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70" r:id="rId4"/>
    <p:sldId id="330" r:id="rId5"/>
    <p:sldId id="274" r:id="rId6"/>
    <p:sldId id="275" r:id="rId7"/>
    <p:sldId id="276" r:id="rId8"/>
    <p:sldId id="277" r:id="rId9"/>
    <p:sldId id="273" r:id="rId10"/>
    <p:sldId id="262" r:id="rId11"/>
    <p:sldId id="326" r:id="rId12"/>
    <p:sldId id="288" r:id="rId13"/>
    <p:sldId id="291" r:id="rId14"/>
    <p:sldId id="261" r:id="rId15"/>
    <p:sldId id="289" r:id="rId16"/>
    <p:sldId id="327" r:id="rId17"/>
    <p:sldId id="290" r:id="rId18"/>
    <p:sldId id="269" r:id="rId19"/>
    <p:sldId id="285" r:id="rId20"/>
    <p:sldId id="293" r:id="rId21"/>
    <p:sldId id="331" r:id="rId22"/>
    <p:sldId id="299" r:id="rId23"/>
    <p:sldId id="310" r:id="rId24"/>
    <p:sldId id="280" r:id="rId25"/>
    <p:sldId id="340" r:id="rId26"/>
    <p:sldId id="342" r:id="rId27"/>
    <p:sldId id="344" r:id="rId28"/>
    <p:sldId id="337" r:id="rId29"/>
    <p:sldId id="356" r:id="rId30"/>
    <p:sldId id="352" r:id="rId31"/>
    <p:sldId id="350" r:id="rId32"/>
    <p:sldId id="358" r:id="rId33"/>
    <p:sldId id="346" r:id="rId34"/>
    <p:sldId id="354" r:id="rId35"/>
    <p:sldId id="281" r:id="rId36"/>
    <p:sldId id="332" r:id="rId37"/>
    <p:sldId id="334" r:id="rId38"/>
    <p:sldId id="296" r:id="rId39"/>
  </p:sldIdLst>
  <p:sldSz cx="9906000" cy="6858000" type="A4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9966FF"/>
    <a:srgbClr val="A89385"/>
    <a:srgbClr val="D7B5A9"/>
    <a:srgbClr val="CF4538"/>
    <a:srgbClr val="CFD138"/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044" autoAdjust="0"/>
    <p:restoredTop sz="96595" autoAdjust="0"/>
  </p:normalViewPr>
  <p:slideViewPr>
    <p:cSldViewPr>
      <p:cViewPr>
        <p:scale>
          <a:sx n="90" d="100"/>
          <a:sy n="90" d="100"/>
        </p:scale>
        <p:origin x="-456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13CA6-2915-40EA-BC78-800B7860410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FE40672-4722-4877-864B-43D46D039B3A}">
      <dgm:prSet phldrT="[Texto]" custT="1"/>
      <dgm:spPr/>
      <dgm:t>
        <a:bodyPr/>
        <a:lstStyle/>
        <a:p>
          <a:r>
            <a:rPr lang="en-US" sz="1000" dirty="0" smtClean="0">
              <a:latin typeface="Candara" pitchFamily="34" charset="0"/>
            </a:rPr>
            <a:t>CFO + </a:t>
          </a:r>
          <a:r>
            <a:rPr lang="en-US" sz="1000" dirty="0" err="1" smtClean="0">
              <a:latin typeface="Candara" pitchFamily="34" charset="0"/>
            </a:rPr>
            <a:t>Diretores</a:t>
          </a:r>
          <a:endParaRPr lang="pt-BR" sz="1000" dirty="0">
            <a:latin typeface="Candara" pitchFamily="34" charset="0"/>
          </a:endParaRPr>
        </a:p>
      </dgm:t>
    </dgm:pt>
    <dgm:pt modelId="{4A617841-7055-4082-A70C-F2E98861101F}" type="parTrans" cxnId="{A540E94A-B9D7-4A05-A825-335454BEE4F4}">
      <dgm:prSet/>
      <dgm:spPr/>
      <dgm:t>
        <a:bodyPr/>
        <a:lstStyle/>
        <a:p>
          <a:endParaRPr lang="pt-BR"/>
        </a:p>
      </dgm:t>
    </dgm:pt>
    <dgm:pt modelId="{5C460E6F-6E39-4426-9F48-17A0ED88AE9C}" type="sibTrans" cxnId="{A540E94A-B9D7-4A05-A825-335454BEE4F4}">
      <dgm:prSet/>
      <dgm:spPr/>
      <dgm:t>
        <a:bodyPr/>
        <a:lstStyle/>
        <a:p>
          <a:endParaRPr lang="pt-BR"/>
        </a:p>
      </dgm:t>
    </dgm:pt>
    <dgm:pt modelId="{810058E4-31A3-4EF2-89A9-966FE5D37C9D}">
      <dgm:prSet phldrT="[Texto]" custT="1"/>
      <dgm:spPr/>
      <dgm:t>
        <a:bodyPr/>
        <a:lstStyle/>
        <a:p>
          <a:r>
            <a:rPr lang="en-US" sz="1000" dirty="0" smtClean="0">
              <a:latin typeface="Candara" pitchFamily="34" charset="0"/>
            </a:rPr>
            <a:t>Supervisor  de </a:t>
          </a:r>
          <a:r>
            <a:rPr lang="en-US" sz="1000" dirty="0" err="1" smtClean="0">
              <a:latin typeface="Candara" pitchFamily="34" charset="0"/>
            </a:rPr>
            <a:t>Varejo</a:t>
          </a:r>
          <a:endParaRPr lang="pt-BR" sz="1000" dirty="0">
            <a:latin typeface="Candara" pitchFamily="34" charset="0"/>
          </a:endParaRPr>
        </a:p>
      </dgm:t>
    </dgm:pt>
    <dgm:pt modelId="{5B82E77C-C819-4D4C-8ABA-F73F1942D60B}" type="sibTrans" cxnId="{166563C0-87CE-42C2-B9C5-F994C0673F87}">
      <dgm:prSet/>
      <dgm:spPr/>
      <dgm:t>
        <a:bodyPr/>
        <a:lstStyle/>
        <a:p>
          <a:endParaRPr lang="pt-BR"/>
        </a:p>
      </dgm:t>
    </dgm:pt>
    <dgm:pt modelId="{4323F9B3-2425-456F-A3F0-240888C51FE2}" type="parTrans" cxnId="{166563C0-87CE-42C2-B9C5-F994C0673F87}">
      <dgm:prSet/>
      <dgm:spPr/>
      <dgm:t>
        <a:bodyPr/>
        <a:lstStyle/>
        <a:p>
          <a:endParaRPr lang="pt-BR"/>
        </a:p>
      </dgm:t>
    </dgm:pt>
    <dgm:pt modelId="{C4CB0B62-E3B4-4987-8BB0-5AF84DF60766}">
      <dgm:prSet phldrT="[Texto]" custT="1"/>
      <dgm:spPr/>
      <dgm:t>
        <a:bodyPr/>
        <a:lstStyle/>
        <a:p>
          <a:pPr algn="ctr"/>
          <a:r>
            <a:rPr lang="en-US" sz="1300" dirty="0" smtClean="0">
              <a:latin typeface="Candara" pitchFamily="34" charset="0"/>
            </a:rPr>
            <a:t>   </a:t>
          </a:r>
          <a:r>
            <a:rPr lang="en-US" sz="1000" dirty="0" smtClean="0">
              <a:latin typeface="Candara" pitchFamily="34" charset="0"/>
            </a:rPr>
            <a:t>Merchandising</a:t>
          </a:r>
          <a:r>
            <a:rPr lang="en-US" sz="1300" dirty="0" smtClean="0"/>
            <a:t>	</a:t>
          </a:r>
          <a:endParaRPr lang="pt-BR" sz="1300" dirty="0"/>
        </a:p>
      </dgm:t>
    </dgm:pt>
    <dgm:pt modelId="{5FF5929F-BA22-4ED9-BD04-54BCA6E1F785}" type="sibTrans" cxnId="{03D8091E-D2F0-4259-9772-24AC73FEBC8E}">
      <dgm:prSet/>
      <dgm:spPr/>
      <dgm:t>
        <a:bodyPr/>
        <a:lstStyle/>
        <a:p>
          <a:endParaRPr lang="pt-BR"/>
        </a:p>
      </dgm:t>
    </dgm:pt>
    <dgm:pt modelId="{9CCDC5AA-8156-453E-A48E-ACF386C96C30}" type="parTrans" cxnId="{03D8091E-D2F0-4259-9772-24AC73FEBC8E}">
      <dgm:prSet/>
      <dgm:spPr/>
      <dgm:t>
        <a:bodyPr/>
        <a:lstStyle/>
        <a:p>
          <a:endParaRPr lang="pt-BR"/>
        </a:p>
      </dgm:t>
    </dgm:pt>
    <dgm:pt modelId="{955D3F35-5586-443A-8454-A11EC268929B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r>
            <a:rPr lang="en-US" sz="1000" dirty="0" smtClean="0">
              <a:latin typeface="Candara" pitchFamily="34" charset="0"/>
            </a:rPr>
            <a:t>Gerente de </a:t>
          </a:r>
          <a:r>
            <a:rPr lang="en-US" sz="1000" dirty="0" err="1" smtClean="0">
              <a:latin typeface="Candara" pitchFamily="34" charset="0"/>
            </a:rPr>
            <a:t>Produto</a:t>
          </a:r>
          <a:endParaRPr lang="en-US" sz="1000" dirty="0" smtClean="0">
            <a:latin typeface="Candara" pitchFamily="34" charset="0"/>
          </a:endParaRPr>
        </a:p>
      </dgm:t>
    </dgm:pt>
    <dgm:pt modelId="{BA5A7AA3-A4C5-4E5D-B272-BEA2004F68B9}" type="sibTrans" cxnId="{6EB3C659-C3BC-4F63-A5AE-4A68ECCB9589}">
      <dgm:prSet/>
      <dgm:spPr/>
      <dgm:t>
        <a:bodyPr/>
        <a:lstStyle/>
        <a:p>
          <a:endParaRPr lang="pt-BR"/>
        </a:p>
      </dgm:t>
    </dgm:pt>
    <dgm:pt modelId="{CC19EDF1-8937-48DB-B12D-282A1DB81BCC}" type="parTrans" cxnId="{6EB3C659-C3BC-4F63-A5AE-4A68ECCB9589}">
      <dgm:prSet/>
      <dgm:spPr/>
      <dgm:t>
        <a:bodyPr/>
        <a:lstStyle/>
        <a:p>
          <a:endParaRPr lang="pt-BR"/>
        </a:p>
      </dgm:t>
    </dgm:pt>
    <dgm:pt modelId="{1BD7491B-1A4C-4807-8A51-388A103A9291}" type="asst">
      <dgm:prSet phldrT="[Texto]" custT="1"/>
      <dgm:spPr/>
      <dgm:t>
        <a:bodyPr/>
        <a:lstStyle/>
        <a:p>
          <a:r>
            <a:rPr lang="en-US" sz="1000" dirty="0" smtClean="0">
              <a:latin typeface="Candara" pitchFamily="34" charset="0"/>
            </a:rPr>
            <a:t>Brand Manager</a:t>
          </a:r>
          <a:endParaRPr lang="pt-BR" sz="1000" dirty="0">
            <a:latin typeface="Candara" pitchFamily="34" charset="0"/>
          </a:endParaRPr>
        </a:p>
      </dgm:t>
    </dgm:pt>
    <dgm:pt modelId="{72D9F817-E050-449E-9487-26A994550168}" type="sibTrans" cxnId="{77E56476-3CAA-47F8-A408-1EEE5C5564A6}">
      <dgm:prSet/>
      <dgm:spPr/>
      <dgm:t>
        <a:bodyPr/>
        <a:lstStyle/>
        <a:p>
          <a:endParaRPr lang="pt-BR"/>
        </a:p>
      </dgm:t>
    </dgm:pt>
    <dgm:pt modelId="{ACAB2E98-1B8A-4F39-8F4A-1671650E5ECA}" type="parTrans" cxnId="{77E56476-3CAA-47F8-A408-1EEE5C5564A6}">
      <dgm:prSet/>
      <dgm:spPr/>
      <dgm:t>
        <a:bodyPr/>
        <a:lstStyle/>
        <a:p>
          <a:endParaRPr lang="pt-BR"/>
        </a:p>
      </dgm:t>
    </dgm:pt>
    <dgm:pt modelId="{D6EE96E9-EA87-4AA6-8015-532795952A4D}">
      <dgm:prSet phldrT="[Texto]" custT="1"/>
      <dgm:spPr/>
      <dgm:t>
        <a:bodyPr/>
        <a:lstStyle/>
        <a:p>
          <a:r>
            <a:rPr lang="en-US" sz="1000" dirty="0" smtClean="0">
              <a:latin typeface="Candara" pitchFamily="34" charset="0"/>
            </a:rPr>
            <a:t>Marketing</a:t>
          </a:r>
          <a:endParaRPr lang="pt-BR" sz="1000" dirty="0">
            <a:latin typeface="Candara" pitchFamily="34" charset="0"/>
          </a:endParaRPr>
        </a:p>
      </dgm:t>
    </dgm:pt>
    <dgm:pt modelId="{9F781519-339D-4FE4-A7F2-D2866E4BF056}" type="sibTrans" cxnId="{6F6D357F-CAD3-4F90-A283-B90BCB18B024}">
      <dgm:prSet/>
      <dgm:spPr/>
      <dgm:t>
        <a:bodyPr/>
        <a:lstStyle/>
        <a:p>
          <a:endParaRPr lang="pt-BR"/>
        </a:p>
      </dgm:t>
    </dgm:pt>
    <dgm:pt modelId="{73655841-4131-4417-B627-B3E3BEBE00F4}" type="parTrans" cxnId="{6F6D357F-CAD3-4F90-A283-B90BCB18B024}">
      <dgm:prSet/>
      <dgm:spPr/>
      <dgm:t>
        <a:bodyPr/>
        <a:lstStyle/>
        <a:p>
          <a:endParaRPr lang="pt-BR"/>
        </a:p>
      </dgm:t>
    </dgm:pt>
    <dgm:pt modelId="{EA0D02E0-0E60-4308-A95A-F9EAB548B9E6}">
      <dgm:prSet phldrT="[Texto]" custT="1"/>
      <dgm:spPr/>
      <dgm:t>
        <a:bodyPr/>
        <a:lstStyle/>
        <a:p>
          <a:r>
            <a:rPr lang="en-US" sz="1000" dirty="0" smtClean="0">
              <a:latin typeface="Candara" pitchFamily="34" charset="0"/>
            </a:rPr>
            <a:t>Gerente de vendas</a:t>
          </a:r>
          <a:endParaRPr lang="pt-BR" sz="1000" dirty="0">
            <a:latin typeface="Candara" pitchFamily="34" charset="0"/>
          </a:endParaRPr>
        </a:p>
      </dgm:t>
    </dgm:pt>
    <dgm:pt modelId="{E4180981-E0B3-4150-B0BB-C3DD30FFE29A}" type="sibTrans" cxnId="{31D955D6-9DB5-4073-A953-50D2FF05BC49}">
      <dgm:prSet/>
      <dgm:spPr/>
      <dgm:t>
        <a:bodyPr/>
        <a:lstStyle/>
        <a:p>
          <a:endParaRPr lang="pt-BR"/>
        </a:p>
      </dgm:t>
    </dgm:pt>
    <dgm:pt modelId="{B5A153A8-3884-45EC-9930-B3FCFC56ED81}" type="parTrans" cxnId="{31D955D6-9DB5-4073-A953-50D2FF05BC49}">
      <dgm:prSet/>
      <dgm:spPr/>
      <dgm:t>
        <a:bodyPr/>
        <a:lstStyle/>
        <a:p>
          <a:endParaRPr lang="pt-BR"/>
        </a:p>
      </dgm:t>
    </dgm:pt>
    <dgm:pt modelId="{76477115-9590-442A-B7BE-4D969ED54944}">
      <dgm:prSet custT="1"/>
      <dgm:spPr/>
      <dgm:t>
        <a:bodyPr/>
        <a:lstStyle/>
        <a:p>
          <a:r>
            <a:rPr lang="pt-BR" sz="1000" dirty="0" smtClean="0">
              <a:latin typeface="Candara" pitchFamily="34" charset="0"/>
            </a:rPr>
            <a:t>Relações públicas</a:t>
          </a:r>
          <a:endParaRPr lang="pt-BR" sz="1000" dirty="0">
            <a:latin typeface="Candara" pitchFamily="34" charset="0"/>
          </a:endParaRPr>
        </a:p>
      </dgm:t>
    </dgm:pt>
    <dgm:pt modelId="{494C2282-5DA5-4F98-8437-6E895BA13C5A}" type="parTrans" cxnId="{3D8253A9-4324-479F-9889-8C74BF7519C1}">
      <dgm:prSet/>
      <dgm:spPr/>
      <dgm:t>
        <a:bodyPr/>
        <a:lstStyle/>
        <a:p>
          <a:endParaRPr lang="pt-BR"/>
        </a:p>
      </dgm:t>
    </dgm:pt>
    <dgm:pt modelId="{66F7DC5C-49D7-41B5-AF8A-78B84E40CE1D}" type="sibTrans" cxnId="{3D8253A9-4324-479F-9889-8C74BF7519C1}">
      <dgm:prSet/>
      <dgm:spPr/>
      <dgm:t>
        <a:bodyPr/>
        <a:lstStyle/>
        <a:p>
          <a:endParaRPr lang="pt-BR"/>
        </a:p>
      </dgm:t>
    </dgm:pt>
    <dgm:pt modelId="{E05728F7-14B4-4503-B40F-154DCCA68240}">
      <dgm:prSet custT="1"/>
      <dgm:spPr/>
      <dgm:t>
        <a:bodyPr/>
        <a:lstStyle/>
        <a:p>
          <a:r>
            <a:rPr lang="pt-BR" sz="1000" dirty="0" smtClean="0">
              <a:latin typeface="Candara" pitchFamily="34" charset="0"/>
            </a:rPr>
            <a:t>Publicidade </a:t>
          </a:r>
          <a:endParaRPr lang="pt-BR" sz="1000" dirty="0">
            <a:latin typeface="Candara" pitchFamily="34" charset="0"/>
          </a:endParaRPr>
        </a:p>
      </dgm:t>
    </dgm:pt>
    <dgm:pt modelId="{4885D864-25A7-40EB-9F0C-B5D645396615}" type="parTrans" cxnId="{B33C068B-8948-4262-B998-C202EFD1C074}">
      <dgm:prSet/>
      <dgm:spPr/>
      <dgm:t>
        <a:bodyPr/>
        <a:lstStyle/>
        <a:p>
          <a:endParaRPr lang="pt-BR"/>
        </a:p>
      </dgm:t>
    </dgm:pt>
    <dgm:pt modelId="{DE8F8846-1017-4759-9A2D-0D624A15A47D}" type="sibTrans" cxnId="{B33C068B-8948-4262-B998-C202EFD1C074}">
      <dgm:prSet/>
      <dgm:spPr/>
      <dgm:t>
        <a:bodyPr/>
        <a:lstStyle/>
        <a:p>
          <a:endParaRPr lang="pt-BR"/>
        </a:p>
      </dgm:t>
    </dgm:pt>
    <dgm:pt modelId="{DFED19A7-6698-4501-BC5B-88A06340C173}">
      <dgm:prSet custT="1"/>
      <dgm:spPr/>
      <dgm:t>
        <a:bodyPr/>
        <a:lstStyle/>
        <a:p>
          <a:r>
            <a:rPr lang="pt-BR" sz="1000" dirty="0" smtClean="0">
              <a:latin typeface="Candara" pitchFamily="34" charset="0"/>
            </a:rPr>
            <a:t>Setor Administrativo</a:t>
          </a:r>
          <a:endParaRPr lang="pt-BR" sz="1000" dirty="0">
            <a:latin typeface="Candara" pitchFamily="34" charset="0"/>
          </a:endParaRPr>
        </a:p>
      </dgm:t>
    </dgm:pt>
    <dgm:pt modelId="{65F738FF-792A-4E06-B86E-4B0EC7D1F839}" type="parTrans" cxnId="{A05FA0E4-D887-4E6E-BDAD-9E72CB1D34B0}">
      <dgm:prSet/>
      <dgm:spPr/>
      <dgm:t>
        <a:bodyPr/>
        <a:lstStyle/>
        <a:p>
          <a:endParaRPr lang="pt-BR"/>
        </a:p>
      </dgm:t>
    </dgm:pt>
    <dgm:pt modelId="{CE9E7F84-7ED1-4216-9255-70DB71A03198}" type="sibTrans" cxnId="{A05FA0E4-D887-4E6E-BDAD-9E72CB1D34B0}">
      <dgm:prSet/>
      <dgm:spPr/>
      <dgm:t>
        <a:bodyPr/>
        <a:lstStyle/>
        <a:p>
          <a:endParaRPr lang="pt-BR"/>
        </a:p>
      </dgm:t>
    </dgm:pt>
    <dgm:pt modelId="{27F27D44-1A43-4277-8EAB-F8424AA6A162}">
      <dgm:prSet custT="1"/>
      <dgm:spPr/>
      <dgm:t>
        <a:bodyPr/>
        <a:lstStyle/>
        <a:p>
          <a:r>
            <a:rPr lang="pt-BR" sz="1000" dirty="0" smtClean="0">
              <a:latin typeface="Candara" pitchFamily="34" charset="0"/>
            </a:rPr>
            <a:t>Financeiro e Contábil</a:t>
          </a:r>
          <a:endParaRPr lang="pt-BR" sz="1000" dirty="0">
            <a:latin typeface="Candara" pitchFamily="34" charset="0"/>
          </a:endParaRPr>
        </a:p>
      </dgm:t>
    </dgm:pt>
    <dgm:pt modelId="{58B5F485-C05E-4A2F-89AC-BE0A38FB8785}" type="parTrans" cxnId="{2C3042E2-F627-4505-A282-5233B8FD2B71}">
      <dgm:prSet/>
      <dgm:spPr/>
      <dgm:t>
        <a:bodyPr/>
        <a:lstStyle/>
        <a:p>
          <a:endParaRPr lang="pt-BR"/>
        </a:p>
      </dgm:t>
    </dgm:pt>
    <dgm:pt modelId="{0A88036C-90B0-459B-B1CF-7228DFE56482}" type="sibTrans" cxnId="{2C3042E2-F627-4505-A282-5233B8FD2B71}">
      <dgm:prSet/>
      <dgm:spPr/>
      <dgm:t>
        <a:bodyPr/>
        <a:lstStyle/>
        <a:p>
          <a:endParaRPr lang="pt-BR"/>
        </a:p>
      </dgm:t>
    </dgm:pt>
    <dgm:pt modelId="{64B3EAD9-856F-4FF1-AF62-58C816D06CAC}">
      <dgm:prSet custT="1"/>
      <dgm:spPr/>
      <dgm:t>
        <a:bodyPr/>
        <a:lstStyle/>
        <a:p>
          <a:r>
            <a:rPr lang="pt-BR" sz="1000" dirty="0" err="1" smtClean="0">
              <a:latin typeface="Century Gothic" pitchFamily="34" charset="0"/>
            </a:rPr>
            <a:t>T.I.</a:t>
          </a:r>
          <a:endParaRPr lang="pt-BR" sz="1000" dirty="0">
            <a:latin typeface="Century Gothic" pitchFamily="34" charset="0"/>
          </a:endParaRPr>
        </a:p>
      </dgm:t>
    </dgm:pt>
    <dgm:pt modelId="{C17E32E3-3776-418C-93C1-70369E5B9681}" type="parTrans" cxnId="{6B2554C1-9949-4B1F-80CC-A58F065CC52E}">
      <dgm:prSet/>
      <dgm:spPr/>
      <dgm:t>
        <a:bodyPr/>
        <a:lstStyle/>
        <a:p>
          <a:endParaRPr lang="pt-BR"/>
        </a:p>
      </dgm:t>
    </dgm:pt>
    <dgm:pt modelId="{422D783A-980C-4DDB-9D60-7EDE9D47EF51}" type="sibTrans" cxnId="{6B2554C1-9949-4B1F-80CC-A58F065CC52E}">
      <dgm:prSet/>
      <dgm:spPr/>
      <dgm:t>
        <a:bodyPr/>
        <a:lstStyle/>
        <a:p>
          <a:endParaRPr lang="pt-BR"/>
        </a:p>
      </dgm:t>
    </dgm:pt>
    <dgm:pt modelId="{DC8EECC1-2D90-4001-9DAC-77F57AD4B18B}">
      <dgm:prSet custT="1"/>
      <dgm:spPr/>
      <dgm:t>
        <a:bodyPr/>
        <a:lstStyle/>
        <a:p>
          <a:r>
            <a:rPr lang="pt-BR" sz="1000" dirty="0" smtClean="0">
              <a:latin typeface="Candara" pitchFamily="34" charset="0"/>
            </a:rPr>
            <a:t>Recursos Humanos</a:t>
          </a:r>
          <a:endParaRPr lang="pt-BR" sz="1000" dirty="0">
            <a:latin typeface="Candara" pitchFamily="34" charset="0"/>
          </a:endParaRPr>
        </a:p>
      </dgm:t>
    </dgm:pt>
    <dgm:pt modelId="{16CEFADF-64B0-4F58-8465-9ADB854CE94C}" type="parTrans" cxnId="{924F259D-DD73-45FA-B594-BE7C6610AB2F}">
      <dgm:prSet/>
      <dgm:spPr/>
      <dgm:t>
        <a:bodyPr/>
        <a:lstStyle/>
        <a:p>
          <a:endParaRPr lang="pt-BR"/>
        </a:p>
      </dgm:t>
    </dgm:pt>
    <dgm:pt modelId="{056610E4-CAEA-4B68-85A0-B69BC752A249}" type="sibTrans" cxnId="{924F259D-DD73-45FA-B594-BE7C6610AB2F}">
      <dgm:prSet/>
      <dgm:spPr/>
      <dgm:t>
        <a:bodyPr/>
        <a:lstStyle/>
        <a:p>
          <a:endParaRPr lang="pt-BR"/>
        </a:p>
      </dgm:t>
    </dgm:pt>
    <dgm:pt modelId="{F206C469-E8C3-45A1-B6DC-7F8D717E2592}">
      <dgm:prSet custT="1"/>
      <dgm:spPr/>
      <dgm:t>
        <a:bodyPr/>
        <a:lstStyle/>
        <a:p>
          <a:r>
            <a:rPr lang="pt-BR" sz="1000" dirty="0" smtClean="0">
              <a:latin typeface="Candara" pitchFamily="34" charset="0"/>
            </a:rPr>
            <a:t>Logística</a:t>
          </a:r>
          <a:endParaRPr lang="pt-BR" sz="1000" dirty="0">
            <a:latin typeface="Candara" pitchFamily="34" charset="0"/>
          </a:endParaRPr>
        </a:p>
      </dgm:t>
    </dgm:pt>
    <dgm:pt modelId="{3B42D928-F26A-4AE5-B94A-D2E7E6E29213}" type="parTrans" cxnId="{66F55407-F23F-4D25-A105-09B8268FA316}">
      <dgm:prSet/>
      <dgm:spPr/>
      <dgm:t>
        <a:bodyPr/>
        <a:lstStyle/>
        <a:p>
          <a:endParaRPr lang="pt-BR"/>
        </a:p>
      </dgm:t>
    </dgm:pt>
    <dgm:pt modelId="{45A92907-B8E0-46D0-B1F5-F43CCC726CCE}" type="sibTrans" cxnId="{66F55407-F23F-4D25-A105-09B8268FA316}">
      <dgm:prSet/>
      <dgm:spPr/>
      <dgm:t>
        <a:bodyPr/>
        <a:lstStyle/>
        <a:p>
          <a:endParaRPr lang="pt-BR"/>
        </a:p>
      </dgm:t>
    </dgm:pt>
    <dgm:pt modelId="{F0650755-F1B7-4E59-9740-C3A390BA96D8}">
      <dgm:prSet custT="1"/>
      <dgm:spPr/>
      <dgm:t>
        <a:bodyPr/>
        <a:lstStyle/>
        <a:p>
          <a:r>
            <a:rPr lang="pt-BR" sz="1000" dirty="0" smtClean="0">
              <a:latin typeface="Candara" pitchFamily="34" charset="0"/>
            </a:rPr>
            <a:t>Visual e arquitetura</a:t>
          </a:r>
          <a:endParaRPr lang="pt-BR" sz="1000" dirty="0">
            <a:latin typeface="Candara" pitchFamily="34" charset="0"/>
          </a:endParaRPr>
        </a:p>
      </dgm:t>
    </dgm:pt>
    <dgm:pt modelId="{3A34A547-808A-466E-AE10-CB3148453C32}" type="parTrans" cxnId="{A1A619C7-1041-4125-9A7A-361A0AB6DE9C}">
      <dgm:prSet/>
      <dgm:spPr/>
      <dgm:t>
        <a:bodyPr/>
        <a:lstStyle/>
        <a:p>
          <a:endParaRPr lang="pt-BR"/>
        </a:p>
      </dgm:t>
    </dgm:pt>
    <dgm:pt modelId="{947E1299-12CB-485F-AAD3-29252F7F208B}" type="sibTrans" cxnId="{A1A619C7-1041-4125-9A7A-361A0AB6DE9C}">
      <dgm:prSet/>
      <dgm:spPr/>
      <dgm:t>
        <a:bodyPr/>
        <a:lstStyle/>
        <a:p>
          <a:endParaRPr lang="pt-BR"/>
        </a:p>
      </dgm:t>
    </dgm:pt>
    <dgm:pt modelId="{05FDF916-9DE3-4533-BFF5-C4543AADA92A}">
      <dgm:prSet custT="1"/>
      <dgm:spPr/>
      <dgm:t>
        <a:bodyPr/>
        <a:lstStyle/>
        <a:p>
          <a:r>
            <a:rPr lang="pt-BR" sz="1000" dirty="0" err="1" smtClean="0">
              <a:latin typeface="Candara" pitchFamily="34" charset="0"/>
            </a:rPr>
            <a:t>Merch</a:t>
          </a:r>
          <a:r>
            <a:rPr lang="pt-BR" sz="1000" dirty="0" smtClean="0">
              <a:latin typeface="Candara" pitchFamily="34" charset="0"/>
            </a:rPr>
            <a:t> .</a:t>
          </a:r>
          <a:r>
            <a:rPr lang="pt-BR" sz="1000" dirty="0" err="1" smtClean="0">
              <a:latin typeface="Candara" pitchFamily="34" charset="0"/>
            </a:rPr>
            <a:t>Plan</a:t>
          </a:r>
          <a:r>
            <a:rPr lang="pt-BR" sz="1000" dirty="0" smtClean="0">
              <a:latin typeface="Candara" pitchFamily="34" charset="0"/>
            </a:rPr>
            <a:t>. &amp; Alocações</a:t>
          </a:r>
          <a:endParaRPr lang="pt-BR" sz="1000" dirty="0">
            <a:latin typeface="Candara" pitchFamily="34" charset="0"/>
          </a:endParaRPr>
        </a:p>
      </dgm:t>
    </dgm:pt>
    <dgm:pt modelId="{16B61E5A-679B-4734-95B8-C03D250565ED}" type="parTrans" cxnId="{A8AF9411-A4C2-46E4-8216-36652776BFB3}">
      <dgm:prSet/>
      <dgm:spPr/>
      <dgm:t>
        <a:bodyPr/>
        <a:lstStyle/>
        <a:p>
          <a:endParaRPr lang="pt-BR"/>
        </a:p>
      </dgm:t>
    </dgm:pt>
    <dgm:pt modelId="{498CA133-84F0-473C-A7B9-48CEDF00FB4A}" type="sibTrans" cxnId="{A8AF9411-A4C2-46E4-8216-36652776BFB3}">
      <dgm:prSet/>
      <dgm:spPr/>
      <dgm:t>
        <a:bodyPr/>
        <a:lstStyle/>
        <a:p>
          <a:endParaRPr lang="pt-BR"/>
        </a:p>
      </dgm:t>
    </dgm:pt>
    <dgm:pt modelId="{24670C6B-2FA2-4269-8AD0-32C64BBC47E5}">
      <dgm:prSet phldrT="[Texto]" custT="1"/>
      <dgm:spPr/>
      <dgm:t>
        <a:bodyPr/>
        <a:lstStyle/>
        <a:p>
          <a:r>
            <a:rPr lang="pt-BR" sz="1000" dirty="0" smtClean="0">
              <a:latin typeface="Candara" pitchFamily="34" charset="0"/>
            </a:rPr>
            <a:t>Presidente</a:t>
          </a:r>
          <a:endParaRPr lang="pt-BR" sz="1000" dirty="0">
            <a:latin typeface="Candara" pitchFamily="34" charset="0"/>
          </a:endParaRPr>
        </a:p>
      </dgm:t>
    </dgm:pt>
    <dgm:pt modelId="{69E6D00F-A8A0-42A6-A13B-2133B4F01166}" type="parTrans" cxnId="{5CFEB64F-71D0-4E9D-B95C-30CEE49EE93E}">
      <dgm:prSet/>
      <dgm:spPr/>
      <dgm:t>
        <a:bodyPr/>
        <a:lstStyle/>
        <a:p>
          <a:endParaRPr lang="en-US"/>
        </a:p>
      </dgm:t>
    </dgm:pt>
    <dgm:pt modelId="{5CEA15BE-C282-447F-8AA1-8F9F36177A3F}" type="sibTrans" cxnId="{5CFEB64F-71D0-4E9D-B95C-30CEE49EE93E}">
      <dgm:prSet/>
      <dgm:spPr/>
      <dgm:t>
        <a:bodyPr/>
        <a:lstStyle/>
        <a:p>
          <a:endParaRPr lang="en-US"/>
        </a:p>
      </dgm:t>
    </dgm:pt>
    <dgm:pt modelId="{AED41BCD-5D91-4798-961E-36C59FC3C3CB}" type="pres">
      <dgm:prSet presAssocID="{85513CA6-2915-40EA-BC78-800B7860410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7CE309DA-FC0D-4444-8800-7007F766E229}" type="pres">
      <dgm:prSet presAssocID="{8FE40672-4722-4877-864B-43D46D039B3A}" presName="hierRoot1" presStyleCnt="0">
        <dgm:presLayoutVars>
          <dgm:hierBranch val="init"/>
        </dgm:presLayoutVars>
      </dgm:prSet>
      <dgm:spPr/>
    </dgm:pt>
    <dgm:pt modelId="{5AB85BED-8487-4841-9616-6AC480C347A2}" type="pres">
      <dgm:prSet presAssocID="{8FE40672-4722-4877-864B-43D46D039B3A}" presName="rootComposite1" presStyleCnt="0"/>
      <dgm:spPr/>
    </dgm:pt>
    <dgm:pt modelId="{B94C4C4B-E9EB-4406-BD52-609A83389573}" type="pres">
      <dgm:prSet presAssocID="{8FE40672-4722-4877-864B-43D46D039B3A}" presName="rootText1" presStyleLbl="node0" presStyleIdx="0" presStyleCnt="2" custScaleY="69554" custLinFactNeighborX="4435" custLinFactNeighborY="8324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9FD8255-D6B1-4957-88C3-79DBED603FAE}" type="pres">
      <dgm:prSet presAssocID="{8FE40672-4722-4877-864B-43D46D039B3A}" presName="rootConnector1" presStyleLbl="node1" presStyleIdx="0" presStyleCnt="0"/>
      <dgm:spPr/>
      <dgm:t>
        <a:bodyPr/>
        <a:lstStyle/>
        <a:p>
          <a:endParaRPr lang="pt-BR"/>
        </a:p>
      </dgm:t>
    </dgm:pt>
    <dgm:pt modelId="{327299F6-89AF-4102-9513-A59E58C8FE8B}" type="pres">
      <dgm:prSet presAssocID="{8FE40672-4722-4877-864B-43D46D039B3A}" presName="hierChild2" presStyleCnt="0"/>
      <dgm:spPr/>
    </dgm:pt>
    <dgm:pt modelId="{2FB3F324-76C1-49AE-BABA-64FA88B17721}" type="pres">
      <dgm:prSet presAssocID="{73655841-4131-4417-B627-B3E3BEBE00F4}" presName="Name37" presStyleLbl="parChTrans1D2" presStyleIdx="0" presStyleCnt="7"/>
      <dgm:spPr/>
      <dgm:t>
        <a:bodyPr/>
        <a:lstStyle/>
        <a:p>
          <a:endParaRPr lang="pt-BR"/>
        </a:p>
      </dgm:t>
    </dgm:pt>
    <dgm:pt modelId="{374D67AE-20A0-4888-BB8E-51E8BC9DECBA}" type="pres">
      <dgm:prSet presAssocID="{D6EE96E9-EA87-4AA6-8015-532795952A4D}" presName="hierRoot2" presStyleCnt="0">
        <dgm:presLayoutVars>
          <dgm:hierBranch val="init"/>
        </dgm:presLayoutVars>
      </dgm:prSet>
      <dgm:spPr/>
    </dgm:pt>
    <dgm:pt modelId="{1EF5B527-CA52-4344-A7F0-8C171483E139}" type="pres">
      <dgm:prSet presAssocID="{D6EE96E9-EA87-4AA6-8015-532795952A4D}" presName="rootComposite" presStyleCnt="0"/>
      <dgm:spPr/>
    </dgm:pt>
    <dgm:pt modelId="{F2B49A1B-825A-4139-9A47-EB9949C1EF27}" type="pres">
      <dgm:prSet presAssocID="{D6EE96E9-EA87-4AA6-8015-532795952A4D}" presName="rootText" presStyleLbl="node2" presStyleIdx="0" presStyleCnt="6" custLinFactNeighborY="3597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A9AAA83-5C14-4AAB-A52F-CD30A7073307}" type="pres">
      <dgm:prSet presAssocID="{D6EE96E9-EA87-4AA6-8015-532795952A4D}" presName="rootConnector" presStyleLbl="node2" presStyleIdx="0" presStyleCnt="6"/>
      <dgm:spPr/>
      <dgm:t>
        <a:bodyPr/>
        <a:lstStyle/>
        <a:p>
          <a:endParaRPr lang="pt-BR"/>
        </a:p>
      </dgm:t>
    </dgm:pt>
    <dgm:pt modelId="{95AC36BB-C200-4AFE-BEDD-FEFD516B06A6}" type="pres">
      <dgm:prSet presAssocID="{D6EE96E9-EA87-4AA6-8015-532795952A4D}" presName="hierChild4" presStyleCnt="0"/>
      <dgm:spPr/>
    </dgm:pt>
    <dgm:pt modelId="{10718C30-1594-4A33-A738-40CC904EB9F6}" type="pres">
      <dgm:prSet presAssocID="{494C2282-5DA5-4F98-8437-6E895BA13C5A}" presName="Name37" presStyleLbl="parChTrans1D3" presStyleIdx="0" presStyleCnt="8"/>
      <dgm:spPr/>
      <dgm:t>
        <a:bodyPr/>
        <a:lstStyle/>
        <a:p>
          <a:endParaRPr lang="pt-BR"/>
        </a:p>
      </dgm:t>
    </dgm:pt>
    <dgm:pt modelId="{20B783A8-7331-454A-A4BA-D7454EE73222}" type="pres">
      <dgm:prSet presAssocID="{76477115-9590-442A-B7BE-4D969ED54944}" presName="hierRoot2" presStyleCnt="0">
        <dgm:presLayoutVars>
          <dgm:hierBranch val="init"/>
        </dgm:presLayoutVars>
      </dgm:prSet>
      <dgm:spPr/>
    </dgm:pt>
    <dgm:pt modelId="{16D9CEBF-0599-4EB9-A5D4-E1ECBC36EB5E}" type="pres">
      <dgm:prSet presAssocID="{76477115-9590-442A-B7BE-4D969ED54944}" presName="rootComposite" presStyleCnt="0"/>
      <dgm:spPr/>
    </dgm:pt>
    <dgm:pt modelId="{A1CD3FF8-C69D-4DCC-9A91-DCC01C7B5AA7}" type="pres">
      <dgm:prSet presAssocID="{76477115-9590-442A-B7BE-4D969ED54944}" presName="rootText" presStyleLbl="node3" presStyleIdx="0" presStyleCnt="8" custLinFactNeighborY="1811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7498D35-8013-476F-A494-0B0741DFEC12}" type="pres">
      <dgm:prSet presAssocID="{76477115-9590-442A-B7BE-4D969ED54944}" presName="rootConnector" presStyleLbl="node3" presStyleIdx="0" presStyleCnt="8"/>
      <dgm:spPr/>
      <dgm:t>
        <a:bodyPr/>
        <a:lstStyle/>
        <a:p>
          <a:endParaRPr lang="pt-BR"/>
        </a:p>
      </dgm:t>
    </dgm:pt>
    <dgm:pt modelId="{18C1E512-85EC-4C18-9C73-9DF0B49D02F3}" type="pres">
      <dgm:prSet presAssocID="{76477115-9590-442A-B7BE-4D969ED54944}" presName="hierChild4" presStyleCnt="0"/>
      <dgm:spPr/>
    </dgm:pt>
    <dgm:pt modelId="{603C44FA-0233-44CF-8DC1-B757FB68C509}" type="pres">
      <dgm:prSet presAssocID="{76477115-9590-442A-B7BE-4D969ED54944}" presName="hierChild5" presStyleCnt="0"/>
      <dgm:spPr/>
    </dgm:pt>
    <dgm:pt modelId="{BA615CED-6B46-43F6-B9E7-58AE3EC0DB1C}" type="pres">
      <dgm:prSet presAssocID="{4885D864-25A7-40EB-9F0C-B5D645396615}" presName="Name37" presStyleLbl="parChTrans1D3" presStyleIdx="1" presStyleCnt="8"/>
      <dgm:spPr/>
      <dgm:t>
        <a:bodyPr/>
        <a:lstStyle/>
        <a:p>
          <a:endParaRPr lang="pt-BR"/>
        </a:p>
      </dgm:t>
    </dgm:pt>
    <dgm:pt modelId="{944ACC1B-040E-407F-AFA5-8D47F35F58C0}" type="pres">
      <dgm:prSet presAssocID="{E05728F7-14B4-4503-B40F-154DCCA68240}" presName="hierRoot2" presStyleCnt="0">
        <dgm:presLayoutVars>
          <dgm:hierBranch val="init"/>
        </dgm:presLayoutVars>
      </dgm:prSet>
      <dgm:spPr/>
    </dgm:pt>
    <dgm:pt modelId="{197804F7-EB69-43ED-936A-5A3E3C2A38D1}" type="pres">
      <dgm:prSet presAssocID="{E05728F7-14B4-4503-B40F-154DCCA68240}" presName="rootComposite" presStyleCnt="0"/>
      <dgm:spPr/>
    </dgm:pt>
    <dgm:pt modelId="{ED2E997F-1E57-4EB3-8C4B-E2D31A22FC4A}" type="pres">
      <dgm:prSet presAssocID="{E05728F7-14B4-4503-B40F-154DCCA68240}" presName="rootText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0A86435-DAD2-45ED-9008-B03FF5EC131C}" type="pres">
      <dgm:prSet presAssocID="{E05728F7-14B4-4503-B40F-154DCCA68240}" presName="rootConnector" presStyleLbl="node3" presStyleIdx="1" presStyleCnt="8"/>
      <dgm:spPr/>
      <dgm:t>
        <a:bodyPr/>
        <a:lstStyle/>
        <a:p>
          <a:endParaRPr lang="pt-BR"/>
        </a:p>
      </dgm:t>
    </dgm:pt>
    <dgm:pt modelId="{19C73BA3-F9F6-459B-9D56-05107DC53274}" type="pres">
      <dgm:prSet presAssocID="{E05728F7-14B4-4503-B40F-154DCCA68240}" presName="hierChild4" presStyleCnt="0"/>
      <dgm:spPr/>
    </dgm:pt>
    <dgm:pt modelId="{676F619E-1638-4DCE-A004-B6FBE00AFF5B}" type="pres">
      <dgm:prSet presAssocID="{E05728F7-14B4-4503-B40F-154DCCA68240}" presName="hierChild5" presStyleCnt="0"/>
      <dgm:spPr/>
    </dgm:pt>
    <dgm:pt modelId="{A5A60BAB-4529-45E9-9B07-2BF74A64D0C6}" type="pres">
      <dgm:prSet presAssocID="{D6EE96E9-EA87-4AA6-8015-532795952A4D}" presName="hierChild5" presStyleCnt="0"/>
      <dgm:spPr/>
    </dgm:pt>
    <dgm:pt modelId="{91A35741-31FF-40F1-B53E-3E61D9991830}" type="pres">
      <dgm:prSet presAssocID="{CC19EDF1-8937-48DB-B12D-282A1DB81BCC}" presName="Name37" presStyleLbl="parChTrans1D2" presStyleIdx="1" presStyleCnt="7"/>
      <dgm:spPr/>
      <dgm:t>
        <a:bodyPr/>
        <a:lstStyle/>
        <a:p>
          <a:endParaRPr lang="pt-BR"/>
        </a:p>
      </dgm:t>
    </dgm:pt>
    <dgm:pt modelId="{63F20742-FCB2-4B7B-B4CA-1CE4F693BE6A}" type="pres">
      <dgm:prSet presAssocID="{955D3F35-5586-443A-8454-A11EC268929B}" presName="hierRoot2" presStyleCnt="0">
        <dgm:presLayoutVars>
          <dgm:hierBranch val="init"/>
        </dgm:presLayoutVars>
      </dgm:prSet>
      <dgm:spPr/>
    </dgm:pt>
    <dgm:pt modelId="{CC2EE577-35FD-448A-9C7D-19E62FD12466}" type="pres">
      <dgm:prSet presAssocID="{955D3F35-5586-443A-8454-A11EC268929B}" presName="rootComposite" presStyleCnt="0"/>
      <dgm:spPr/>
    </dgm:pt>
    <dgm:pt modelId="{442BDD84-574C-4AAB-8306-C22D65D67D6A}" type="pres">
      <dgm:prSet presAssocID="{955D3F35-5586-443A-8454-A11EC268929B}" presName="rootText" presStyleLbl="node2" presStyleIdx="1" presStyleCnt="6" custScaleX="117004" custLinFactNeighborY="3597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618AC3C-CC28-4292-AACB-D8A3C0D69821}" type="pres">
      <dgm:prSet presAssocID="{955D3F35-5586-443A-8454-A11EC268929B}" presName="rootConnector" presStyleLbl="node2" presStyleIdx="1" presStyleCnt="6"/>
      <dgm:spPr/>
      <dgm:t>
        <a:bodyPr/>
        <a:lstStyle/>
        <a:p>
          <a:endParaRPr lang="pt-BR"/>
        </a:p>
      </dgm:t>
    </dgm:pt>
    <dgm:pt modelId="{ED256C08-5C3A-44A3-AC39-5D21B4CF41AC}" type="pres">
      <dgm:prSet presAssocID="{955D3F35-5586-443A-8454-A11EC268929B}" presName="hierChild4" presStyleCnt="0"/>
      <dgm:spPr/>
    </dgm:pt>
    <dgm:pt modelId="{46B202C7-F626-4E29-BA3D-EDE245EEB2DA}" type="pres">
      <dgm:prSet presAssocID="{955D3F35-5586-443A-8454-A11EC268929B}" presName="hierChild5" presStyleCnt="0"/>
      <dgm:spPr/>
    </dgm:pt>
    <dgm:pt modelId="{312164C7-B351-4205-9B85-9B13A30DB69E}" type="pres">
      <dgm:prSet presAssocID="{9CCDC5AA-8156-453E-A48E-ACF386C96C30}" presName="Name37" presStyleLbl="parChTrans1D2" presStyleIdx="2" presStyleCnt="7"/>
      <dgm:spPr/>
      <dgm:t>
        <a:bodyPr/>
        <a:lstStyle/>
        <a:p>
          <a:endParaRPr lang="pt-BR"/>
        </a:p>
      </dgm:t>
    </dgm:pt>
    <dgm:pt modelId="{76AFF9C5-42AE-44E5-B4EB-88181AE40BB8}" type="pres">
      <dgm:prSet presAssocID="{C4CB0B62-E3B4-4987-8BB0-5AF84DF60766}" presName="hierRoot2" presStyleCnt="0">
        <dgm:presLayoutVars>
          <dgm:hierBranch val="init"/>
        </dgm:presLayoutVars>
      </dgm:prSet>
      <dgm:spPr/>
    </dgm:pt>
    <dgm:pt modelId="{BDEC9441-2968-441A-AB66-E5C059F689C8}" type="pres">
      <dgm:prSet presAssocID="{C4CB0B62-E3B4-4987-8BB0-5AF84DF60766}" presName="rootComposite" presStyleCnt="0"/>
      <dgm:spPr/>
    </dgm:pt>
    <dgm:pt modelId="{EBA1E32B-1525-42D5-9619-4AE9EE45E01D}" type="pres">
      <dgm:prSet presAssocID="{C4CB0B62-E3B4-4987-8BB0-5AF84DF60766}" presName="rootText" presStyleLbl="node2" presStyleIdx="2" presStyleCnt="6" custScaleX="100042" custLinFactNeighborY="3597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89218AB-2AE5-4F06-804E-E20C77632064}" type="pres">
      <dgm:prSet presAssocID="{C4CB0B62-E3B4-4987-8BB0-5AF84DF60766}" presName="rootConnector" presStyleLbl="node2" presStyleIdx="2" presStyleCnt="6"/>
      <dgm:spPr/>
      <dgm:t>
        <a:bodyPr/>
        <a:lstStyle/>
        <a:p>
          <a:endParaRPr lang="pt-BR"/>
        </a:p>
      </dgm:t>
    </dgm:pt>
    <dgm:pt modelId="{8FBC8AF9-F665-465A-A274-B598EBA8606F}" type="pres">
      <dgm:prSet presAssocID="{C4CB0B62-E3B4-4987-8BB0-5AF84DF60766}" presName="hierChild4" presStyleCnt="0"/>
      <dgm:spPr/>
    </dgm:pt>
    <dgm:pt modelId="{A2D29C33-CBE9-41BC-80FA-E04E5C2E499E}" type="pres">
      <dgm:prSet presAssocID="{3A34A547-808A-466E-AE10-CB3148453C32}" presName="Name37" presStyleLbl="parChTrans1D3" presStyleIdx="2" presStyleCnt="8"/>
      <dgm:spPr/>
      <dgm:t>
        <a:bodyPr/>
        <a:lstStyle/>
        <a:p>
          <a:endParaRPr lang="pt-BR"/>
        </a:p>
      </dgm:t>
    </dgm:pt>
    <dgm:pt modelId="{BA38563A-1C5C-40AB-93B7-61CBD6246A01}" type="pres">
      <dgm:prSet presAssocID="{F0650755-F1B7-4E59-9740-C3A390BA96D8}" presName="hierRoot2" presStyleCnt="0">
        <dgm:presLayoutVars>
          <dgm:hierBranch val="init"/>
        </dgm:presLayoutVars>
      </dgm:prSet>
      <dgm:spPr/>
    </dgm:pt>
    <dgm:pt modelId="{A51E7F70-DBCE-458A-87D7-982FCA1D262E}" type="pres">
      <dgm:prSet presAssocID="{F0650755-F1B7-4E59-9740-C3A390BA96D8}" presName="rootComposite" presStyleCnt="0"/>
      <dgm:spPr/>
    </dgm:pt>
    <dgm:pt modelId="{BEA4C453-9B6C-4F45-9929-5D1F79FBDA76}" type="pres">
      <dgm:prSet presAssocID="{F0650755-F1B7-4E59-9740-C3A390BA96D8}" presName="rootText" presStyleLbl="node3" presStyleIdx="2" presStyleCnt="8" custLinFactNeighborY="2003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563C615-70C7-493A-AF28-C84AF09EBB80}" type="pres">
      <dgm:prSet presAssocID="{F0650755-F1B7-4E59-9740-C3A390BA96D8}" presName="rootConnector" presStyleLbl="node3" presStyleIdx="2" presStyleCnt="8"/>
      <dgm:spPr/>
      <dgm:t>
        <a:bodyPr/>
        <a:lstStyle/>
        <a:p>
          <a:endParaRPr lang="pt-BR"/>
        </a:p>
      </dgm:t>
    </dgm:pt>
    <dgm:pt modelId="{2EAA64D9-54D2-4C63-AB6E-072DB7242082}" type="pres">
      <dgm:prSet presAssocID="{F0650755-F1B7-4E59-9740-C3A390BA96D8}" presName="hierChild4" presStyleCnt="0"/>
      <dgm:spPr/>
    </dgm:pt>
    <dgm:pt modelId="{B900829F-1F9F-48C7-850C-D064D0145B9D}" type="pres">
      <dgm:prSet presAssocID="{F0650755-F1B7-4E59-9740-C3A390BA96D8}" presName="hierChild5" presStyleCnt="0"/>
      <dgm:spPr/>
    </dgm:pt>
    <dgm:pt modelId="{45E603DE-8B52-46D4-96FE-7BE0610ACA76}" type="pres">
      <dgm:prSet presAssocID="{16B61E5A-679B-4734-95B8-C03D250565ED}" presName="Name37" presStyleLbl="parChTrans1D3" presStyleIdx="3" presStyleCnt="8"/>
      <dgm:spPr/>
      <dgm:t>
        <a:bodyPr/>
        <a:lstStyle/>
        <a:p>
          <a:endParaRPr lang="pt-BR"/>
        </a:p>
      </dgm:t>
    </dgm:pt>
    <dgm:pt modelId="{F3A41B96-DCC6-4C05-AAF4-967A3FD27EBE}" type="pres">
      <dgm:prSet presAssocID="{05FDF916-9DE3-4533-BFF5-C4543AADA92A}" presName="hierRoot2" presStyleCnt="0">
        <dgm:presLayoutVars>
          <dgm:hierBranch val="init"/>
        </dgm:presLayoutVars>
      </dgm:prSet>
      <dgm:spPr/>
    </dgm:pt>
    <dgm:pt modelId="{972124AB-34B9-47FE-9429-4D30E31C0D54}" type="pres">
      <dgm:prSet presAssocID="{05FDF916-9DE3-4533-BFF5-C4543AADA92A}" presName="rootComposite" presStyleCnt="0"/>
      <dgm:spPr/>
    </dgm:pt>
    <dgm:pt modelId="{59AF04DD-EB26-43D2-9D19-75A97C8B7C75}" type="pres">
      <dgm:prSet presAssocID="{05FDF916-9DE3-4533-BFF5-C4543AADA92A}" presName="rootText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A2A03DE-8F51-4E62-A2C1-086EDC1822E9}" type="pres">
      <dgm:prSet presAssocID="{05FDF916-9DE3-4533-BFF5-C4543AADA92A}" presName="rootConnector" presStyleLbl="node3" presStyleIdx="3" presStyleCnt="8"/>
      <dgm:spPr/>
      <dgm:t>
        <a:bodyPr/>
        <a:lstStyle/>
        <a:p>
          <a:endParaRPr lang="pt-BR"/>
        </a:p>
      </dgm:t>
    </dgm:pt>
    <dgm:pt modelId="{5F9161CB-CAE2-4A2D-8A2F-CB85091AE7EA}" type="pres">
      <dgm:prSet presAssocID="{05FDF916-9DE3-4533-BFF5-C4543AADA92A}" presName="hierChild4" presStyleCnt="0"/>
      <dgm:spPr/>
    </dgm:pt>
    <dgm:pt modelId="{52B2FC8F-2C1D-4556-A0E5-433CBBB4F2BA}" type="pres">
      <dgm:prSet presAssocID="{05FDF916-9DE3-4533-BFF5-C4543AADA92A}" presName="hierChild5" presStyleCnt="0"/>
      <dgm:spPr/>
    </dgm:pt>
    <dgm:pt modelId="{75B8B1D8-B10B-416E-AC06-933CD318F9BB}" type="pres">
      <dgm:prSet presAssocID="{C4CB0B62-E3B4-4987-8BB0-5AF84DF60766}" presName="hierChild5" presStyleCnt="0"/>
      <dgm:spPr/>
    </dgm:pt>
    <dgm:pt modelId="{8EACBCB3-0746-43C5-98F2-D6AA4778DD36}" type="pres">
      <dgm:prSet presAssocID="{4323F9B3-2425-456F-A3F0-240888C51FE2}" presName="Name37" presStyleLbl="parChTrans1D2" presStyleIdx="3" presStyleCnt="7"/>
      <dgm:spPr/>
      <dgm:t>
        <a:bodyPr/>
        <a:lstStyle/>
        <a:p>
          <a:endParaRPr lang="pt-BR"/>
        </a:p>
      </dgm:t>
    </dgm:pt>
    <dgm:pt modelId="{9CA88D0E-BA9B-4406-A44F-61ED5783F27C}" type="pres">
      <dgm:prSet presAssocID="{810058E4-31A3-4EF2-89A9-966FE5D37C9D}" presName="hierRoot2" presStyleCnt="0">
        <dgm:presLayoutVars>
          <dgm:hierBranch val="init"/>
        </dgm:presLayoutVars>
      </dgm:prSet>
      <dgm:spPr/>
    </dgm:pt>
    <dgm:pt modelId="{5723124C-1BFE-4E3C-A917-3E17C0DA6A71}" type="pres">
      <dgm:prSet presAssocID="{810058E4-31A3-4EF2-89A9-966FE5D37C9D}" presName="rootComposite" presStyleCnt="0"/>
      <dgm:spPr/>
    </dgm:pt>
    <dgm:pt modelId="{1B162D21-9205-4BE8-AF44-B9CEB41B7828}" type="pres">
      <dgm:prSet presAssocID="{810058E4-31A3-4EF2-89A9-966FE5D37C9D}" presName="rootText" presStyleLbl="node2" presStyleIdx="3" presStyleCnt="6" custScaleX="103791" custLinFactNeighborY="3597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B42852F-BFFA-49FB-BE23-EE8188A8DA09}" type="pres">
      <dgm:prSet presAssocID="{810058E4-31A3-4EF2-89A9-966FE5D37C9D}" presName="rootConnector" presStyleLbl="node2" presStyleIdx="3" presStyleCnt="6"/>
      <dgm:spPr/>
      <dgm:t>
        <a:bodyPr/>
        <a:lstStyle/>
        <a:p>
          <a:endParaRPr lang="pt-BR"/>
        </a:p>
      </dgm:t>
    </dgm:pt>
    <dgm:pt modelId="{3AEB2768-4548-4D3C-9C4A-ABF8A3175E36}" type="pres">
      <dgm:prSet presAssocID="{810058E4-31A3-4EF2-89A9-966FE5D37C9D}" presName="hierChild4" presStyleCnt="0"/>
      <dgm:spPr/>
    </dgm:pt>
    <dgm:pt modelId="{AC9F5613-2EA7-49DC-9619-4E83B81DB0C4}" type="pres">
      <dgm:prSet presAssocID="{810058E4-31A3-4EF2-89A9-966FE5D37C9D}" presName="hierChild5" presStyleCnt="0"/>
      <dgm:spPr/>
    </dgm:pt>
    <dgm:pt modelId="{90444CFD-7788-46C2-AFB6-B9EB55EBAF7A}" type="pres">
      <dgm:prSet presAssocID="{B5A153A8-3884-45EC-9930-B3FCFC56ED81}" presName="Name37" presStyleLbl="parChTrans1D2" presStyleIdx="4" presStyleCnt="7"/>
      <dgm:spPr/>
      <dgm:t>
        <a:bodyPr/>
        <a:lstStyle/>
        <a:p>
          <a:endParaRPr lang="pt-BR"/>
        </a:p>
      </dgm:t>
    </dgm:pt>
    <dgm:pt modelId="{F86A37FD-AC69-476B-9899-B033930A1AE0}" type="pres">
      <dgm:prSet presAssocID="{EA0D02E0-0E60-4308-A95A-F9EAB548B9E6}" presName="hierRoot2" presStyleCnt="0">
        <dgm:presLayoutVars>
          <dgm:hierBranch val="init"/>
        </dgm:presLayoutVars>
      </dgm:prSet>
      <dgm:spPr/>
    </dgm:pt>
    <dgm:pt modelId="{BD66AD9D-1647-4025-94A3-E267E4023A0E}" type="pres">
      <dgm:prSet presAssocID="{EA0D02E0-0E60-4308-A95A-F9EAB548B9E6}" presName="rootComposite" presStyleCnt="0"/>
      <dgm:spPr/>
    </dgm:pt>
    <dgm:pt modelId="{F70068AF-41D8-4847-9E42-943EDB4A9DBF}" type="pres">
      <dgm:prSet presAssocID="{EA0D02E0-0E60-4308-A95A-F9EAB548B9E6}" presName="rootText" presStyleLbl="node2" presStyleIdx="4" presStyleCnt="6" custLinFactNeighborX="-7806" custLinFactNeighborY="3344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DCB558E-8B73-4041-AF30-0B7983EAB11C}" type="pres">
      <dgm:prSet presAssocID="{EA0D02E0-0E60-4308-A95A-F9EAB548B9E6}" presName="rootConnector" presStyleLbl="node2" presStyleIdx="4" presStyleCnt="6"/>
      <dgm:spPr/>
      <dgm:t>
        <a:bodyPr/>
        <a:lstStyle/>
        <a:p>
          <a:endParaRPr lang="pt-BR"/>
        </a:p>
      </dgm:t>
    </dgm:pt>
    <dgm:pt modelId="{3EE40F9D-186B-4B67-9A35-6B74A91D9168}" type="pres">
      <dgm:prSet presAssocID="{EA0D02E0-0E60-4308-A95A-F9EAB548B9E6}" presName="hierChild4" presStyleCnt="0"/>
      <dgm:spPr/>
    </dgm:pt>
    <dgm:pt modelId="{17A8B9E8-9B15-4717-9164-F11B5068BE73}" type="pres">
      <dgm:prSet presAssocID="{EA0D02E0-0E60-4308-A95A-F9EAB548B9E6}" presName="hierChild5" presStyleCnt="0"/>
      <dgm:spPr/>
    </dgm:pt>
    <dgm:pt modelId="{CFF388B1-2353-450A-B483-24BB1690DD24}" type="pres">
      <dgm:prSet presAssocID="{65F738FF-792A-4E06-B86E-4B0EC7D1F839}" presName="Name37" presStyleLbl="parChTrans1D2" presStyleIdx="5" presStyleCnt="7"/>
      <dgm:spPr/>
      <dgm:t>
        <a:bodyPr/>
        <a:lstStyle/>
        <a:p>
          <a:endParaRPr lang="pt-BR"/>
        </a:p>
      </dgm:t>
    </dgm:pt>
    <dgm:pt modelId="{4DEB7EFF-0AF5-4224-A5FE-684FAA06DDAA}" type="pres">
      <dgm:prSet presAssocID="{DFED19A7-6698-4501-BC5B-88A06340C173}" presName="hierRoot2" presStyleCnt="0">
        <dgm:presLayoutVars>
          <dgm:hierBranch val="init"/>
        </dgm:presLayoutVars>
      </dgm:prSet>
      <dgm:spPr/>
    </dgm:pt>
    <dgm:pt modelId="{70BD9987-3564-4D41-859A-ABF30871176C}" type="pres">
      <dgm:prSet presAssocID="{DFED19A7-6698-4501-BC5B-88A06340C173}" presName="rootComposite" presStyleCnt="0"/>
      <dgm:spPr/>
    </dgm:pt>
    <dgm:pt modelId="{E0554811-4897-4910-9987-64D89A817D0C}" type="pres">
      <dgm:prSet presAssocID="{DFED19A7-6698-4501-BC5B-88A06340C173}" presName="rootText" presStyleLbl="node2" presStyleIdx="5" presStyleCnt="6" custLinFactNeighborX="-31962" custLinFactNeighborY="-7608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5E0BE23-444D-4BAC-83C8-E8691BB75B57}" type="pres">
      <dgm:prSet presAssocID="{DFED19A7-6698-4501-BC5B-88A06340C173}" presName="rootConnector" presStyleLbl="node2" presStyleIdx="5" presStyleCnt="6"/>
      <dgm:spPr/>
      <dgm:t>
        <a:bodyPr/>
        <a:lstStyle/>
        <a:p>
          <a:endParaRPr lang="pt-BR"/>
        </a:p>
      </dgm:t>
    </dgm:pt>
    <dgm:pt modelId="{AEFFE9BA-1B8D-4474-ACFA-FD16A83DDB8F}" type="pres">
      <dgm:prSet presAssocID="{DFED19A7-6698-4501-BC5B-88A06340C173}" presName="hierChild4" presStyleCnt="0"/>
      <dgm:spPr/>
    </dgm:pt>
    <dgm:pt modelId="{E13472F8-6198-4745-BAF0-ACBAD014F9E8}" type="pres">
      <dgm:prSet presAssocID="{58B5F485-C05E-4A2F-89AC-BE0A38FB8785}" presName="Name37" presStyleLbl="parChTrans1D3" presStyleIdx="4" presStyleCnt="8"/>
      <dgm:spPr/>
      <dgm:t>
        <a:bodyPr/>
        <a:lstStyle/>
        <a:p>
          <a:endParaRPr lang="pt-BR"/>
        </a:p>
      </dgm:t>
    </dgm:pt>
    <dgm:pt modelId="{979DDB38-63E0-4403-ACA3-F548DA124388}" type="pres">
      <dgm:prSet presAssocID="{27F27D44-1A43-4277-8EAB-F8424AA6A162}" presName="hierRoot2" presStyleCnt="0">
        <dgm:presLayoutVars>
          <dgm:hierBranch val="init"/>
        </dgm:presLayoutVars>
      </dgm:prSet>
      <dgm:spPr/>
    </dgm:pt>
    <dgm:pt modelId="{EFD79E79-EEDF-4C63-B2C8-B1FE5BC3BB0A}" type="pres">
      <dgm:prSet presAssocID="{27F27D44-1A43-4277-8EAB-F8424AA6A162}" presName="rootComposite" presStyleCnt="0"/>
      <dgm:spPr/>
    </dgm:pt>
    <dgm:pt modelId="{C8046405-D2BE-4194-898F-356C80BE528E}" type="pres">
      <dgm:prSet presAssocID="{27F27D44-1A43-4277-8EAB-F8424AA6A162}" presName="rootText" presStyleLbl="node3" presStyleIdx="4" presStyleCnt="8" custLinFactY="-11581" custLinFactNeighborX="21204" custLinFactNeighborY="-1000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9F3753A-6E11-4F23-8BC4-F0542241BE5E}" type="pres">
      <dgm:prSet presAssocID="{27F27D44-1A43-4277-8EAB-F8424AA6A162}" presName="rootConnector" presStyleLbl="node3" presStyleIdx="4" presStyleCnt="8"/>
      <dgm:spPr/>
      <dgm:t>
        <a:bodyPr/>
        <a:lstStyle/>
        <a:p>
          <a:endParaRPr lang="pt-BR"/>
        </a:p>
      </dgm:t>
    </dgm:pt>
    <dgm:pt modelId="{7720F5EC-D6C1-40BD-A5AD-D1FEAE7EF25C}" type="pres">
      <dgm:prSet presAssocID="{27F27D44-1A43-4277-8EAB-F8424AA6A162}" presName="hierChild4" presStyleCnt="0"/>
      <dgm:spPr/>
    </dgm:pt>
    <dgm:pt modelId="{22FC6FCE-0752-4B95-81FF-9CA17155AA72}" type="pres">
      <dgm:prSet presAssocID="{27F27D44-1A43-4277-8EAB-F8424AA6A162}" presName="hierChild5" presStyleCnt="0"/>
      <dgm:spPr/>
    </dgm:pt>
    <dgm:pt modelId="{9224401A-A72A-4D76-86E1-9871081E71A3}" type="pres">
      <dgm:prSet presAssocID="{C17E32E3-3776-418C-93C1-70369E5B9681}" presName="Name37" presStyleLbl="parChTrans1D3" presStyleIdx="5" presStyleCnt="8"/>
      <dgm:spPr/>
      <dgm:t>
        <a:bodyPr/>
        <a:lstStyle/>
        <a:p>
          <a:endParaRPr lang="pt-BR"/>
        </a:p>
      </dgm:t>
    </dgm:pt>
    <dgm:pt modelId="{7FA5D965-3A8E-4921-8B8A-543B0782ABC0}" type="pres">
      <dgm:prSet presAssocID="{64B3EAD9-856F-4FF1-AF62-58C816D06CAC}" presName="hierRoot2" presStyleCnt="0">
        <dgm:presLayoutVars>
          <dgm:hierBranch val="init"/>
        </dgm:presLayoutVars>
      </dgm:prSet>
      <dgm:spPr/>
    </dgm:pt>
    <dgm:pt modelId="{5DE93156-6558-41CA-A2FF-8C28A70B80C8}" type="pres">
      <dgm:prSet presAssocID="{64B3EAD9-856F-4FF1-AF62-58C816D06CAC}" presName="rootComposite" presStyleCnt="0"/>
      <dgm:spPr/>
    </dgm:pt>
    <dgm:pt modelId="{855416A4-36E6-459F-ADC2-2EE44D9B5F89}" type="pres">
      <dgm:prSet presAssocID="{64B3EAD9-856F-4FF1-AF62-58C816D06CAC}" presName="rootText" presStyleLbl="node3" presStyleIdx="5" presStyleCnt="8" custLinFactY="-46971" custLinFactNeighborX="21204" custLinFactNeighborY="-1000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0EA422B-26A9-4505-AC5F-2FCF51484F53}" type="pres">
      <dgm:prSet presAssocID="{64B3EAD9-856F-4FF1-AF62-58C816D06CAC}" presName="rootConnector" presStyleLbl="node3" presStyleIdx="5" presStyleCnt="8"/>
      <dgm:spPr/>
      <dgm:t>
        <a:bodyPr/>
        <a:lstStyle/>
        <a:p>
          <a:endParaRPr lang="pt-BR"/>
        </a:p>
      </dgm:t>
    </dgm:pt>
    <dgm:pt modelId="{0C1C15E8-36A6-4988-BEF0-20E842A2942B}" type="pres">
      <dgm:prSet presAssocID="{64B3EAD9-856F-4FF1-AF62-58C816D06CAC}" presName="hierChild4" presStyleCnt="0"/>
      <dgm:spPr/>
    </dgm:pt>
    <dgm:pt modelId="{9E8AA824-E786-4319-8503-FB85D9F7B94B}" type="pres">
      <dgm:prSet presAssocID="{64B3EAD9-856F-4FF1-AF62-58C816D06CAC}" presName="hierChild5" presStyleCnt="0"/>
      <dgm:spPr/>
    </dgm:pt>
    <dgm:pt modelId="{C6157CDB-1F3C-4A9D-A6EB-223048B6AABF}" type="pres">
      <dgm:prSet presAssocID="{16CEFADF-64B0-4F58-8465-9ADB854CE94C}" presName="Name37" presStyleLbl="parChTrans1D3" presStyleIdx="6" presStyleCnt="8"/>
      <dgm:spPr/>
      <dgm:t>
        <a:bodyPr/>
        <a:lstStyle/>
        <a:p>
          <a:endParaRPr lang="pt-BR"/>
        </a:p>
      </dgm:t>
    </dgm:pt>
    <dgm:pt modelId="{37161F75-E79B-4956-8391-06088561409C}" type="pres">
      <dgm:prSet presAssocID="{DC8EECC1-2D90-4001-9DAC-77F57AD4B18B}" presName="hierRoot2" presStyleCnt="0">
        <dgm:presLayoutVars>
          <dgm:hierBranch val="init"/>
        </dgm:presLayoutVars>
      </dgm:prSet>
      <dgm:spPr/>
    </dgm:pt>
    <dgm:pt modelId="{F7B26DBC-05C8-484A-A972-CE6DC6909C70}" type="pres">
      <dgm:prSet presAssocID="{DC8EECC1-2D90-4001-9DAC-77F57AD4B18B}" presName="rootComposite" presStyleCnt="0"/>
      <dgm:spPr/>
    </dgm:pt>
    <dgm:pt modelId="{265ABBBE-ACA5-4220-B513-633DDD15A08C}" type="pres">
      <dgm:prSet presAssocID="{DC8EECC1-2D90-4001-9DAC-77F57AD4B18B}" presName="rootText" presStyleLbl="node3" presStyleIdx="6" presStyleCnt="8" custLinFactY="-66208" custLinFactNeighborX="21214" custLinFactNeighborY="-1000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B5883C8-E30C-43C8-A50E-F9E5EE9E2443}" type="pres">
      <dgm:prSet presAssocID="{DC8EECC1-2D90-4001-9DAC-77F57AD4B18B}" presName="rootConnector" presStyleLbl="node3" presStyleIdx="6" presStyleCnt="8"/>
      <dgm:spPr/>
      <dgm:t>
        <a:bodyPr/>
        <a:lstStyle/>
        <a:p>
          <a:endParaRPr lang="pt-BR"/>
        </a:p>
      </dgm:t>
    </dgm:pt>
    <dgm:pt modelId="{EFD639B7-FBD3-41A7-9FE8-9F56B39FC2E6}" type="pres">
      <dgm:prSet presAssocID="{DC8EECC1-2D90-4001-9DAC-77F57AD4B18B}" presName="hierChild4" presStyleCnt="0"/>
      <dgm:spPr/>
    </dgm:pt>
    <dgm:pt modelId="{A105C691-AF68-4D03-88CC-5E2E6E32599D}" type="pres">
      <dgm:prSet presAssocID="{DC8EECC1-2D90-4001-9DAC-77F57AD4B18B}" presName="hierChild5" presStyleCnt="0"/>
      <dgm:spPr/>
    </dgm:pt>
    <dgm:pt modelId="{21D864B6-0BF9-43C3-ADCB-9D378415AEB4}" type="pres">
      <dgm:prSet presAssocID="{3B42D928-F26A-4AE5-B94A-D2E7E6E29213}" presName="Name37" presStyleLbl="parChTrans1D3" presStyleIdx="7" presStyleCnt="8"/>
      <dgm:spPr/>
      <dgm:t>
        <a:bodyPr/>
        <a:lstStyle/>
        <a:p>
          <a:endParaRPr lang="pt-BR"/>
        </a:p>
      </dgm:t>
    </dgm:pt>
    <dgm:pt modelId="{077C0FCA-8E11-455B-851A-125B7D1FB57F}" type="pres">
      <dgm:prSet presAssocID="{F206C469-E8C3-45A1-B6DC-7F8D717E2592}" presName="hierRoot2" presStyleCnt="0">
        <dgm:presLayoutVars>
          <dgm:hierBranch val="init"/>
        </dgm:presLayoutVars>
      </dgm:prSet>
      <dgm:spPr/>
    </dgm:pt>
    <dgm:pt modelId="{37391732-008A-44C4-8C29-A2D8A104B8BC}" type="pres">
      <dgm:prSet presAssocID="{F206C469-E8C3-45A1-B6DC-7F8D717E2592}" presName="rootComposite" presStyleCnt="0"/>
      <dgm:spPr/>
    </dgm:pt>
    <dgm:pt modelId="{160668F8-99F3-4DB1-8F9C-34BA2E93117F}" type="pres">
      <dgm:prSet presAssocID="{F206C469-E8C3-45A1-B6DC-7F8D717E2592}" presName="rootText" presStyleLbl="node3" presStyleIdx="7" presStyleCnt="8" custLinFactY="-93908" custLinFactNeighborX="18737" custLinFactNeighborY="-1000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A58880F-73DC-4840-B982-9AA845A5B8FC}" type="pres">
      <dgm:prSet presAssocID="{F206C469-E8C3-45A1-B6DC-7F8D717E2592}" presName="rootConnector" presStyleLbl="node3" presStyleIdx="7" presStyleCnt="8"/>
      <dgm:spPr/>
      <dgm:t>
        <a:bodyPr/>
        <a:lstStyle/>
        <a:p>
          <a:endParaRPr lang="pt-BR"/>
        </a:p>
      </dgm:t>
    </dgm:pt>
    <dgm:pt modelId="{635A1A28-5B03-4A93-BE6D-50D949660E73}" type="pres">
      <dgm:prSet presAssocID="{F206C469-E8C3-45A1-B6DC-7F8D717E2592}" presName="hierChild4" presStyleCnt="0"/>
      <dgm:spPr/>
    </dgm:pt>
    <dgm:pt modelId="{3E30E2C7-B2E2-4D19-B856-C44EFF8935F6}" type="pres">
      <dgm:prSet presAssocID="{F206C469-E8C3-45A1-B6DC-7F8D717E2592}" presName="hierChild5" presStyleCnt="0"/>
      <dgm:spPr/>
    </dgm:pt>
    <dgm:pt modelId="{89E4E559-27DE-4EA5-9567-FEDEFB1460AC}" type="pres">
      <dgm:prSet presAssocID="{DFED19A7-6698-4501-BC5B-88A06340C173}" presName="hierChild5" presStyleCnt="0"/>
      <dgm:spPr/>
    </dgm:pt>
    <dgm:pt modelId="{281B16B8-AE86-4093-B2B8-8FC675AD4D67}" type="pres">
      <dgm:prSet presAssocID="{8FE40672-4722-4877-864B-43D46D039B3A}" presName="hierChild3" presStyleCnt="0"/>
      <dgm:spPr/>
    </dgm:pt>
    <dgm:pt modelId="{9C060BFB-1877-4FB5-A9FD-0BCE1C2E9BB9}" type="pres">
      <dgm:prSet presAssocID="{ACAB2E98-1B8A-4F39-8F4A-1671650E5ECA}" presName="Name111" presStyleLbl="parChTrans1D2" presStyleIdx="6" presStyleCnt="7"/>
      <dgm:spPr/>
      <dgm:t>
        <a:bodyPr/>
        <a:lstStyle/>
        <a:p>
          <a:endParaRPr lang="pt-BR"/>
        </a:p>
      </dgm:t>
    </dgm:pt>
    <dgm:pt modelId="{137A10F8-4F27-437F-B94F-F0C2D654E934}" type="pres">
      <dgm:prSet presAssocID="{1BD7491B-1A4C-4807-8A51-388A103A9291}" presName="hierRoot3" presStyleCnt="0">
        <dgm:presLayoutVars>
          <dgm:hierBranch val="init"/>
        </dgm:presLayoutVars>
      </dgm:prSet>
      <dgm:spPr/>
    </dgm:pt>
    <dgm:pt modelId="{C84F8355-4BA4-4569-BB34-9BC301767887}" type="pres">
      <dgm:prSet presAssocID="{1BD7491B-1A4C-4807-8A51-388A103A9291}" presName="rootComposite3" presStyleCnt="0"/>
      <dgm:spPr/>
    </dgm:pt>
    <dgm:pt modelId="{B7C99307-5B54-44F0-A800-80B7D15DD026}" type="pres">
      <dgm:prSet presAssocID="{1BD7491B-1A4C-4807-8A51-388A103A9291}" presName="rootText3" presStyleLbl="asst1" presStyleIdx="0" presStyleCnt="1" custLinFactNeighborX="-983" custLinFactNeighborY="4360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A6E3BE0-8BA9-4231-9ADC-BED920B717F7}" type="pres">
      <dgm:prSet presAssocID="{1BD7491B-1A4C-4807-8A51-388A103A9291}" presName="rootConnector3" presStyleLbl="asst1" presStyleIdx="0" presStyleCnt="1"/>
      <dgm:spPr/>
      <dgm:t>
        <a:bodyPr/>
        <a:lstStyle/>
        <a:p>
          <a:endParaRPr lang="pt-BR"/>
        </a:p>
      </dgm:t>
    </dgm:pt>
    <dgm:pt modelId="{F27BB331-EB03-4FB8-91B7-A515FAE84D62}" type="pres">
      <dgm:prSet presAssocID="{1BD7491B-1A4C-4807-8A51-388A103A9291}" presName="hierChild6" presStyleCnt="0"/>
      <dgm:spPr/>
    </dgm:pt>
    <dgm:pt modelId="{20EAC176-8F5B-47CB-90C3-4BEADEC06D82}" type="pres">
      <dgm:prSet presAssocID="{1BD7491B-1A4C-4807-8A51-388A103A9291}" presName="hierChild7" presStyleCnt="0"/>
      <dgm:spPr/>
    </dgm:pt>
    <dgm:pt modelId="{4EA11F3C-94A5-4D6E-ACCE-F62BF03F1E74}" type="pres">
      <dgm:prSet presAssocID="{24670C6B-2FA2-4269-8AD0-32C64BBC47E5}" presName="hierRoot1" presStyleCnt="0">
        <dgm:presLayoutVars>
          <dgm:hierBranch val="init"/>
        </dgm:presLayoutVars>
      </dgm:prSet>
      <dgm:spPr/>
    </dgm:pt>
    <dgm:pt modelId="{A46707F7-F33E-4D84-8059-3A2D7C765643}" type="pres">
      <dgm:prSet presAssocID="{24670C6B-2FA2-4269-8AD0-32C64BBC47E5}" presName="rootComposite1" presStyleCnt="0"/>
      <dgm:spPr/>
    </dgm:pt>
    <dgm:pt modelId="{57491129-A14D-4571-B841-76D7702F718B}" type="pres">
      <dgm:prSet presAssocID="{24670C6B-2FA2-4269-8AD0-32C64BBC47E5}" presName="rootText1" presStyleLbl="node0" presStyleIdx="1" presStyleCnt="2" custScaleX="166589" custScaleY="78364" custLinFactX="-53472" custLinFactNeighborX="-100000" custLinFactNeighborY="-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207202-E98B-47FE-AC70-4520C8F5FEB5}" type="pres">
      <dgm:prSet presAssocID="{24670C6B-2FA2-4269-8AD0-32C64BBC47E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E5533EA-9E2F-4AB9-9657-91722FF0F328}" type="pres">
      <dgm:prSet presAssocID="{24670C6B-2FA2-4269-8AD0-32C64BBC47E5}" presName="hierChild2" presStyleCnt="0"/>
      <dgm:spPr/>
    </dgm:pt>
    <dgm:pt modelId="{1BF666DA-9F15-459C-9482-E628ED7E27A3}" type="pres">
      <dgm:prSet presAssocID="{24670C6B-2FA2-4269-8AD0-32C64BBC47E5}" presName="hierChild3" presStyleCnt="0"/>
      <dgm:spPr/>
    </dgm:pt>
  </dgm:ptLst>
  <dgm:cxnLst>
    <dgm:cxn modelId="{A4521F56-37BC-477C-A6E4-BA0E4BB565DC}" type="presOf" srcId="{DC8EECC1-2D90-4001-9DAC-77F57AD4B18B}" destId="{265ABBBE-ACA5-4220-B513-633DDD15A08C}" srcOrd="0" destOrd="0" presId="urn:microsoft.com/office/officeart/2005/8/layout/orgChart1"/>
    <dgm:cxn modelId="{5CFEB64F-71D0-4E9D-B95C-30CEE49EE93E}" srcId="{85513CA6-2915-40EA-BC78-800B78604105}" destId="{24670C6B-2FA2-4269-8AD0-32C64BBC47E5}" srcOrd="1" destOrd="0" parTransId="{69E6D00F-A8A0-42A6-A13B-2133B4F01166}" sibTransId="{5CEA15BE-C282-447F-8AA1-8F9F36177A3F}"/>
    <dgm:cxn modelId="{3852140C-8016-4792-A119-CCB2286E7280}" type="presOf" srcId="{8FE40672-4722-4877-864B-43D46D039B3A}" destId="{B94C4C4B-E9EB-4406-BD52-609A83389573}" srcOrd="0" destOrd="0" presId="urn:microsoft.com/office/officeart/2005/8/layout/orgChart1"/>
    <dgm:cxn modelId="{924F259D-DD73-45FA-B594-BE7C6610AB2F}" srcId="{DFED19A7-6698-4501-BC5B-88A06340C173}" destId="{DC8EECC1-2D90-4001-9DAC-77F57AD4B18B}" srcOrd="2" destOrd="0" parTransId="{16CEFADF-64B0-4F58-8465-9ADB854CE94C}" sibTransId="{056610E4-CAEA-4B68-85A0-B69BC752A249}"/>
    <dgm:cxn modelId="{7264A8FA-ACCE-44BF-A335-E1AF17255BEA}" type="presOf" srcId="{24670C6B-2FA2-4269-8AD0-32C64BBC47E5}" destId="{57491129-A14D-4571-B841-76D7702F718B}" srcOrd="0" destOrd="0" presId="urn:microsoft.com/office/officeart/2005/8/layout/orgChart1"/>
    <dgm:cxn modelId="{A540E94A-B9D7-4A05-A825-335454BEE4F4}" srcId="{85513CA6-2915-40EA-BC78-800B78604105}" destId="{8FE40672-4722-4877-864B-43D46D039B3A}" srcOrd="0" destOrd="0" parTransId="{4A617841-7055-4082-A70C-F2E98861101F}" sibTransId="{5C460E6F-6E39-4426-9F48-17A0ED88AE9C}"/>
    <dgm:cxn modelId="{BDC44C14-AB4E-4708-9173-DBF55853789A}" type="presOf" srcId="{16CEFADF-64B0-4F58-8465-9ADB854CE94C}" destId="{C6157CDB-1F3C-4A9D-A6EB-223048B6AABF}" srcOrd="0" destOrd="0" presId="urn:microsoft.com/office/officeart/2005/8/layout/orgChart1"/>
    <dgm:cxn modelId="{2C3042E2-F627-4505-A282-5233B8FD2B71}" srcId="{DFED19A7-6698-4501-BC5B-88A06340C173}" destId="{27F27D44-1A43-4277-8EAB-F8424AA6A162}" srcOrd="0" destOrd="0" parTransId="{58B5F485-C05E-4A2F-89AC-BE0A38FB8785}" sibTransId="{0A88036C-90B0-459B-B1CF-7228DFE56482}"/>
    <dgm:cxn modelId="{66F55407-F23F-4D25-A105-09B8268FA316}" srcId="{DFED19A7-6698-4501-BC5B-88A06340C173}" destId="{F206C469-E8C3-45A1-B6DC-7F8D717E2592}" srcOrd="3" destOrd="0" parTransId="{3B42D928-F26A-4AE5-B94A-D2E7E6E29213}" sibTransId="{45A92907-B8E0-46D0-B1F5-F43CCC726CCE}"/>
    <dgm:cxn modelId="{E238030C-915F-45D8-8921-C9FD947333BC}" type="presOf" srcId="{D6EE96E9-EA87-4AA6-8015-532795952A4D}" destId="{6A9AAA83-5C14-4AAB-A52F-CD30A7073307}" srcOrd="1" destOrd="0" presId="urn:microsoft.com/office/officeart/2005/8/layout/orgChart1"/>
    <dgm:cxn modelId="{6B2554C1-9949-4B1F-80CC-A58F065CC52E}" srcId="{DFED19A7-6698-4501-BC5B-88A06340C173}" destId="{64B3EAD9-856F-4FF1-AF62-58C816D06CAC}" srcOrd="1" destOrd="0" parTransId="{C17E32E3-3776-418C-93C1-70369E5B9681}" sibTransId="{422D783A-980C-4DDB-9D60-7EDE9D47EF51}"/>
    <dgm:cxn modelId="{C11349D8-DFDB-45C7-BB49-FFAFC000AB55}" type="presOf" srcId="{F206C469-E8C3-45A1-B6DC-7F8D717E2592}" destId="{1A58880F-73DC-4840-B982-9AA845A5B8FC}" srcOrd="1" destOrd="0" presId="urn:microsoft.com/office/officeart/2005/8/layout/orgChart1"/>
    <dgm:cxn modelId="{A68C4945-4594-4D0F-99EB-BC86A880D725}" type="presOf" srcId="{C4CB0B62-E3B4-4987-8BB0-5AF84DF60766}" destId="{F89218AB-2AE5-4F06-804E-E20C77632064}" srcOrd="1" destOrd="0" presId="urn:microsoft.com/office/officeart/2005/8/layout/orgChart1"/>
    <dgm:cxn modelId="{3DD11820-C280-460C-8D72-748F4E178448}" type="presOf" srcId="{955D3F35-5586-443A-8454-A11EC268929B}" destId="{442BDD84-574C-4AAB-8306-C22D65D67D6A}" srcOrd="0" destOrd="0" presId="urn:microsoft.com/office/officeart/2005/8/layout/orgChart1"/>
    <dgm:cxn modelId="{088CF490-01B3-4F76-A97F-1846E7A32F08}" type="presOf" srcId="{3B42D928-F26A-4AE5-B94A-D2E7E6E29213}" destId="{21D864B6-0BF9-43C3-ADCB-9D378415AEB4}" srcOrd="0" destOrd="0" presId="urn:microsoft.com/office/officeart/2005/8/layout/orgChart1"/>
    <dgm:cxn modelId="{BA777020-1381-4B2B-A621-5D06DE817DFB}" type="presOf" srcId="{27F27D44-1A43-4277-8EAB-F8424AA6A162}" destId="{C8046405-D2BE-4194-898F-356C80BE528E}" srcOrd="0" destOrd="0" presId="urn:microsoft.com/office/officeart/2005/8/layout/orgChart1"/>
    <dgm:cxn modelId="{839EC9B4-A7E5-4B2B-8FC6-E1FF09AC9329}" type="presOf" srcId="{76477115-9590-442A-B7BE-4D969ED54944}" destId="{A1CD3FF8-C69D-4DCC-9A91-DCC01C7B5AA7}" srcOrd="0" destOrd="0" presId="urn:microsoft.com/office/officeart/2005/8/layout/orgChart1"/>
    <dgm:cxn modelId="{4D0DFE31-29AD-40C6-9203-21CFB4F97C65}" type="presOf" srcId="{810058E4-31A3-4EF2-89A9-966FE5D37C9D}" destId="{1B162D21-9205-4BE8-AF44-B9CEB41B7828}" srcOrd="0" destOrd="0" presId="urn:microsoft.com/office/officeart/2005/8/layout/orgChart1"/>
    <dgm:cxn modelId="{C25858AF-922B-4D2F-ADCE-439F782FFC07}" type="presOf" srcId="{8FE40672-4722-4877-864B-43D46D039B3A}" destId="{D9FD8255-D6B1-4957-88C3-79DBED603FAE}" srcOrd="1" destOrd="0" presId="urn:microsoft.com/office/officeart/2005/8/layout/orgChart1"/>
    <dgm:cxn modelId="{3D8253A9-4324-479F-9889-8C74BF7519C1}" srcId="{D6EE96E9-EA87-4AA6-8015-532795952A4D}" destId="{76477115-9590-442A-B7BE-4D969ED54944}" srcOrd="0" destOrd="0" parTransId="{494C2282-5DA5-4F98-8437-6E895BA13C5A}" sibTransId="{66F7DC5C-49D7-41B5-AF8A-78B84E40CE1D}"/>
    <dgm:cxn modelId="{C9C92450-5649-4456-80A2-831EE6A09FB8}" type="presOf" srcId="{B5A153A8-3884-45EC-9930-B3FCFC56ED81}" destId="{90444CFD-7788-46C2-AFB6-B9EB55EBAF7A}" srcOrd="0" destOrd="0" presId="urn:microsoft.com/office/officeart/2005/8/layout/orgChart1"/>
    <dgm:cxn modelId="{67C5F9B1-347F-4E54-B7D0-41755B2EC540}" type="presOf" srcId="{4885D864-25A7-40EB-9F0C-B5D645396615}" destId="{BA615CED-6B46-43F6-B9E7-58AE3EC0DB1C}" srcOrd="0" destOrd="0" presId="urn:microsoft.com/office/officeart/2005/8/layout/orgChart1"/>
    <dgm:cxn modelId="{77E56476-3CAA-47F8-A408-1EEE5C5564A6}" srcId="{8FE40672-4722-4877-864B-43D46D039B3A}" destId="{1BD7491B-1A4C-4807-8A51-388A103A9291}" srcOrd="0" destOrd="0" parTransId="{ACAB2E98-1B8A-4F39-8F4A-1671650E5ECA}" sibTransId="{72D9F817-E050-449E-9487-26A994550168}"/>
    <dgm:cxn modelId="{31D955D6-9DB5-4073-A953-50D2FF05BC49}" srcId="{8FE40672-4722-4877-864B-43D46D039B3A}" destId="{EA0D02E0-0E60-4308-A95A-F9EAB548B9E6}" srcOrd="5" destOrd="0" parTransId="{B5A153A8-3884-45EC-9930-B3FCFC56ED81}" sibTransId="{E4180981-E0B3-4150-B0BB-C3DD30FFE29A}"/>
    <dgm:cxn modelId="{A05FA0E4-D887-4E6E-BDAD-9E72CB1D34B0}" srcId="{8FE40672-4722-4877-864B-43D46D039B3A}" destId="{DFED19A7-6698-4501-BC5B-88A06340C173}" srcOrd="6" destOrd="0" parTransId="{65F738FF-792A-4E06-B86E-4B0EC7D1F839}" sibTransId="{CE9E7F84-7ED1-4216-9255-70DB71A03198}"/>
    <dgm:cxn modelId="{6EB3C659-C3BC-4F63-A5AE-4A68ECCB9589}" srcId="{8FE40672-4722-4877-864B-43D46D039B3A}" destId="{955D3F35-5586-443A-8454-A11EC268929B}" srcOrd="2" destOrd="0" parTransId="{CC19EDF1-8937-48DB-B12D-282A1DB81BCC}" sibTransId="{BA5A7AA3-A4C5-4E5D-B272-BEA2004F68B9}"/>
    <dgm:cxn modelId="{D50FF3C9-01B1-4B12-8843-2AD5677EA2D9}" type="presOf" srcId="{24670C6B-2FA2-4269-8AD0-32C64BBC47E5}" destId="{C1207202-E98B-47FE-AC70-4520C8F5FEB5}" srcOrd="1" destOrd="0" presId="urn:microsoft.com/office/officeart/2005/8/layout/orgChart1"/>
    <dgm:cxn modelId="{D7650236-A03E-4B13-A331-6BAFEAB22CD5}" type="presOf" srcId="{4323F9B3-2425-456F-A3F0-240888C51FE2}" destId="{8EACBCB3-0746-43C5-98F2-D6AA4778DD36}" srcOrd="0" destOrd="0" presId="urn:microsoft.com/office/officeart/2005/8/layout/orgChart1"/>
    <dgm:cxn modelId="{58092076-27AC-492C-A57C-3456CA656BB5}" type="presOf" srcId="{DFED19A7-6698-4501-BC5B-88A06340C173}" destId="{E0554811-4897-4910-9987-64D89A817D0C}" srcOrd="0" destOrd="0" presId="urn:microsoft.com/office/officeart/2005/8/layout/orgChart1"/>
    <dgm:cxn modelId="{166563C0-87CE-42C2-B9C5-F994C0673F87}" srcId="{8FE40672-4722-4877-864B-43D46D039B3A}" destId="{810058E4-31A3-4EF2-89A9-966FE5D37C9D}" srcOrd="4" destOrd="0" parTransId="{4323F9B3-2425-456F-A3F0-240888C51FE2}" sibTransId="{5B82E77C-C819-4D4C-8ABA-F73F1942D60B}"/>
    <dgm:cxn modelId="{DC5A4604-998A-4D7F-8A10-86BD34BDACC1}" type="presOf" srcId="{64B3EAD9-856F-4FF1-AF62-58C816D06CAC}" destId="{60EA422B-26A9-4505-AC5F-2FCF51484F53}" srcOrd="1" destOrd="0" presId="urn:microsoft.com/office/officeart/2005/8/layout/orgChart1"/>
    <dgm:cxn modelId="{AE088737-7EE7-4470-8450-D8FF3C14F362}" type="presOf" srcId="{F206C469-E8C3-45A1-B6DC-7F8D717E2592}" destId="{160668F8-99F3-4DB1-8F9C-34BA2E93117F}" srcOrd="0" destOrd="0" presId="urn:microsoft.com/office/officeart/2005/8/layout/orgChart1"/>
    <dgm:cxn modelId="{88D339AD-A8DD-4773-8DF3-D5BB8C6EE013}" type="presOf" srcId="{EA0D02E0-0E60-4308-A95A-F9EAB548B9E6}" destId="{DDCB558E-8B73-4041-AF30-0B7983EAB11C}" srcOrd="1" destOrd="0" presId="urn:microsoft.com/office/officeart/2005/8/layout/orgChart1"/>
    <dgm:cxn modelId="{A1943F4D-98A5-4172-9F9F-321B6CB39407}" type="presOf" srcId="{955D3F35-5586-443A-8454-A11EC268929B}" destId="{1618AC3C-CC28-4292-AACB-D8A3C0D69821}" srcOrd="1" destOrd="0" presId="urn:microsoft.com/office/officeart/2005/8/layout/orgChart1"/>
    <dgm:cxn modelId="{E146BABE-D9C1-4115-B879-AD193DE979FD}" type="presOf" srcId="{1BD7491B-1A4C-4807-8A51-388A103A9291}" destId="{6A6E3BE0-8BA9-4231-9ADC-BED920B717F7}" srcOrd="1" destOrd="0" presId="urn:microsoft.com/office/officeart/2005/8/layout/orgChart1"/>
    <dgm:cxn modelId="{F0687CA0-126D-43C8-8999-498CF33005FA}" type="presOf" srcId="{DFED19A7-6698-4501-BC5B-88A06340C173}" destId="{F5E0BE23-444D-4BAC-83C8-E8691BB75B57}" srcOrd="1" destOrd="0" presId="urn:microsoft.com/office/officeart/2005/8/layout/orgChart1"/>
    <dgm:cxn modelId="{D3DE83EB-E068-4AA5-85AC-831955535175}" type="presOf" srcId="{9CCDC5AA-8156-453E-A48E-ACF386C96C30}" destId="{312164C7-B351-4205-9B85-9B13A30DB69E}" srcOrd="0" destOrd="0" presId="urn:microsoft.com/office/officeart/2005/8/layout/orgChart1"/>
    <dgm:cxn modelId="{A8AF9411-A4C2-46E4-8216-36652776BFB3}" srcId="{C4CB0B62-E3B4-4987-8BB0-5AF84DF60766}" destId="{05FDF916-9DE3-4533-BFF5-C4543AADA92A}" srcOrd="1" destOrd="0" parTransId="{16B61E5A-679B-4734-95B8-C03D250565ED}" sibTransId="{498CA133-84F0-473C-A7B9-48CEDF00FB4A}"/>
    <dgm:cxn modelId="{F0CA2C4B-DE49-4894-87B7-2BF88144A865}" type="presOf" srcId="{58B5F485-C05E-4A2F-89AC-BE0A38FB8785}" destId="{E13472F8-6198-4745-BAF0-ACBAD014F9E8}" srcOrd="0" destOrd="0" presId="urn:microsoft.com/office/officeart/2005/8/layout/orgChart1"/>
    <dgm:cxn modelId="{03D8091E-D2F0-4259-9772-24AC73FEBC8E}" srcId="{8FE40672-4722-4877-864B-43D46D039B3A}" destId="{C4CB0B62-E3B4-4987-8BB0-5AF84DF60766}" srcOrd="3" destOrd="0" parTransId="{9CCDC5AA-8156-453E-A48E-ACF386C96C30}" sibTransId="{5FF5929F-BA22-4ED9-BD04-54BCA6E1F785}"/>
    <dgm:cxn modelId="{47223A13-6920-4F80-82B1-AF252F0B9A89}" type="presOf" srcId="{76477115-9590-442A-B7BE-4D969ED54944}" destId="{47498D35-8013-476F-A494-0B0741DFEC12}" srcOrd="1" destOrd="0" presId="urn:microsoft.com/office/officeart/2005/8/layout/orgChart1"/>
    <dgm:cxn modelId="{2A4C7EA9-E5CD-449F-A513-EDF11A57C98F}" type="presOf" srcId="{CC19EDF1-8937-48DB-B12D-282A1DB81BCC}" destId="{91A35741-31FF-40F1-B53E-3E61D9991830}" srcOrd="0" destOrd="0" presId="urn:microsoft.com/office/officeart/2005/8/layout/orgChart1"/>
    <dgm:cxn modelId="{5E3D4CF0-7544-47E2-8E54-FB1374A24F45}" type="presOf" srcId="{27F27D44-1A43-4277-8EAB-F8424AA6A162}" destId="{C9F3753A-6E11-4F23-8BC4-F0542241BE5E}" srcOrd="1" destOrd="0" presId="urn:microsoft.com/office/officeart/2005/8/layout/orgChart1"/>
    <dgm:cxn modelId="{273CE789-E590-43C2-98B6-877D338E14D7}" type="presOf" srcId="{05FDF916-9DE3-4533-BFF5-C4543AADA92A}" destId="{7A2A03DE-8F51-4E62-A2C1-086EDC1822E9}" srcOrd="1" destOrd="0" presId="urn:microsoft.com/office/officeart/2005/8/layout/orgChart1"/>
    <dgm:cxn modelId="{BB296DC9-C512-4024-9863-BCCD6B548539}" type="presOf" srcId="{73655841-4131-4417-B627-B3E3BEBE00F4}" destId="{2FB3F324-76C1-49AE-BABA-64FA88B17721}" srcOrd="0" destOrd="0" presId="urn:microsoft.com/office/officeart/2005/8/layout/orgChart1"/>
    <dgm:cxn modelId="{355E78AC-FE34-4FAA-92F1-29F70D75362E}" type="presOf" srcId="{F0650755-F1B7-4E59-9740-C3A390BA96D8}" destId="{1563C615-70C7-493A-AF28-C84AF09EBB80}" srcOrd="1" destOrd="0" presId="urn:microsoft.com/office/officeart/2005/8/layout/orgChart1"/>
    <dgm:cxn modelId="{7FD928C1-670A-43F0-9C53-5478980B556D}" type="presOf" srcId="{65F738FF-792A-4E06-B86E-4B0EC7D1F839}" destId="{CFF388B1-2353-450A-B483-24BB1690DD24}" srcOrd="0" destOrd="0" presId="urn:microsoft.com/office/officeart/2005/8/layout/orgChart1"/>
    <dgm:cxn modelId="{3B245248-0FCB-4E60-AED4-A9187703FC5B}" type="presOf" srcId="{C4CB0B62-E3B4-4987-8BB0-5AF84DF60766}" destId="{EBA1E32B-1525-42D5-9619-4AE9EE45E01D}" srcOrd="0" destOrd="0" presId="urn:microsoft.com/office/officeart/2005/8/layout/orgChart1"/>
    <dgm:cxn modelId="{4A79BB19-2792-482F-8677-84303D8013CA}" type="presOf" srcId="{05FDF916-9DE3-4533-BFF5-C4543AADA92A}" destId="{59AF04DD-EB26-43D2-9D19-75A97C8B7C75}" srcOrd="0" destOrd="0" presId="urn:microsoft.com/office/officeart/2005/8/layout/orgChart1"/>
    <dgm:cxn modelId="{6F6D357F-CAD3-4F90-A283-B90BCB18B024}" srcId="{8FE40672-4722-4877-864B-43D46D039B3A}" destId="{D6EE96E9-EA87-4AA6-8015-532795952A4D}" srcOrd="1" destOrd="0" parTransId="{73655841-4131-4417-B627-B3E3BEBE00F4}" sibTransId="{9F781519-339D-4FE4-A7F2-D2866E4BF056}"/>
    <dgm:cxn modelId="{B287B2D2-16E9-47F5-BA1A-ADF42C9C09BC}" type="presOf" srcId="{ACAB2E98-1B8A-4F39-8F4A-1671650E5ECA}" destId="{9C060BFB-1877-4FB5-A9FD-0BCE1C2E9BB9}" srcOrd="0" destOrd="0" presId="urn:microsoft.com/office/officeart/2005/8/layout/orgChart1"/>
    <dgm:cxn modelId="{4FB99311-6433-49A0-9C09-53F06937091D}" type="presOf" srcId="{810058E4-31A3-4EF2-89A9-966FE5D37C9D}" destId="{AB42852F-BFFA-49FB-BE23-EE8188A8DA09}" srcOrd="1" destOrd="0" presId="urn:microsoft.com/office/officeart/2005/8/layout/orgChart1"/>
    <dgm:cxn modelId="{A1A619C7-1041-4125-9A7A-361A0AB6DE9C}" srcId="{C4CB0B62-E3B4-4987-8BB0-5AF84DF60766}" destId="{F0650755-F1B7-4E59-9740-C3A390BA96D8}" srcOrd="0" destOrd="0" parTransId="{3A34A547-808A-466E-AE10-CB3148453C32}" sibTransId="{947E1299-12CB-485F-AAD3-29252F7F208B}"/>
    <dgm:cxn modelId="{CFA5188A-E311-4FA9-B2F6-808CE467F3BF}" type="presOf" srcId="{DC8EECC1-2D90-4001-9DAC-77F57AD4B18B}" destId="{4B5883C8-E30C-43C8-A50E-F9E5EE9E2443}" srcOrd="1" destOrd="0" presId="urn:microsoft.com/office/officeart/2005/8/layout/orgChart1"/>
    <dgm:cxn modelId="{D959B192-8994-445B-AEDB-C5FE5D7CDD0B}" type="presOf" srcId="{C17E32E3-3776-418C-93C1-70369E5B9681}" destId="{9224401A-A72A-4D76-86E1-9871081E71A3}" srcOrd="0" destOrd="0" presId="urn:microsoft.com/office/officeart/2005/8/layout/orgChart1"/>
    <dgm:cxn modelId="{BD62BECB-317A-4141-B42C-420CF5B42F28}" type="presOf" srcId="{F0650755-F1B7-4E59-9740-C3A390BA96D8}" destId="{BEA4C453-9B6C-4F45-9929-5D1F79FBDA76}" srcOrd="0" destOrd="0" presId="urn:microsoft.com/office/officeart/2005/8/layout/orgChart1"/>
    <dgm:cxn modelId="{99B5140B-9558-4847-AB9F-0D8FF85D04CB}" type="presOf" srcId="{16B61E5A-679B-4734-95B8-C03D250565ED}" destId="{45E603DE-8B52-46D4-96FE-7BE0610ACA76}" srcOrd="0" destOrd="0" presId="urn:microsoft.com/office/officeart/2005/8/layout/orgChart1"/>
    <dgm:cxn modelId="{7DA2C6B7-A105-4396-AAEF-99CBFB1274F8}" type="presOf" srcId="{E05728F7-14B4-4503-B40F-154DCCA68240}" destId="{ED2E997F-1E57-4EB3-8C4B-E2D31A22FC4A}" srcOrd="0" destOrd="0" presId="urn:microsoft.com/office/officeart/2005/8/layout/orgChart1"/>
    <dgm:cxn modelId="{B33C068B-8948-4262-B998-C202EFD1C074}" srcId="{D6EE96E9-EA87-4AA6-8015-532795952A4D}" destId="{E05728F7-14B4-4503-B40F-154DCCA68240}" srcOrd="1" destOrd="0" parTransId="{4885D864-25A7-40EB-9F0C-B5D645396615}" sibTransId="{DE8F8846-1017-4759-9A2D-0D624A15A47D}"/>
    <dgm:cxn modelId="{839A717B-51B2-4687-809C-F430FB2DDB07}" type="presOf" srcId="{64B3EAD9-856F-4FF1-AF62-58C816D06CAC}" destId="{855416A4-36E6-459F-ADC2-2EE44D9B5F89}" srcOrd="0" destOrd="0" presId="urn:microsoft.com/office/officeart/2005/8/layout/orgChart1"/>
    <dgm:cxn modelId="{24A8A0E0-EF4F-41EF-B2CC-697D54E74C16}" type="presOf" srcId="{D6EE96E9-EA87-4AA6-8015-532795952A4D}" destId="{F2B49A1B-825A-4139-9A47-EB9949C1EF27}" srcOrd="0" destOrd="0" presId="urn:microsoft.com/office/officeart/2005/8/layout/orgChart1"/>
    <dgm:cxn modelId="{64CEFF40-62DB-4A2F-9590-686E58756CDC}" type="presOf" srcId="{EA0D02E0-0E60-4308-A95A-F9EAB548B9E6}" destId="{F70068AF-41D8-4847-9E42-943EDB4A9DBF}" srcOrd="0" destOrd="0" presId="urn:microsoft.com/office/officeart/2005/8/layout/orgChart1"/>
    <dgm:cxn modelId="{42AE6838-700F-4884-BF2F-713D548D357A}" type="presOf" srcId="{E05728F7-14B4-4503-B40F-154DCCA68240}" destId="{40A86435-DAD2-45ED-9008-B03FF5EC131C}" srcOrd="1" destOrd="0" presId="urn:microsoft.com/office/officeart/2005/8/layout/orgChart1"/>
    <dgm:cxn modelId="{FB0591EC-A4A6-42EB-A31F-AD6E8B5042C5}" type="presOf" srcId="{85513CA6-2915-40EA-BC78-800B78604105}" destId="{AED41BCD-5D91-4798-961E-36C59FC3C3CB}" srcOrd="0" destOrd="0" presId="urn:microsoft.com/office/officeart/2005/8/layout/orgChart1"/>
    <dgm:cxn modelId="{90A0DB12-AF0C-4076-92C5-EA38ED043FD5}" type="presOf" srcId="{3A34A547-808A-466E-AE10-CB3148453C32}" destId="{A2D29C33-CBE9-41BC-80FA-E04E5C2E499E}" srcOrd="0" destOrd="0" presId="urn:microsoft.com/office/officeart/2005/8/layout/orgChart1"/>
    <dgm:cxn modelId="{361226D1-CE54-4BC9-954C-830F879E658F}" type="presOf" srcId="{494C2282-5DA5-4F98-8437-6E895BA13C5A}" destId="{10718C30-1594-4A33-A738-40CC904EB9F6}" srcOrd="0" destOrd="0" presId="urn:microsoft.com/office/officeart/2005/8/layout/orgChart1"/>
    <dgm:cxn modelId="{C62C0B8F-85BE-412A-B7BD-BA9D12F370F5}" type="presOf" srcId="{1BD7491B-1A4C-4807-8A51-388A103A9291}" destId="{B7C99307-5B54-44F0-A800-80B7D15DD026}" srcOrd="0" destOrd="0" presId="urn:microsoft.com/office/officeart/2005/8/layout/orgChart1"/>
    <dgm:cxn modelId="{99C5F68E-4551-48F5-884D-FCCFDEC1A0AE}" type="presParOf" srcId="{AED41BCD-5D91-4798-961E-36C59FC3C3CB}" destId="{7CE309DA-FC0D-4444-8800-7007F766E229}" srcOrd="0" destOrd="0" presId="urn:microsoft.com/office/officeart/2005/8/layout/orgChart1"/>
    <dgm:cxn modelId="{2654EC0A-93E7-4C4F-B89B-938437DA06E7}" type="presParOf" srcId="{7CE309DA-FC0D-4444-8800-7007F766E229}" destId="{5AB85BED-8487-4841-9616-6AC480C347A2}" srcOrd="0" destOrd="0" presId="urn:microsoft.com/office/officeart/2005/8/layout/orgChart1"/>
    <dgm:cxn modelId="{88330F5F-1B6D-452A-A2B4-9809DC1FA45A}" type="presParOf" srcId="{5AB85BED-8487-4841-9616-6AC480C347A2}" destId="{B94C4C4B-E9EB-4406-BD52-609A83389573}" srcOrd="0" destOrd="0" presId="urn:microsoft.com/office/officeart/2005/8/layout/orgChart1"/>
    <dgm:cxn modelId="{E7BF5719-041D-4817-A038-9F7CFF7AE99A}" type="presParOf" srcId="{5AB85BED-8487-4841-9616-6AC480C347A2}" destId="{D9FD8255-D6B1-4957-88C3-79DBED603FAE}" srcOrd="1" destOrd="0" presId="urn:microsoft.com/office/officeart/2005/8/layout/orgChart1"/>
    <dgm:cxn modelId="{C2C3FF13-EDDE-4518-83B5-BDFC238121E8}" type="presParOf" srcId="{7CE309DA-FC0D-4444-8800-7007F766E229}" destId="{327299F6-89AF-4102-9513-A59E58C8FE8B}" srcOrd="1" destOrd="0" presId="urn:microsoft.com/office/officeart/2005/8/layout/orgChart1"/>
    <dgm:cxn modelId="{E2172A69-7B7D-4B47-9196-5ECD6CE39C1B}" type="presParOf" srcId="{327299F6-89AF-4102-9513-A59E58C8FE8B}" destId="{2FB3F324-76C1-49AE-BABA-64FA88B17721}" srcOrd="0" destOrd="0" presId="urn:microsoft.com/office/officeart/2005/8/layout/orgChart1"/>
    <dgm:cxn modelId="{993F0CF1-4E8A-4E88-A4A5-6264A2D889B4}" type="presParOf" srcId="{327299F6-89AF-4102-9513-A59E58C8FE8B}" destId="{374D67AE-20A0-4888-BB8E-51E8BC9DECBA}" srcOrd="1" destOrd="0" presId="urn:microsoft.com/office/officeart/2005/8/layout/orgChart1"/>
    <dgm:cxn modelId="{FE95E84E-F42B-4314-AD1D-731A0C014F30}" type="presParOf" srcId="{374D67AE-20A0-4888-BB8E-51E8BC9DECBA}" destId="{1EF5B527-CA52-4344-A7F0-8C171483E139}" srcOrd="0" destOrd="0" presId="urn:microsoft.com/office/officeart/2005/8/layout/orgChart1"/>
    <dgm:cxn modelId="{3CE2B8D2-C2BC-4E9F-8694-2B1DFF4CBCCA}" type="presParOf" srcId="{1EF5B527-CA52-4344-A7F0-8C171483E139}" destId="{F2B49A1B-825A-4139-9A47-EB9949C1EF27}" srcOrd="0" destOrd="0" presId="urn:microsoft.com/office/officeart/2005/8/layout/orgChart1"/>
    <dgm:cxn modelId="{ABAD7552-584F-4F22-BE2C-4F2148D33433}" type="presParOf" srcId="{1EF5B527-CA52-4344-A7F0-8C171483E139}" destId="{6A9AAA83-5C14-4AAB-A52F-CD30A7073307}" srcOrd="1" destOrd="0" presId="urn:microsoft.com/office/officeart/2005/8/layout/orgChart1"/>
    <dgm:cxn modelId="{A382EC09-CF9F-4B2B-B138-754F0115B482}" type="presParOf" srcId="{374D67AE-20A0-4888-BB8E-51E8BC9DECBA}" destId="{95AC36BB-C200-4AFE-BEDD-FEFD516B06A6}" srcOrd="1" destOrd="0" presId="urn:microsoft.com/office/officeart/2005/8/layout/orgChart1"/>
    <dgm:cxn modelId="{49D4F114-2077-47B0-BAA7-339A8DDFDCCB}" type="presParOf" srcId="{95AC36BB-C200-4AFE-BEDD-FEFD516B06A6}" destId="{10718C30-1594-4A33-A738-40CC904EB9F6}" srcOrd="0" destOrd="0" presId="urn:microsoft.com/office/officeart/2005/8/layout/orgChart1"/>
    <dgm:cxn modelId="{DD2B2DCF-6750-41C4-9A8E-00F92AC10BF1}" type="presParOf" srcId="{95AC36BB-C200-4AFE-BEDD-FEFD516B06A6}" destId="{20B783A8-7331-454A-A4BA-D7454EE73222}" srcOrd="1" destOrd="0" presId="urn:microsoft.com/office/officeart/2005/8/layout/orgChart1"/>
    <dgm:cxn modelId="{3F6CC7A8-953C-4271-948D-2B318C1C3A05}" type="presParOf" srcId="{20B783A8-7331-454A-A4BA-D7454EE73222}" destId="{16D9CEBF-0599-4EB9-A5D4-E1ECBC36EB5E}" srcOrd="0" destOrd="0" presId="urn:microsoft.com/office/officeart/2005/8/layout/orgChart1"/>
    <dgm:cxn modelId="{13CCB95C-1381-49B6-A429-638E3E03768B}" type="presParOf" srcId="{16D9CEBF-0599-4EB9-A5D4-E1ECBC36EB5E}" destId="{A1CD3FF8-C69D-4DCC-9A91-DCC01C7B5AA7}" srcOrd="0" destOrd="0" presId="urn:microsoft.com/office/officeart/2005/8/layout/orgChart1"/>
    <dgm:cxn modelId="{3303F02F-874D-43F1-9254-959E2ED28D83}" type="presParOf" srcId="{16D9CEBF-0599-4EB9-A5D4-E1ECBC36EB5E}" destId="{47498D35-8013-476F-A494-0B0741DFEC12}" srcOrd="1" destOrd="0" presId="urn:microsoft.com/office/officeart/2005/8/layout/orgChart1"/>
    <dgm:cxn modelId="{8604A09D-9B67-46C1-BC71-C70180E5E35C}" type="presParOf" srcId="{20B783A8-7331-454A-A4BA-D7454EE73222}" destId="{18C1E512-85EC-4C18-9C73-9DF0B49D02F3}" srcOrd="1" destOrd="0" presId="urn:microsoft.com/office/officeart/2005/8/layout/orgChart1"/>
    <dgm:cxn modelId="{CC0ABCF2-77E4-467D-90E4-69CDC1EBCD51}" type="presParOf" srcId="{20B783A8-7331-454A-A4BA-D7454EE73222}" destId="{603C44FA-0233-44CF-8DC1-B757FB68C509}" srcOrd="2" destOrd="0" presId="urn:microsoft.com/office/officeart/2005/8/layout/orgChart1"/>
    <dgm:cxn modelId="{C167C6C8-8B01-4541-8395-3B7E4F075BBC}" type="presParOf" srcId="{95AC36BB-C200-4AFE-BEDD-FEFD516B06A6}" destId="{BA615CED-6B46-43F6-B9E7-58AE3EC0DB1C}" srcOrd="2" destOrd="0" presId="urn:microsoft.com/office/officeart/2005/8/layout/orgChart1"/>
    <dgm:cxn modelId="{10F78066-6751-49C4-8804-225F538305D7}" type="presParOf" srcId="{95AC36BB-C200-4AFE-BEDD-FEFD516B06A6}" destId="{944ACC1B-040E-407F-AFA5-8D47F35F58C0}" srcOrd="3" destOrd="0" presId="urn:microsoft.com/office/officeart/2005/8/layout/orgChart1"/>
    <dgm:cxn modelId="{69A0E3B0-A4B9-42CC-8086-0148F36951CC}" type="presParOf" srcId="{944ACC1B-040E-407F-AFA5-8D47F35F58C0}" destId="{197804F7-EB69-43ED-936A-5A3E3C2A38D1}" srcOrd="0" destOrd="0" presId="urn:microsoft.com/office/officeart/2005/8/layout/orgChart1"/>
    <dgm:cxn modelId="{3266AD40-3407-4253-AB93-CD51280014B0}" type="presParOf" srcId="{197804F7-EB69-43ED-936A-5A3E3C2A38D1}" destId="{ED2E997F-1E57-4EB3-8C4B-E2D31A22FC4A}" srcOrd="0" destOrd="0" presId="urn:microsoft.com/office/officeart/2005/8/layout/orgChart1"/>
    <dgm:cxn modelId="{DC6E8A25-218E-4989-A7AC-3E013CC1872B}" type="presParOf" srcId="{197804F7-EB69-43ED-936A-5A3E3C2A38D1}" destId="{40A86435-DAD2-45ED-9008-B03FF5EC131C}" srcOrd="1" destOrd="0" presId="urn:microsoft.com/office/officeart/2005/8/layout/orgChart1"/>
    <dgm:cxn modelId="{51E6D214-921B-4E00-8F88-1456D8CB2A1C}" type="presParOf" srcId="{944ACC1B-040E-407F-AFA5-8D47F35F58C0}" destId="{19C73BA3-F9F6-459B-9D56-05107DC53274}" srcOrd="1" destOrd="0" presId="urn:microsoft.com/office/officeart/2005/8/layout/orgChart1"/>
    <dgm:cxn modelId="{A32DB317-B680-4301-B76D-84B4031E1841}" type="presParOf" srcId="{944ACC1B-040E-407F-AFA5-8D47F35F58C0}" destId="{676F619E-1638-4DCE-A004-B6FBE00AFF5B}" srcOrd="2" destOrd="0" presId="urn:microsoft.com/office/officeart/2005/8/layout/orgChart1"/>
    <dgm:cxn modelId="{EF7FE07E-12BC-4D66-8130-9B96A302D0C1}" type="presParOf" srcId="{374D67AE-20A0-4888-BB8E-51E8BC9DECBA}" destId="{A5A60BAB-4529-45E9-9B07-2BF74A64D0C6}" srcOrd="2" destOrd="0" presId="urn:microsoft.com/office/officeart/2005/8/layout/orgChart1"/>
    <dgm:cxn modelId="{A9426414-0DFB-4DEA-9D5B-6AF756279772}" type="presParOf" srcId="{327299F6-89AF-4102-9513-A59E58C8FE8B}" destId="{91A35741-31FF-40F1-B53E-3E61D9991830}" srcOrd="2" destOrd="0" presId="urn:microsoft.com/office/officeart/2005/8/layout/orgChart1"/>
    <dgm:cxn modelId="{B3435C98-7D1D-488E-932F-C64110D43C2A}" type="presParOf" srcId="{327299F6-89AF-4102-9513-A59E58C8FE8B}" destId="{63F20742-FCB2-4B7B-B4CA-1CE4F693BE6A}" srcOrd="3" destOrd="0" presId="urn:microsoft.com/office/officeart/2005/8/layout/orgChart1"/>
    <dgm:cxn modelId="{CAC7E372-5EB2-42F5-9D80-EB31D89DD731}" type="presParOf" srcId="{63F20742-FCB2-4B7B-B4CA-1CE4F693BE6A}" destId="{CC2EE577-35FD-448A-9C7D-19E62FD12466}" srcOrd="0" destOrd="0" presId="urn:microsoft.com/office/officeart/2005/8/layout/orgChart1"/>
    <dgm:cxn modelId="{46B386AF-1DAA-4C0A-82D0-5FC29E866614}" type="presParOf" srcId="{CC2EE577-35FD-448A-9C7D-19E62FD12466}" destId="{442BDD84-574C-4AAB-8306-C22D65D67D6A}" srcOrd="0" destOrd="0" presId="urn:microsoft.com/office/officeart/2005/8/layout/orgChart1"/>
    <dgm:cxn modelId="{AB0C1490-E45E-4B5B-9175-563D749264F8}" type="presParOf" srcId="{CC2EE577-35FD-448A-9C7D-19E62FD12466}" destId="{1618AC3C-CC28-4292-AACB-D8A3C0D69821}" srcOrd="1" destOrd="0" presId="urn:microsoft.com/office/officeart/2005/8/layout/orgChart1"/>
    <dgm:cxn modelId="{51AEA495-9B4B-4FF7-91BA-E17D5C7669E4}" type="presParOf" srcId="{63F20742-FCB2-4B7B-B4CA-1CE4F693BE6A}" destId="{ED256C08-5C3A-44A3-AC39-5D21B4CF41AC}" srcOrd="1" destOrd="0" presId="urn:microsoft.com/office/officeart/2005/8/layout/orgChart1"/>
    <dgm:cxn modelId="{1F28EC1E-C07D-4480-86C4-37C00B3970A3}" type="presParOf" srcId="{63F20742-FCB2-4B7B-B4CA-1CE4F693BE6A}" destId="{46B202C7-F626-4E29-BA3D-EDE245EEB2DA}" srcOrd="2" destOrd="0" presId="urn:microsoft.com/office/officeart/2005/8/layout/orgChart1"/>
    <dgm:cxn modelId="{63FB4657-382B-48AF-997F-A1F29BA51599}" type="presParOf" srcId="{327299F6-89AF-4102-9513-A59E58C8FE8B}" destId="{312164C7-B351-4205-9B85-9B13A30DB69E}" srcOrd="4" destOrd="0" presId="urn:microsoft.com/office/officeart/2005/8/layout/orgChart1"/>
    <dgm:cxn modelId="{DFA48DB5-3AC9-4196-9A96-0B2165D5C58B}" type="presParOf" srcId="{327299F6-89AF-4102-9513-A59E58C8FE8B}" destId="{76AFF9C5-42AE-44E5-B4EB-88181AE40BB8}" srcOrd="5" destOrd="0" presId="urn:microsoft.com/office/officeart/2005/8/layout/orgChart1"/>
    <dgm:cxn modelId="{554891CA-499C-4BD1-853C-C82DC8A22A51}" type="presParOf" srcId="{76AFF9C5-42AE-44E5-B4EB-88181AE40BB8}" destId="{BDEC9441-2968-441A-AB66-E5C059F689C8}" srcOrd="0" destOrd="0" presId="urn:microsoft.com/office/officeart/2005/8/layout/orgChart1"/>
    <dgm:cxn modelId="{4974E60A-440E-4781-B387-45EDD81C6277}" type="presParOf" srcId="{BDEC9441-2968-441A-AB66-E5C059F689C8}" destId="{EBA1E32B-1525-42D5-9619-4AE9EE45E01D}" srcOrd="0" destOrd="0" presId="urn:microsoft.com/office/officeart/2005/8/layout/orgChart1"/>
    <dgm:cxn modelId="{DADEB8D5-4C0B-4950-8E4E-D5D09B815785}" type="presParOf" srcId="{BDEC9441-2968-441A-AB66-E5C059F689C8}" destId="{F89218AB-2AE5-4F06-804E-E20C77632064}" srcOrd="1" destOrd="0" presId="urn:microsoft.com/office/officeart/2005/8/layout/orgChart1"/>
    <dgm:cxn modelId="{CEC26D63-7DE9-4448-8726-02DA1E5D5F9E}" type="presParOf" srcId="{76AFF9C5-42AE-44E5-B4EB-88181AE40BB8}" destId="{8FBC8AF9-F665-465A-A274-B598EBA8606F}" srcOrd="1" destOrd="0" presId="urn:microsoft.com/office/officeart/2005/8/layout/orgChart1"/>
    <dgm:cxn modelId="{68698054-D885-49CA-AC26-AA80009AD47B}" type="presParOf" srcId="{8FBC8AF9-F665-465A-A274-B598EBA8606F}" destId="{A2D29C33-CBE9-41BC-80FA-E04E5C2E499E}" srcOrd="0" destOrd="0" presId="urn:microsoft.com/office/officeart/2005/8/layout/orgChart1"/>
    <dgm:cxn modelId="{8915E1F0-A004-48AE-84E8-E57D0B36D14F}" type="presParOf" srcId="{8FBC8AF9-F665-465A-A274-B598EBA8606F}" destId="{BA38563A-1C5C-40AB-93B7-61CBD6246A01}" srcOrd="1" destOrd="0" presId="urn:microsoft.com/office/officeart/2005/8/layout/orgChart1"/>
    <dgm:cxn modelId="{6EB18DDA-17D6-4D0C-AF8F-2BBC08D7EDF7}" type="presParOf" srcId="{BA38563A-1C5C-40AB-93B7-61CBD6246A01}" destId="{A51E7F70-DBCE-458A-87D7-982FCA1D262E}" srcOrd="0" destOrd="0" presId="urn:microsoft.com/office/officeart/2005/8/layout/orgChart1"/>
    <dgm:cxn modelId="{9AC9947F-A71A-4D26-9691-D2E2ADFC432D}" type="presParOf" srcId="{A51E7F70-DBCE-458A-87D7-982FCA1D262E}" destId="{BEA4C453-9B6C-4F45-9929-5D1F79FBDA76}" srcOrd="0" destOrd="0" presId="urn:microsoft.com/office/officeart/2005/8/layout/orgChart1"/>
    <dgm:cxn modelId="{2063FB65-A66C-4721-895E-BEE2E9DD6262}" type="presParOf" srcId="{A51E7F70-DBCE-458A-87D7-982FCA1D262E}" destId="{1563C615-70C7-493A-AF28-C84AF09EBB80}" srcOrd="1" destOrd="0" presId="urn:microsoft.com/office/officeart/2005/8/layout/orgChart1"/>
    <dgm:cxn modelId="{8B1C916D-801A-49EA-BDBC-F1AA3037D659}" type="presParOf" srcId="{BA38563A-1C5C-40AB-93B7-61CBD6246A01}" destId="{2EAA64D9-54D2-4C63-AB6E-072DB7242082}" srcOrd="1" destOrd="0" presId="urn:microsoft.com/office/officeart/2005/8/layout/orgChart1"/>
    <dgm:cxn modelId="{1618D175-03F2-439E-84FC-B0CFC5596632}" type="presParOf" srcId="{BA38563A-1C5C-40AB-93B7-61CBD6246A01}" destId="{B900829F-1F9F-48C7-850C-D064D0145B9D}" srcOrd="2" destOrd="0" presId="urn:microsoft.com/office/officeart/2005/8/layout/orgChart1"/>
    <dgm:cxn modelId="{76C82D5D-1ECF-4041-8E82-B981E8BF301C}" type="presParOf" srcId="{8FBC8AF9-F665-465A-A274-B598EBA8606F}" destId="{45E603DE-8B52-46D4-96FE-7BE0610ACA76}" srcOrd="2" destOrd="0" presId="urn:microsoft.com/office/officeart/2005/8/layout/orgChart1"/>
    <dgm:cxn modelId="{0BABEACB-B130-4CF5-A792-712DB3DD7160}" type="presParOf" srcId="{8FBC8AF9-F665-465A-A274-B598EBA8606F}" destId="{F3A41B96-DCC6-4C05-AAF4-967A3FD27EBE}" srcOrd="3" destOrd="0" presId="urn:microsoft.com/office/officeart/2005/8/layout/orgChart1"/>
    <dgm:cxn modelId="{2D244E99-7DE8-45DB-9465-3D442387E398}" type="presParOf" srcId="{F3A41B96-DCC6-4C05-AAF4-967A3FD27EBE}" destId="{972124AB-34B9-47FE-9429-4D30E31C0D54}" srcOrd="0" destOrd="0" presId="urn:microsoft.com/office/officeart/2005/8/layout/orgChart1"/>
    <dgm:cxn modelId="{A2352250-31E8-4022-A6BE-A0BF5AD54D13}" type="presParOf" srcId="{972124AB-34B9-47FE-9429-4D30E31C0D54}" destId="{59AF04DD-EB26-43D2-9D19-75A97C8B7C75}" srcOrd="0" destOrd="0" presId="urn:microsoft.com/office/officeart/2005/8/layout/orgChart1"/>
    <dgm:cxn modelId="{0DABDDBD-CE7B-4DA2-843C-26BDB635C1AE}" type="presParOf" srcId="{972124AB-34B9-47FE-9429-4D30E31C0D54}" destId="{7A2A03DE-8F51-4E62-A2C1-086EDC1822E9}" srcOrd="1" destOrd="0" presId="urn:microsoft.com/office/officeart/2005/8/layout/orgChart1"/>
    <dgm:cxn modelId="{88C10039-4361-43D2-9E7A-9CD87FF6A739}" type="presParOf" srcId="{F3A41B96-DCC6-4C05-AAF4-967A3FD27EBE}" destId="{5F9161CB-CAE2-4A2D-8A2F-CB85091AE7EA}" srcOrd="1" destOrd="0" presId="urn:microsoft.com/office/officeart/2005/8/layout/orgChart1"/>
    <dgm:cxn modelId="{2E9A86C4-C5ED-4393-B297-7F6693488316}" type="presParOf" srcId="{F3A41B96-DCC6-4C05-AAF4-967A3FD27EBE}" destId="{52B2FC8F-2C1D-4556-A0E5-433CBBB4F2BA}" srcOrd="2" destOrd="0" presId="urn:microsoft.com/office/officeart/2005/8/layout/orgChart1"/>
    <dgm:cxn modelId="{BB66B797-6004-4066-AAE0-44E9E0DBA7FA}" type="presParOf" srcId="{76AFF9C5-42AE-44E5-B4EB-88181AE40BB8}" destId="{75B8B1D8-B10B-416E-AC06-933CD318F9BB}" srcOrd="2" destOrd="0" presId="urn:microsoft.com/office/officeart/2005/8/layout/orgChart1"/>
    <dgm:cxn modelId="{F7FF4EAB-6658-4CEF-AA04-7B28CE66C788}" type="presParOf" srcId="{327299F6-89AF-4102-9513-A59E58C8FE8B}" destId="{8EACBCB3-0746-43C5-98F2-D6AA4778DD36}" srcOrd="6" destOrd="0" presId="urn:microsoft.com/office/officeart/2005/8/layout/orgChart1"/>
    <dgm:cxn modelId="{457B89B3-D4AA-463C-A524-20D331D54ED8}" type="presParOf" srcId="{327299F6-89AF-4102-9513-A59E58C8FE8B}" destId="{9CA88D0E-BA9B-4406-A44F-61ED5783F27C}" srcOrd="7" destOrd="0" presId="urn:microsoft.com/office/officeart/2005/8/layout/orgChart1"/>
    <dgm:cxn modelId="{0C4D38FD-6517-45CF-A87A-3A99ECA4B219}" type="presParOf" srcId="{9CA88D0E-BA9B-4406-A44F-61ED5783F27C}" destId="{5723124C-1BFE-4E3C-A917-3E17C0DA6A71}" srcOrd="0" destOrd="0" presId="urn:microsoft.com/office/officeart/2005/8/layout/orgChart1"/>
    <dgm:cxn modelId="{3D15C800-0711-4EDF-9AA4-A9877F028E66}" type="presParOf" srcId="{5723124C-1BFE-4E3C-A917-3E17C0DA6A71}" destId="{1B162D21-9205-4BE8-AF44-B9CEB41B7828}" srcOrd="0" destOrd="0" presId="urn:microsoft.com/office/officeart/2005/8/layout/orgChart1"/>
    <dgm:cxn modelId="{2171638B-93FF-4FB1-85F4-3F4408A84C56}" type="presParOf" srcId="{5723124C-1BFE-4E3C-A917-3E17C0DA6A71}" destId="{AB42852F-BFFA-49FB-BE23-EE8188A8DA09}" srcOrd="1" destOrd="0" presId="urn:microsoft.com/office/officeart/2005/8/layout/orgChart1"/>
    <dgm:cxn modelId="{5707A63C-5FE3-4897-BD64-945E405DE50D}" type="presParOf" srcId="{9CA88D0E-BA9B-4406-A44F-61ED5783F27C}" destId="{3AEB2768-4548-4D3C-9C4A-ABF8A3175E36}" srcOrd="1" destOrd="0" presId="urn:microsoft.com/office/officeart/2005/8/layout/orgChart1"/>
    <dgm:cxn modelId="{073BABB8-87C2-4D76-941C-8E06DDFB1B88}" type="presParOf" srcId="{9CA88D0E-BA9B-4406-A44F-61ED5783F27C}" destId="{AC9F5613-2EA7-49DC-9619-4E83B81DB0C4}" srcOrd="2" destOrd="0" presId="urn:microsoft.com/office/officeart/2005/8/layout/orgChart1"/>
    <dgm:cxn modelId="{D08E076D-BF47-48D7-BBDB-BFAD36C44535}" type="presParOf" srcId="{327299F6-89AF-4102-9513-A59E58C8FE8B}" destId="{90444CFD-7788-46C2-AFB6-B9EB55EBAF7A}" srcOrd="8" destOrd="0" presId="urn:microsoft.com/office/officeart/2005/8/layout/orgChart1"/>
    <dgm:cxn modelId="{B07D4D46-30FC-4496-A18A-51774A8B0683}" type="presParOf" srcId="{327299F6-89AF-4102-9513-A59E58C8FE8B}" destId="{F86A37FD-AC69-476B-9899-B033930A1AE0}" srcOrd="9" destOrd="0" presId="urn:microsoft.com/office/officeart/2005/8/layout/orgChart1"/>
    <dgm:cxn modelId="{FA125164-E6BA-446A-B30B-C5CA56E46F61}" type="presParOf" srcId="{F86A37FD-AC69-476B-9899-B033930A1AE0}" destId="{BD66AD9D-1647-4025-94A3-E267E4023A0E}" srcOrd="0" destOrd="0" presId="urn:microsoft.com/office/officeart/2005/8/layout/orgChart1"/>
    <dgm:cxn modelId="{E376C42B-16B3-4721-A6B9-11792F7F608B}" type="presParOf" srcId="{BD66AD9D-1647-4025-94A3-E267E4023A0E}" destId="{F70068AF-41D8-4847-9E42-943EDB4A9DBF}" srcOrd="0" destOrd="0" presId="urn:microsoft.com/office/officeart/2005/8/layout/orgChart1"/>
    <dgm:cxn modelId="{80696BF5-9B67-4FF6-B86F-08B93EFF3890}" type="presParOf" srcId="{BD66AD9D-1647-4025-94A3-E267E4023A0E}" destId="{DDCB558E-8B73-4041-AF30-0B7983EAB11C}" srcOrd="1" destOrd="0" presId="urn:microsoft.com/office/officeart/2005/8/layout/orgChart1"/>
    <dgm:cxn modelId="{C19A9AC4-6347-48F5-BFB3-E90FFC601C46}" type="presParOf" srcId="{F86A37FD-AC69-476B-9899-B033930A1AE0}" destId="{3EE40F9D-186B-4B67-9A35-6B74A91D9168}" srcOrd="1" destOrd="0" presId="urn:microsoft.com/office/officeart/2005/8/layout/orgChart1"/>
    <dgm:cxn modelId="{94F5FA7A-6E36-4543-B070-33B19C0849E4}" type="presParOf" srcId="{F86A37FD-AC69-476B-9899-B033930A1AE0}" destId="{17A8B9E8-9B15-4717-9164-F11B5068BE73}" srcOrd="2" destOrd="0" presId="urn:microsoft.com/office/officeart/2005/8/layout/orgChart1"/>
    <dgm:cxn modelId="{667ABC14-6C64-4A7A-88CB-54C9B4A73CBE}" type="presParOf" srcId="{327299F6-89AF-4102-9513-A59E58C8FE8B}" destId="{CFF388B1-2353-450A-B483-24BB1690DD24}" srcOrd="10" destOrd="0" presId="urn:microsoft.com/office/officeart/2005/8/layout/orgChart1"/>
    <dgm:cxn modelId="{CE3C3572-EAA8-4645-BBC2-34798207FF21}" type="presParOf" srcId="{327299F6-89AF-4102-9513-A59E58C8FE8B}" destId="{4DEB7EFF-0AF5-4224-A5FE-684FAA06DDAA}" srcOrd="11" destOrd="0" presId="urn:microsoft.com/office/officeart/2005/8/layout/orgChart1"/>
    <dgm:cxn modelId="{06CE2D1E-0459-4E71-B291-2676DAD36EA9}" type="presParOf" srcId="{4DEB7EFF-0AF5-4224-A5FE-684FAA06DDAA}" destId="{70BD9987-3564-4D41-859A-ABF30871176C}" srcOrd="0" destOrd="0" presId="urn:microsoft.com/office/officeart/2005/8/layout/orgChart1"/>
    <dgm:cxn modelId="{512D8A93-1F4F-447D-9F95-1E3F63FD5BDE}" type="presParOf" srcId="{70BD9987-3564-4D41-859A-ABF30871176C}" destId="{E0554811-4897-4910-9987-64D89A817D0C}" srcOrd="0" destOrd="0" presId="urn:microsoft.com/office/officeart/2005/8/layout/orgChart1"/>
    <dgm:cxn modelId="{B1E34234-16FB-41CD-BC2E-6A00840639E4}" type="presParOf" srcId="{70BD9987-3564-4D41-859A-ABF30871176C}" destId="{F5E0BE23-444D-4BAC-83C8-E8691BB75B57}" srcOrd="1" destOrd="0" presId="urn:microsoft.com/office/officeart/2005/8/layout/orgChart1"/>
    <dgm:cxn modelId="{7183B26A-A1C2-4878-B384-52093B58F493}" type="presParOf" srcId="{4DEB7EFF-0AF5-4224-A5FE-684FAA06DDAA}" destId="{AEFFE9BA-1B8D-4474-ACFA-FD16A83DDB8F}" srcOrd="1" destOrd="0" presId="urn:microsoft.com/office/officeart/2005/8/layout/orgChart1"/>
    <dgm:cxn modelId="{A7F921AA-F74D-44EE-B86A-B85174D08C30}" type="presParOf" srcId="{AEFFE9BA-1B8D-4474-ACFA-FD16A83DDB8F}" destId="{E13472F8-6198-4745-BAF0-ACBAD014F9E8}" srcOrd="0" destOrd="0" presId="urn:microsoft.com/office/officeart/2005/8/layout/orgChart1"/>
    <dgm:cxn modelId="{A039247F-9302-4502-8EFC-8EF2A68F3A5F}" type="presParOf" srcId="{AEFFE9BA-1B8D-4474-ACFA-FD16A83DDB8F}" destId="{979DDB38-63E0-4403-ACA3-F548DA124388}" srcOrd="1" destOrd="0" presId="urn:microsoft.com/office/officeart/2005/8/layout/orgChart1"/>
    <dgm:cxn modelId="{D29280BB-BD4E-468A-BA0A-E03205B490D9}" type="presParOf" srcId="{979DDB38-63E0-4403-ACA3-F548DA124388}" destId="{EFD79E79-EEDF-4C63-B2C8-B1FE5BC3BB0A}" srcOrd="0" destOrd="0" presId="urn:microsoft.com/office/officeart/2005/8/layout/orgChart1"/>
    <dgm:cxn modelId="{D442AFA6-D001-4B85-B959-7D80267CA6B9}" type="presParOf" srcId="{EFD79E79-EEDF-4C63-B2C8-B1FE5BC3BB0A}" destId="{C8046405-D2BE-4194-898F-356C80BE528E}" srcOrd="0" destOrd="0" presId="urn:microsoft.com/office/officeart/2005/8/layout/orgChart1"/>
    <dgm:cxn modelId="{0C257C11-C860-47CA-9860-8DB8346B89F6}" type="presParOf" srcId="{EFD79E79-EEDF-4C63-B2C8-B1FE5BC3BB0A}" destId="{C9F3753A-6E11-4F23-8BC4-F0542241BE5E}" srcOrd="1" destOrd="0" presId="urn:microsoft.com/office/officeart/2005/8/layout/orgChart1"/>
    <dgm:cxn modelId="{7A27006F-D003-491E-8708-F273A6945916}" type="presParOf" srcId="{979DDB38-63E0-4403-ACA3-F548DA124388}" destId="{7720F5EC-D6C1-40BD-A5AD-D1FEAE7EF25C}" srcOrd="1" destOrd="0" presId="urn:microsoft.com/office/officeart/2005/8/layout/orgChart1"/>
    <dgm:cxn modelId="{2824AC9A-A7EE-469D-92D7-A64B599CD0EF}" type="presParOf" srcId="{979DDB38-63E0-4403-ACA3-F548DA124388}" destId="{22FC6FCE-0752-4B95-81FF-9CA17155AA72}" srcOrd="2" destOrd="0" presId="urn:microsoft.com/office/officeart/2005/8/layout/orgChart1"/>
    <dgm:cxn modelId="{D68CA447-AF75-4B8E-8EB1-EDC6316D2C49}" type="presParOf" srcId="{AEFFE9BA-1B8D-4474-ACFA-FD16A83DDB8F}" destId="{9224401A-A72A-4D76-86E1-9871081E71A3}" srcOrd="2" destOrd="0" presId="urn:microsoft.com/office/officeart/2005/8/layout/orgChart1"/>
    <dgm:cxn modelId="{F233FB42-BC5D-4DFC-BE70-197C10B33323}" type="presParOf" srcId="{AEFFE9BA-1B8D-4474-ACFA-FD16A83DDB8F}" destId="{7FA5D965-3A8E-4921-8B8A-543B0782ABC0}" srcOrd="3" destOrd="0" presId="urn:microsoft.com/office/officeart/2005/8/layout/orgChart1"/>
    <dgm:cxn modelId="{C2EBCABA-0595-481B-A915-BA035FC99626}" type="presParOf" srcId="{7FA5D965-3A8E-4921-8B8A-543B0782ABC0}" destId="{5DE93156-6558-41CA-A2FF-8C28A70B80C8}" srcOrd="0" destOrd="0" presId="urn:microsoft.com/office/officeart/2005/8/layout/orgChart1"/>
    <dgm:cxn modelId="{686D9B13-C81D-4E89-B4F0-182738D9AE4E}" type="presParOf" srcId="{5DE93156-6558-41CA-A2FF-8C28A70B80C8}" destId="{855416A4-36E6-459F-ADC2-2EE44D9B5F89}" srcOrd="0" destOrd="0" presId="urn:microsoft.com/office/officeart/2005/8/layout/orgChart1"/>
    <dgm:cxn modelId="{B8AB8514-8686-498C-8346-3769EC3017C6}" type="presParOf" srcId="{5DE93156-6558-41CA-A2FF-8C28A70B80C8}" destId="{60EA422B-26A9-4505-AC5F-2FCF51484F53}" srcOrd="1" destOrd="0" presId="urn:microsoft.com/office/officeart/2005/8/layout/orgChart1"/>
    <dgm:cxn modelId="{63F89F11-2D22-4F01-A669-8BC8FCA6773B}" type="presParOf" srcId="{7FA5D965-3A8E-4921-8B8A-543B0782ABC0}" destId="{0C1C15E8-36A6-4988-BEF0-20E842A2942B}" srcOrd="1" destOrd="0" presId="urn:microsoft.com/office/officeart/2005/8/layout/orgChart1"/>
    <dgm:cxn modelId="{CCBA8414-3317-48DD-9DE4-D1E5F2845D27}" type="presParOf" srcId="{7FA5D965-3A8E-4921-8B8A-543B0782ABC0}" destId="{9E8AA824-E786-4319-8503-FB85D9F7B94B}" srcOrd="2" destOrd="0" presId="urn:microsoft.com/office/officeart/2005/8/layout/orgChart1"/>
    <dgm:cxn modelId="{B68A5A57-458B-402B-8767-20443D946EA9}" type="presParOf" srcId="{AEFFE9BA-1B8D-4474-ACFA-FD16A83DDB8F}" destId="{C6157CDB-1F3C-4A9D-A6EB-223048B6AABF}" srcOrd="4" destOrd="0" presId="urn:microsoft.com/office/officeart/2005/8/layout/orgChart1"/>
    <dgm:cxn modelId="{4F30692C-7D3A-46D9-8FA6-24A2F5163AAD}" type="presParOf" srcId="{AEFFE9BA-1B8D-4474-ACFA-FD16A83DDB8F}" destId="{37161F75-E79B-4956-8391-06088561409C}" srcOrd="5" destOrd="0" presId="urn:microsoft.com/office/officeart/2005/8/layout/orgChart1"/>
    <dgm:cxn modelId="{C6317DEA-3A99-4197-B510-3362FC419C87}" type="presParOf" srcId="{37161F75-E79B-4956-8391-06088561409C}" destId="{F7B26DBC-05C8-484A-A972-CE6DC6909C70}" srcOrd="0" destOrd="0" presId="urn:microsoft.com/office/officeart/2005/8/layout/orgChart1"/>
    <dgm:cxn modelId="{C3FA388C-49B1-442F-95CC-762570190E93}" type="presParOf" srcId="{F7B26DBC-05C8-484A-A972-CE6DC6909C70}" destId="{265ABBBE-ACA5-4220-B513-633DDD15A08C}" srcOrd="0" destOrd="0" presId="urn:microsoft.com/office/officeart/2005/8/layout/orgChart1"/>
    <dgm:cxn modelId="{A6A39950-AD8B-4D03-A97C-7CBCD71D9EA0}" type="presParOf" srcId="{F7B26DBC-05C8-484A-A972-CE6DC6909C70}" destId="{4B5883C8-E30C-43C8-A50E-F9E5EE9E2443}" srcOrd="1" destOrd="0" presId="urn:microsoft.com/office/officeart/2005/8/layout/orgChart1"/>
    <dgm:cxn modelId="{60A502CB-E703-4CD7-A7C2-3DF10E7046D7}" type="presParOf" srcId="{37161F75-E79B-4956-8391-06088561409C}" destId="{EFD639B7-FBD3-41A7-9FE8-9F56B39FC2E6}" srcOrd="1" destOrd="0" presId="urn:microsoft.com/office/officeart/2005/8/layout/orgChart1"/>
    <dgm:cxn modelId="{349EA6E2-F01F-49E6-83C4-9A260519A080}" type="presParOf" srcId="{37161F75-E79B-4956-8391-06088561409C}" destId="{A105C691-AF68-4D03-88CC-5E2E6E32599D}" srcOrd="2" destOrd="0" presId="urn:microsoft.com/office/officeart/2005/8/layout/orgChart1"/>
    <dgm:cxn modelId="{BD2BA088-0484-447C-B789-2EECC172846F}" type="presParOf" srcId="{AEFFE9BA-1B8D-4474-ACFA-FD16A83DDB8F}" destId="{21D864B6-0BF9-43C3-ADCB-9D378415AEB4}" srcOrd="6" destOrd="0" presId="urn:microsoft.com/office/officeart/2005/8/layout/orgChart1"/>
    <dgm:cxn modelId="{3B1899FB-6CBC-4E19-9D03-2417566CAD93}" type="presParOf" srcId="{AEFFE9BA-1B8D-4474-ACFA-FD16A83DDB8F}" destId="{077C0FCA-8E11-455B-851A-125B7D1FB57F}" srcOrd="7" destOrd="0" presId="urn:microsoft.com/office/officeart/2005/8/layout/orgChart1"/>
    <dgm:cxn modelId="{1F318598-8A1F-46A6-B5A0-96207EB9A66F}" type="presParOf" srcId="{077C0FCA-8E11-455B-851A-125B7D1FB57F}" destId="{37391732-008A-44C4-8C29-A2D8A104B8BC}" srcOrd="0" destOrd="0" presId="urn:microsoft.com/office/officeart/2005/8/layout/orgChart1"/>
    <dgm:cxn modelId="{48636AFB-652F-49CE-896D-64D087588FF7}" type="presParOf" srcId="{37391732-008A-44C4-8C29-A2D8A104B8BC}" destId="{160668F8-99F3-4DB1-8F9C-34BA2E93117F}" srcOrd="0" destOrd="0" presId="urn:microsoft.com/office/officeart/2005/8/layout/orgChart1"/>
    <dgm:cxn modelId="{F9CC0329-8074-490F-A608-207AAA40B3E0}" type="presParOf" srcId="{37391732-008A-44C4-8C29-A2D8A104B8BC}" destId="{1A58880F-73DC-4840-B982-9AA845A5B8FC}" srcOrd="1" destOrd="0" presId="urn:microsoft.com/office/officeart/2005/8/layout/orgChart1"/>
    <dgm:cxn modelId="{8D9BA9E0-0847-4FEF-8EB4-E8973D967EBD}" type="presParOf" srcId="{077C0FCA-8E11-455B-851A-125B7D1FB57F}" destId="{635A1A28-5B03-4A93-BE6D-50D949660E73}" srcOrd="1" destOrd="0" presId="urn:microsoft.com/office/officeart/2005/8/layout/orgChart1"/>
    <dgm:cxn modelId="{EF638D0A-443B-4FBB-8BE5-17B5489F5811}" type="presParOf" srcId="{077C0FCA-8E11-455B-851A-125B7D1FB57F}" destId="{3E30E2C7-B2E2-4D19-B856-C44EFF8935F6}" srcOrd="2" destOrd="0" presId="urn:microsoft.com/office/officeart/2005/8/layout/orgChart1"/>
    <dgm:cxn modelId="{5054ED5E-2358-44F0-A763-3F8ED88973A3}" type="presParOf" srcId="{4DEB7EFF-0AF5-4224-A5FE-684FAA06DDAA}" destId="{89E4E559-27DE-4EA5-9567-FEDEFB1460AC}" srcOrd="2" destOrd="0" presId="urn:microsoft.com/office/officeart/2005/8/layout/orgChart1"/>
    <dgm:cxn modelId="{4C3170C2-628D-4929-84D4-67AC7B9EB9F4}" type="presParOf" srcId="{7CE309DA-FC0D-4444-8800-7007F766E229}" destId="{281B16B8-AE86-4093-B2B8-8FC675AD4D67}" srcOrd="2" destOrd="0" presId="urn:microsoft.com/office/officeart/2005/8/layout/orgChart1"/>
    <dgm:cxn modelId="{232E81E6-ADEE-462E-8C98-55023AB781F7}" type="presParOf" srcId="{281B16B8-AE86-4093-B2B8-8FC675AD4D67}" destId="{9C060BFB-1877-4FB5-A9FD-0BCE1C2E9BB9}" srcOrd="0" destOrd="0" presId="urn:microsoft.com/office/officeart/2005/8/layout/orgChart1"/>
    <dgm:cxn modelId="{D30A6F32-C478-42EF-B328-460F67935693}" type="presParOf" srcId="{281B16B8-AE86-4093-B2B8-8FC675AD4D67}" destId="{137A10F8-4F27-437F-B94F-F0C2D654E934}" srcOrd="1" destOrd="0" presId="urn:microsoft.com/office/officeart/2005/8/layout/orgChart1"/>
    <dgm:cxn modelId="{FDC49476-0722-45D9-9B0E-3C75D1644D1A}" type="presParOf" srcId="{137A10F8-4F27-437F-B94F-F0C2D654E934}" destId="{C84F8355-4BA4-4569-BB34-9BC301767887}" srcOrd="0" destOrd="0" presId="urn:microsoft.com/office/officeart/2005/8/layout/orgChart1"/>
    <dgm:cxn modelId="{A5CCB3B4-E24C-4E6B-B746-3153C88C9E2B}" type="presParOf" srcId="{C84F8355-4BA4-4569-BB34-9BC301767887}" destId="{B7C99307-5B54-44F0-A800-80B7D15DD026}" srcOrd="0" destOrd="0" presId="urn:microsoft.com/office/officeart/2005/8/layout/orgChart1"/>
    <dgm:cxn modelId="{E11A797C-E04F-465A-BFDF-AF0B67A1C3AF}" type="presParOf" srcId="{C84F8355-4BA4-4569-BB34-9BC301767887}" destId="{6A6E3BE0-8BA9-4231-9ADC-BED920B717F7}" srcOrd="1" destOrd="0" presId="urn:microsoft.com/office/officeart/2005/8/layout/orgChart1"/>
    <dgm:cxn modelId="{3C32F5BE-1215-4973-A796-14EDA7E266D0}" type="presParOf" srcId="{137A10F8-4F27-437F-B94F-F0C2D654E934}" destId="{F27BB331-EB03-4FB8-91B7-A515FAE84D62}" srcOrd="1" destOrd="0" presId="urn:microsoft.com/office/officeart/2005/8/layout/orgChart1"/>
    <dgm:cxn modelId="{FEFCA8BB-DEBB-4926-B307-E0CFA05109EA}" type="presParOf" srcId="{137A10F8-4F27-437F-B94F-F0C2D654E934}" destId="{20EAC176-8F5B-47CB-90C3-4BEADEC06D82}" srcOrd="2" destOrd="0" presId="urn:microsoft.com/office/officeart/2005/8/layout/orgChart1"/>
    <dgm:cxn modelId="{F628A29B-0DC5-4698-B402-0E009EA746B1}" type="presParOf" srcId="{AED41BCD-5D91-4798-961E-36C59FC3C3CB}" destId="{4EA11F3C-94A5-4D6E-ACCE-F62BF03F1E74}" srcOrd="1" destOrd="0" presId="urn:microsoft.com/office/officeart/2005/8/layout/orgChart1"/>
    <dgm:cxn modelId="{7AB3FF1A-3851-4947-A6CC-4E5087728256}" type="presParOf" srcId="{4EA11F3C-94A5-4D6E-ACCE-F62BF03F1E74}" destId="{A46707F7-F33E-4D84-8059-3A2D7C765643}" srcOrd="0" destOrd="0" presId="urn:microsoft.com/office/officeart/2005/8/layout/orgChart1"/>
    <dgm:cxn modelId="{947AB1CE-AF14-4356-A9F8-CB87F4E254D4}" type="presParOf" srcId="{A46707F7-F33E-4D84-8059-3A2D7C765643}" destId="{57491129-A14D-4571-B841-76D7702F718B}" srcOrd="0" destOrd="0" presId="urn:microsoft.com/office/officeart/2005/8/layout/orgChart1"/>
    <dgm:cxn modelId="{D31C8D18-5AA6-4AC2-AFD6-727A3E0928AB}" type="presParOf" srcId="{A46707F7-F33E-4D84-8059-3A2D7C765643}" destId="{C1207202-E98B-47FE-AC70-4520C8F5FEB5}" srcOrd="1" destOrd="0" presId="urn:microsoft.com/office/officeart/2005/8/layout/orgChart1"/>
    <dgm:cxn modelId="{D788C9A1-EE1E-4C57-960F-84C132A9CEDB}" type="presParOf" srcId="{4EA11F3C-94A5-4D6E-ACCE-F62BF03F1E74}" destId="{9E5533EA-9E2F-4AB9-9657-91722FF0F328}" srcOrd="1" destOrd="0" presId="urn:microsoft.com/office/officeart/2005/8/layout/orgChart1"/>
    <dgm:cxn modelId="{8909212A-09E1-47C6-827B-040D9C6E4CC2}" type="presParOf" srcId="{4EA11F3C-94A5-4D6E-ACCE-F62BF03F1E74}" destId="{1BF666DA-9F15-459C-9482-E628ED7E27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060BFB-1877-4FB5-A9FD-0BCE1C2E9BB9}">
      <dsp:nvSpPr>
        <dsp:cNvPr id="0" name=""/>
        <dsp:cNvSpPr/>
      </dsp:nvSpPr>
      <dsp:spPr>
        <a:xfrm>
          <a:off x="4055345" y="951323"/>
          <a:ext cx="185969" cy="305837"/>
        </a:xfrm>
        <a:custGeom>
          <a:avLst/>
          <a:gdLst/>
          <a:ahLst/>
          <a:cxnLst/>
          <a:rect l="0" t="0" r="0" b="0"/>
          <a:pathLst>
            <a:path>
              <a:moveTo>
                <a:pt x="185969" y="0"/>
              </a:moveTo>
              <a:lnTo>
                <a:pt x="185969" y="305837"/>
              </a:lnTo>
              <a:lnTo>
                <a:pt x="0" y="3058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864B6-0BF9-43C3-ADCB-9D378415AEB4}">
      <dsp:nvSpPr>
        <dsp:cNvPr id="0" name=""/>
        <dsp:cNvSpPr/>
      </dsp:nvSpPr>
      <dsp:spPr>
        <a:xfrm>
          <a:off x="6950944" y="1679559"/>
          <a:ext cx="551834" cy="2337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7631"/>
              </a:lnTo>
              <a:lnTo>
                <a:pt x="551834" y="23376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57CDB-1F3C-4A9D-A6EB-223048B6AABF}">
      <dsp:nvSpPr>
        <dsp:cNvPr id="0" name=""/>
        <dsp:cNvSpPr/>
      </dsp:nvSpPr>
      <dsp:spPr>
        <a:xfrm>
          <a:off x="6950944" y="1679559"/>
          <a:ext cx="551834" cy="1669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9948"/>
              </a:lnTo>
              <a:lnTo>
                <a:pt x="551834" y="16699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4401A-A72A-4D76-86E1-9871081E71A3}">
      <dsp:nvSpPr>
        <dsp:cNvPr id="0" name=""/>
        <dsp:cNvSpPr/>
      </dsp:nvSpPr>
      <dsp:spPr>
        <a:xfrm>
          <a:off x="6950944" y="1679559"/>
          <a:ext cx="551834" cy="952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829"/>
              </a:lnTo>
              <a:lnTo>
                <a:pt x="551834" y="9528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472F8-6198-4745-BAF0-ACBAD014F9E8}">
      <dsp:nvSpPr>
        <dsp:cNvPr id="0" name=""/>
        <dsp:cNvSpPr/>
      </dsp:nvSpPr>
      <dsp:spPr>
        <a:xfrm>
          <a:off x="6950944" y="1679559"/>
          <a:ext cx="551834" cy="330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067"/>
              </a:lnTo>
              <a:lnTo>
                <a:pt x="551834" y="3300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388B1-2353-450A-B483-24BB1690DD24}">
      <dsp:nvSpPr>
        <dsp:cNvPr id="0" name=""/>
        <dsp:cNvSpPr/>
      </dsp:nvSpPr>
      <dsp:spPr>
        <a:xfrm>
          <a:off x="4241315" y="951323"/>
          <a:ext cx="3176948" cy="144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14"/>
              </a:lnTo>
              <a:lnTo>
                <a:pt x="3176948" y="21414"/>
              </a:lnTo>
              <a:lnTo>
                <a:pt x="3176948" y="1440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444CFD-7788-46C2-AFB6-B9EB55EBAF7A}">
      <dsp:nvSpPr>
        <dsp:cNvPr id="0" name=""/>
        <dsp:cNvSpPr/>
      </dsp:nvSpPr>
      <dsp:spPr>
        <a:xfrm>
          <a:off x="4241315" y="951323"/>
          <a:ext cx="2045521" cy="783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1210"/>
              </a:lnTo>
              <a:lnTo>
                <a:pt x="2045521" y="661210"/>
              </a:lnTo>
              <a:lnTo>
                <a:pt x="2045521" y="7838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ACBCB3-0746-43C5-98F2-D6AA4778DD36}">
      <dsp:nvSpPr>
        <dsp:cNvPr id="0" name=""/>
        <dsp:cNvSpPr/>
      </dsp:nvSpPr>
      <dsp:spPr>
        <a:xfrm>
          <a:off x="4241315" y="951323"/>
          <a:ext cx="700932" cy="798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5995"/>
              </a:lnTo>
              <a:lnTo>
                <a:pt x="700932" y="675995"/>
              </a:lnTo>
              <a:lnTo>
                <a:pt x="700932" y="7986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E603DE-8B52-46D4-96FE-7BE0610ACA76}">
      <dsp:nvSpPr>
        <dsp:cNvPr id="0" name=""/>
        <dsp:cNvSpPr/>
      </dsp:nvSpPr>
      <dsp:spPr>
        <a:xfrm>
          <a:off x="3038700" y="2334139"/>
          <a:ext cx="175318" cy="1156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6779"/>
              </a:lnTo>
              <a:lnTo>
                <a:pt x="175318" y="11567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D29C33-CBE9-41BC-80FA-E04E5C2E499E}">
      <dsp:nvSpPr>
        <dsp:cNvPr id="0" name=""/>
        <dsp:cNvSpPr/>
      </dsp:nvSpPr>
      <dsp:spPr>
        <a:xfrm>
          <a:off x="3038700" y="2334139"/>
          <a:ext cx="175318" cy="444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321"/>
              </a:lnTo>
              <a:lnTo>
                <a:pt x="175318" y="4443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164C7-B351-4205-9B85-9B13A30DB69E}">
      <dsp:nvSpPr>
        <dsp:cNvPr id="0" name=""/>
        <dsp:cNvSpPr/>
      </dsp:nvSpPr>
      <dsp:spPr>
        <a:xfrm>
          <a:off x="3506216" y="951323"/>
          <a:ext cx="735099" cy="798666"/>
        </a:xfrm>
        <a:custGeom>
          <a:avLst/>
          <a:gdLst/>
          <a:ahLst/>
          <a:cxnLst/>
          <a:rect l="0" t="0" r="0" b="0"/>
          <a:pathLst>
            <a:path>
              <a:moveTo>
                <a:pt x="735099" y="0"/>
              </a:moveTo>
              <a:lnTo>
                <a:pt x="735099" y="675995"/>
              </a:lnTo>
              <a:lnTo>
                <a:pt x="0" y="675995"/>
              </a:lnTo>
              <a:lnTo>
                <a:pt x="0" y="7986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A35741-31FF-40F1-B53E-3E61D9991830}">
      <dsp:nvSpPr>
        <dsp:cNvPr id="0" name=""/>
        <dsp:cNvSpPr/>
      </dsp:nvSpPr>
      <dsp:spPr>
        <a:xfrm>
          <a:off x="2046649" y="951323"/>
          <a:ext cx="2194666" cy="798666"/>
        </a:xfrm>
        <a:custGeom>
          <a:avLst/>
          <a:gdLst/>
          <a:ahLst/>
          <a:cxnLst/>
          <a:rect l="0" t="0" r="0" b="0"/>
          <a:pathLst>
            <a:path>
              <a:moveTo>
                <a:pt x="2194666" y="0"/>
              </a:moveTo>
              <a:lnTo>
                <a:pt x="2194666" y="675995"/>
              </a:lnTo>
              <a:lnTo>
                <a:pt x="0" y="675995"/>
              </a:lnTo>
              <a:lnTo>
                <a:pt x="0" y="7986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615CED-6B46-43F6-B9E7-58AE3EC0DB1C}">
      <dsp:nvSpPr>
        <dsp:cNvPr id="0" name=""/>
        <dsp:cNvSpPr/>
      </dsp:nvSpPr>
      <dsp:spPr>
        <a:xfrm>
          <a:off x="120007" y="2334139"/>
          <a:ext cx="175244" cy="1156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6779"/>
              </a:lnTo>
              <a:lnTo>
                <a:pt x="175244" y="11567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718C30-1594-4A33-A738-40CC904EB9F6}">
      <dsp:nvSpPr>
        <dsp:cNvPr id="0" name=""/>
        <dsp:cNvSpPr/>
      </dsp:nvSpPr>
      <dsp:spPr>
        <a:xfrm>
          <a:off x="120007" y="2334139"/>
          <a:ext cx="175244" cy="433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3129"/>
              </a:lnTo>
              <a:lnTo>
                <a:pt x="175244" y="4331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3F324-76C1-49AE-BABA-64FA88B17721}">
      <dsp:nvSpPr>
        <dsp:cNvPr id="0" name=""/>
        <dsp:cNvSpPr/>
      </dsp:nvSpPr>
      <dsp:spPr>
        <a:xfrm>
          <a:off x="587327" y="951323"/>
          <a:ext cx="3653988" cy="798666"/>
        </a:xfrm>
        <a:custGeom>
          <a:avLst/>
          <a:gdLst/>
          <a:ahLst/>
          <a:cxnLst/>
          <a:rect l="0" t="0" r="0" b="0"/>
          <a:pathLst>
            <a:path>
              <a:moveTo>
                <a:pt x="3653988" y="0"/>
              </a:moveTo>
              <a:lnTo>
                <a:pt x="3653988" y="675995"/>
              </a:lnTo>
              <a:lnTo>
                <a:pt x="0" y="675995"/>
              </a:lnTo>
              <a:lnTo>
                <a:pt x="0" y="7986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C4C4B-E9EB-4406-BD52-609A83389573}">
      <dsp:nvSpPr>
        <dsp:cNvPr id="0" name=""/>
        <dsp:cNvSpPr/>
      </dsp:nvSpPr>
      <dsp:spPr>
        <a:xfrm>
          <a:off x="3657166" y="545024"/>
          <a:ext cx="1168298" cy="4062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Century Gothic" pitchFamily="34" charset="0"/>
            </a:rPr>
            <a:t>Aste Directors</a:t>
          </a:r>
          <a:endParaRPr lang="pt-BR" sz="1000" kern="1200" dirty="0">
            <a:latin typeface="Century Gothic" pitchFamily="34" charset="0"/>
          </a:endParaRPr>
        </a:p>
      </dsp:txBody>
      <dsp:txXfrm>
        <a:off x="3657166" y="545024"/>
        <a:ext cx="1168298" cy="406299"/>
      </dsp:txXfrm>
    </dsp:sp>
    <dsp:sp modelId="{F2B49A1B-825A-4139-9A47-EB9949C1EF27}">
      <dsp:nvSpPr>
        <dsp:cNvPr id="0" name=""/>
        <dsp:cNvSpPr/>
      </dsp:nvSpPr>
      <dsp:spPr>
        <a:xfrm>
          <a:off x="3178" y="1749989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Century Gothic" pitchFamily="34" charset="0"/>
            </a:rPr>
            <a:t>Marketing</a:t>
          </a:r>
          <a:endParaRPr lang="pt-BR" sz="1000" kern="1200" dirty="0">
            <a:latin typeface="Century Gothic" pitchFamily="34" charset="0"/>
          </a:endParaRPr>
        </a:p>
      </dsp:txBody>
      <dsp:txXfrm>
        <a:off x="3178" y="1749989"/>
        <a:ext cx="1168298" cy="584149"/>
      </dsp:txXfrm>
    </dsp:sp>
    <dsp:sp modelId="{A1CD3FF8-C69D-4DCC-9A91-DCC01C7B5AA7}">
      <dsp:nvSpPr>
        <dsp:cNvPr id="0" name=""/>
        <dsp:cNvSpPr/>
      </dsp:nvSpPr>
      <dsp:spPr>
        <a:xfrm>
          <a:off x="295252" y="2475193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>
              <a:latin typeface="Century Gothic" pitchFamily="34" charset="0"/>
            </a:rPr>
            <a:t>PR</a:t>
          </a:r>
          <a:endParaRPr lang="pt-BR" sz="1000" kern="1200" dirty="0">
            <a:latin typeface="Century Gothic" pitchFamily="34" charset="0"/>
          </a:endParaRPr>
        </a:p>
      </dsp:txBody>
      <dsp:txXfrm>
        <a:off x="295252" y="2475193"/>
        <a:ext cx="1168298" cy="584149"/>
      </dsp:txXfrm>
    </dsp:sp>
    <dsp:sp modelId="{ED2E997F-1E57-4EB3-8C4B-E2D31A22FC4A}">
      <dsp:nvSpPr>
        <dsp:cNvPr id="0" name=""/>
        <dsp:cNvSpPr/>
      </dsp:nvSpPr>
      <dsp:spPr>
        <a:xfrm>
          <a:off x="295252" y="3198843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err="1" smtClean="0">
              <a:latin typeface="Century Gothic" pitchFamily="34" charset="0"/>
            </a:rPr>
            <a:t>Advertising</a:t>
          </a:r>
          <a:r>
            <a:rPr lang="pt-BR" sz="1000" kern="1200" dirty="0" smtClean="0">
              <a:latin typeface="Century Gothic" pitchFamily="34" charset="0"/>
            </a:rPr>
            <a:t> and </a:t>
          </a:r>
          <a:r>
            <a:rPr lang="pt-BR" sz="1000" kern="1200" dirty="0" err="1" smtClean="0">
              <a:latin typeface="Century Gothic" pitchFamily="34" charset="0"/>
            </a:rPr>
            <a:t>Promotion</a:t>
          </a:r>
          <a:endParaRPr lang="pt-BR" sz="1000" kern="1200" dirty="0">
            <a:latin typeface="Century Gothic" pitchFamily="34" charset="0"/>
          </a:endParaRPr>
        </a:p>
      </dsp:txBody>
      <dsp:txXfrm>
        <a:off x="295252" y="3198843"/>
        <a:ext cx="1168298" cy="584149"/>
      </dsp:txXfrm>
    </dsp:sp>
    <dsp:sp modelId="{442BDD84-574C-4AAB-8306-C22D65D67D6A}">
      <dsp:nvSpPr>
        <dsp:cNvPr id="0" name=""/>
        <dsp:cNvSpPr/>
      </dsp:nvSpPr>
      <dsp:spPr>
        <a:xfrm>
          <a:off x="1416819" y="1749989"/>
          <a:ext cx="1259659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Century Gothic" pitchFamily="34" charset="0"/>
            </a:rPr>
            <a:t>  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Century Gothic" pitchFamily="34" charset="0"/>
            </a:rPr>
            <a:t>Product Manager</a:t>
          </a:r>
          <a:r>
            <a:rPr lang="en-US" sz="1300" kern="1200" dirty="0" smtClean="0"/>
            <a:t>	</a:t>
          </a:r>
          <a:endParaRPr lang="pt-BR" sz="1300" kern="1200" dirty="0"/>
        </a:p>
      </dsp:txBody>
      <dsp:txXfrm>
        <a:off x="1416819" y="1749989"/>
        <a:ext cx="1259659" cy="584149"/>
      </dsp:txXfrm>
    </dsp:sp>
    <dsp:sp modelId="{EBA1E32B-1525-42D5-9619-4AE9EE45E01D}">
      <dsp:nvSpPr>
        <dsp:cNvPr id="0" name=""/>
        <dsp:cNvSpPr/>
      </dsp:nvSpPr>
      <dsp:spPr>
        <a:xfrm>
          <a:off x="2921821" y="1749989"/>
          <a:ext cx="1168789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   </a:t>
          </a:r>
          <a:r>
            <a:rPr lang="en-US" sz="1000" kern="1200" dirty="0" smtClean="0">
              <a:latin typeface="Century Gothic" pitchFamily="34" charset="0"/>
            </a:rPr>
            <a:t>Merchandising</a:t>
          </a:r>
          <a:r>
            <a:rPr lang="en-US" sz="1300" kern="1200" dirty="0" smtClean="0"/>
            <a:t>	</a:t>
          </a:r>
          <a:endParaRPr lang="pt-BR" sz="1300" kern="1200" dirty="0"/>
        </a:p>
      </dsp:txBody>
      <dsp:txXfrm>
        <a:off x="2921821" y="1749989"/>
        <a:ext cx="1168789" cy="584149"/>
      </dsp:txXfrm>
    </dsp:sp>
    <dsp:sp modelId="{BEA4C453-9B6C-4F45-9929-5D1F79FBDA76}">
      <dsp:nvSpPr>
        <dsp:cNvPr id="0" name=""/>
        <dsp:cNvSpPr/>
      </dsp:nvSpPr>
      <dsp:spPr>
        <a:xfrm>
          <a:off x="3214019" y="2486386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>
              <a:latin typeface="Century Gothic" pitchFamily="34" charset="0"/>
            </a:rPr>
            <a:t>VM/ </a:t>
          </a:r>
          <a:r>
            <a:rPr lang="pt-BR" sz="1000" kern="1200" dirty="0" err="1" smtClean="0">
              <a:latin typeface="Century Gothic" pitchFamily="34" charset="0"/>
            </a:rPr>
            <a:t>Architecture</a:t>
          </a:r>
          <a:endParaRPr lang="pt-BR" sz="1000" kern="1200" dirty="0">
            <a:latin typeface="Century Gothic" pitchFamily="34" charset="0"/>
          </a:endParaRPr>
        </a:p>
      </dsp:txBody>
      <dsp:txXfrm>
        <a:off x="3214019" y="2486386"/>
        <a:ext cx="1168298" cy="584149"/>
      </dsp:txXfrm>
    </dsp:sp>
    <dsp:sp modelId="{59AF04DD-EB26-43D2-9D19-75A97C8B7C75}">
      <dsp:nvSpPr>
        <dsp:cNvPr id="0" name=""/>
        <dsp:cNvSpPr/>
      </dsp:nvSpPr>
      <dsp:spPr>
        <a:xfrm>
          <a:off x="3214019" y="3198843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err="1" smtClean="0">
              <a:latin typeface="Century Gothic" pitchFamily="34" charset="0"/>
            </a:rPr>
            <a:t>Merch</a:t>
          </a:r>
          <a:r>
            <a:rPr lang="pt-BR" sz="1000" kern="1200" dirty="0" smtClean="0">
              <a:latin typeface="Century Gothic" pitchFamily="34" charset="0"/>
            </a:rPr>
            <a:t> .</a:t>
          </a:r>
          <a:r>
            <a:rPr lang="pt-BR" sz="1000" kern="1200" dirty="0" err="1" smtClean="0">
              <a:latin typeface="Century Gothic" pitchFamily="34" charset="0"/>
            </a:rPr>
            <a:t>Plann</a:t>
          </a:r>
          <a:r>
            <a:rPr lang="pt-BR" sz="1000" kern="1200" dirty="0" smtClean="0">
              <a:latin typeface="Century Gothic" pitchFamily="34" charset="0"/>
            </a:rPr>
            <a:t>. &amp; </a:t>
          </a:r>
          <a:r>
            <a:rPr lang="pt-BR" sz="1000" kern="1200" dirty="0" err="1" smtClean="0">
              <a:latin typeface="Century Gothic" pitchFamily="34" charset="0"/>
            </a:rPr>
            <a:t>Allocations</a:t>
          </a:r>
          <a:endParaRPr lang="pt-BR" sz="1000" kern="1200" dirty="0">
            <a:latin typeface="Century Gothic" pitchFamily="34" charset="0"/>
          </a:endParaRPr>
        </a:p>
      </dsp:txBody>
      <dsp:txXfrm>
        <a:off x="3214019" y="3198843"/>
        <a:ext cx="1168298" cy="584149"/>
      </dsp:txXfrm>
    </dsp:sp>
    <dsp:sp modelId="{1B162D21-9205-4BE8-AF44-B9CEB41B7828}">
      <dsp:nvSpPr>
        <dsp:cNvPr id="0" name=""/>
        <dsp:cNvSpPr/>
      </dsp:nvSpPr>
      <dsp:spPr>
        <a:xfrm>
          <a:off x="4335953" y="1749989"/>
          <a:ext cx="121258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Century Gothic" pitchFamily="34" charset="0"/>
            </a:rPr>
            <a:t>Retail Supervisor</a:t>
          </a:r>
          <a:endParaRPr lang="pt-BR" sz="1000" kern="1200" dirty="0">
            <a:latin typeface="Century Gothic" pitchFamily="34" charset="0"/>
          </a:endParaRPr>
        </a:p>
      </dsp:txBody>
      <dsp:txXfrm>
        <a:off x="4335953" y="1749989"/>
        <a:ext cx="1212588" cy="584149"/>
      </dsp:txXfrm>
    </dsp:sp>
    <dsp:sp modelId="{F70068AF-41D8-4847-9E42-943EDB4A9DBF}">
      <dsp:nvSpPr>
        <dsp:cNvPr id="0" name=""/>
        <dsp:cNvSpPr/>
      </dsp:nvSpPr>
      <dsp:spPr>
        <a:xfrm>
          <a:off x="5702687" y="1735205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Century Gothic" pitchFamily="34" charset="0"/>
            </a:rPr>
            <a:t>Retail</a:t>
          </a:r>
          <a:r>
            <a:rPr lang="en-US" sz="1400" kern="1200" dirty="0" smtClean="0"/>
            <a:t> </a:t>
          </a:r>
          <a:r>
            <a:rPr lang="en-US" sz="1000" kern="1200" dirty="0" smtClean="0">
              <a:latin typeface="Century Gothic" pitchFamily="34" charset="0"/>
            </a:rPr>
            <a:t>Manager</a:t>
          </a:r>
          <a:endParaRPr lang="pt-BR" sz="1000" kern="1200" dirty="0">
            <a:latin typeface="Century Gothic" pitchFamily="34" charset="0"/>
          </a:endParaRPr>
        </a:p>
      </dsp:txBody>
      <dsp:txXfrm>
        <a:off x="5702687" y="1735205"/>
        <a:ext cx="1168298" cy="584149"/>
      </dsp:txXfrm>
    </dsp:sp>
    <dsp:sp modelId="{E0554811-4897-4910-9987-64D89A817D0C}">
      <dsp:nvSpPr>
        <dsp:cNvPr id="0" name=""/>
        <dsp:cNvSpPr/>
      </dsp:nvSpPr>
      <dsp:spPr>
        <a:xfrm>
          <a:off x="6834115" y="1095409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>
              <a:latin typeface="Century Gothic" pitchFamily="34" charset="0"/>
            </a:rPr>
            <a:t>Back Office Support</a:t>
          </a:r>
          <a:endParaRPr lang="pt-BR" sz="1000" kern="1200" dirty="0">
            <a:latin typeface="Century Gothic" pitchFamily="34" charset="0"/>
          </a:endParaRPr>
        </a:p>
      </dsp:txBody>
      <dsp:txXfrm>
        <a:off x="6834115" y="1095409"/>
        <a:ext cx="1168298" cy="584149"/>
      </dsp:txXfrm>
    </dsp:sp>
    <dsp:sp modelId="{C8046405-D2BE-4194-898F-356C80BE528E}">
      <dsp:nvSpPr>
        <dsp:cNvPr id="0" name=""/>
        <dsp:cNvSpPr/>
      </dsp:nvSpPr>
      <dsp:spPr>
        <a:xfrm>
          <a:off x="7502779" y="1717552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err="1" smtClean="0">
              <a:latin typeface="Century Gothic" pitchFamily="34" charset="0"/>
            </a:rPr>
            <a:t>Finance</a:t>
          </a:r>
          <a:r>
            <a:rPr lang="pt-BR" sz="1000" kern="1200" dirty="0" smtClean="0">
              <a:latin typeface="Century Gothic" pitchFamily="34" charset="0"/>
            </a:rPr>
            <a:t> </a:t>
          </a:r>
          <a:r>
            <a:rPr lang="pt-BR" sz="1000" kern="1200" smtClean="0">
              <a:latin typeface="Century Gothic" pitchFamily="34" charset="0"/>
            </a:rPr>
            <a:t>(Plann. </a:t>
          </a:r>
          <a:r>
            <a:rPr lang="pt-BR" sz="1000" kern="1200" dirty="0" smtClean="0">
              <a:latin typeface="Century Gothic" pitchFamily="34" charset="0"/>
            </a:rPr>
            <a:t>&amp;</a:t>
          </a:r>
          <a:r>
            <a:rPr lang="pt-BR" sz="1000" kern="1200" dirty="0" err="1" smtClean="0">
              <a:latin typeface="Century Gothic" pitchFamily="34" charset="0"/>
            </a:rPr>
            <a:t>Control</a:t>
          </a:r>
          <a:r>
            <a:rPr lang="pt-BR" sz="1000" kern="1200" dirty="0" smtClean="0">
              <a:latin typeface="Century Gothic" pitchFamily="34" charset="0"/>
            </a:rPr>
            <a:t>)</a:t>
          </a:r>
          <a:endParaRPr lang="pt-BR" sz="1000" kern="1200" dirty="0">
            <a:latin typeface="Century Gothic" pitchFamily="34" charset="0"/>
          </a:endParaRPr>
        </a:p>
      </dsp:txBody>
      <dsp:txXfrm>
        <a:off x="7502779" y="1717552"/>
        <a:ext cx="1168298" cy="584149"/>
      </dsp:txXfrm>
    </dsp:sp>
    <dsp:sp modelId="{855416A4-36E6-459F-ADC2-2EE44D9B5F89}">
      <dsp:nvSpPr>
        <dsp:cNvPr id="0" name=""/>
        <dsp:cNvSpPr/>
      </dsp:nvSpPr>
      <dsp:spPr>
        <a:xfrm>
          <a:off x="7502779" y="2340313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>
              <a:latin typeface="Century Gothic" pitchFamily="34" charset="0"/>
            </a:rPr>
            <a:t>IT (application Tech Support)</a:t>
          </a:r>
          <a:endParaRPr lang="pt-BR" sz="1000" kern="1200" dirty="0">
            <a:latin typeface="Century Gothic" pitchFamily="34" charset="0"/>
          </a:endParaRPr>
        </a:p>
      </dsp:txBody>
      <dsp:txXfrm>
        <a:off x="7502779" y="2340313"/>
        <a:ext cx="1168298" cy="584149"/>
      </dsp:txXfrm>
    </dsp:sp>
    <dsp:sp modelId="{265ABBBE-ACA5-4220-B513-633DDD15A08C}">
      <dsp:nvSpPr>
        <dsp:cNvPr id="0" name=""/>
        <dsp:cNvSpPr/>
      </dsp:nvSpPr>
      <dsp:spPr>
        <a:xfrm>
          <a:off x="7502779" y="3057432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>
              <a:latin typeface="Century Gothic" pitchFamily="34" charset="0"/>
            </a:rPr>
            <a:t>HR</a:t>
          </a:r>
          <a:endParaRPr lang="pt-BR" sz="1000" kern="1200" dirty="0">
            <a:latin typeface="Century Gothic" pitchFamily="34" charset="0"/>
          </a:endParaRPr>
        </a:p>
      </dsp:txBody>
      <dsp:txXfrm>
        <a:off x="7502779" y="3057432"/>
        <a:ext cx="1168298" cy="584149"/>
      </dsp:txXfrm>
    </dsp:sp>
    <dsp:sp modelId="{160668F8-99F3-4DB1-8F9C-34BA2E93117F}">
      <dsp:nvSpPr>
        <dsp:cNvPr id="0" name=""/>
        <dsp:cNvSpPr/>
      </dsp:nvSpPr>
      <dsp:spPr>
        <a:xfrm>
          <a:off x="7502779" y="3725115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err="1" smtClean="0">
              <a:latin typeface="Century Gothic" pitchFamily="34" charset="0"/>
            </a:rPr>
            <a:t>Logistics</a:t>
          </a:r>
          <a:endParaRPr lang="pt-BR" sz="1000" kern="1200" dirty="0">
            <a:latin typeface="Century Gothic" pitchFamily="34" charset="0"/>
          </a:endParaRPr>
        </a:p>
      </dsp:txBody>
      <dsp:txXfrm>
        <a:off x="7502779" y="3725115"/>
        <a:ext cx="1168298" cy="584149"/>
      </dsp:txXfrm>
    </dsp:sp>
    <dsp:sp modelId="{B7C99307-5B54-44F0-A800-80B7D15DD026}">
      <dsp:nvSpPr>
        <dsp:cNvPr id="0" name=""/>
        <dsp:cNvSpPr/>
      </dsp:nvSpPr>
      <dsp:spPr>
        <a:xfrm>
          <a:off x="2887047" y="965086"/>
          <a:ext cx="1168298" cy="58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Century Gothic" pitchFamily="34" charset="0"/>
            </a:rPr>
            <a:t>Brand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Century Gothic" pitchFamily="34" charset="0"/>
            </a:rPr>
            <a:t> Manager</a:t>
          </a:r>
          <a:endParaRPr lang="pt-BR" sz="1000" kern="1200" dirty="0">
            <a:latin typeface="Century Gothic" pitchFamily="34" charset="0"/>
          </a:endParaRPr>
        </a:p>
      </dsp:txBody>
      <dsp:txXfrm>
        <a:off x="2887047" y="965086"/>
        <a:ext cx="1168298" cy="584149"/>
      </dsp:txXfrm>
    </dsp:sp>
    <dsp:sp modelId="{57491129-A14D-4571-B841-76D7702F718B}">
      <dsp:nvSpPr>
        <dsp:cNvPr id="0" name=""/>
        <dsp:cNvSpPr/>
      </dsp:nvSpPr>
      <dsp:spPr>
        <a:xfrm>
          <a:off x="3237104" y="54946"/>
          <a:ext cx="1856660" cy="4577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Century Gothic" pitchFamily="34" charset="0"/>
            </a:rPr>
            <a:t>President</a:t>
          </a:r>
          <a:endParaRPr lang="pt-BR" sz="1000" kern="1200" dirty="0">
            <a:latin typeface="Century Gothic" pitchFamily="34" charset="0"/>
          </a:endParaRPr>
        </a:p>
      </dsp:txBody>
      <dsp:txXfrm>
        <a:off x="3237104" y="54946"/>
        <a:ext cx="1856660" cy="457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76363" cy="511730"/>
          </a:xfrm>
          <a:prstGeom prst="rect">
            <a:avLst/>
          </a:prstGeom>
        </p:spPr>
        <p:txBody>
          <a:bodyPr vert="horz" lIns="99011" tIns="49505" rIns="99011" bIns="49505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8" y="1"/>
            <a:ext cx="3076363" cy="511730"/>
          </a:xfrm>
          <a:prstGeom prst="rect">
            <a:avLst/>
          </a:prstGeom>
        </p:spPr>
        <p:txBody>
          <a:bodyPr vert="horz" lIns="99011" tIns="49505" rIns="99011" bIns="49505" rtlCol="0"/>
          <a:lstStyle>
            <a:lvl1pPr algn="r">
              <a:defRPr sz="1300"/>
            </a:lvl1pPr>
          </a:lstStyle>
          <a:p>
            <a:fld id="{80BC8BA5-B90D-4D11-B802-3725EB8B8A5F}" type="datetimeFigureOut">
              <a:rPr lang="pt-BR" smtClean="0"/>
              <a:pPr/>
              <a:t>07/05/2014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8350"/>
            <a:ext cx="55403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11" tIns="49505" rIns="99011" bIns="49505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5"/>
          </a:xfrm>
          <a:prstGeom prst="rect">
            <a:avLst/>
          </a:prstGeom>
        </p:spPr>
        <p:txBody>
          <a:bodyPr vert="horz" lIns="99011" tIns="49505" rIns="99011" bIns="49505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4" y="9721108"/>
            <a:ext cx="3076363" cy="511730"/>
          </a:xfrm>
          <a:prstGeom prst="rect">
            <a:avLst/>
          </a:prstGeom>
        </p:spPr>
        <p:txBody>
          <a:bodyPr vert="horz" lIns="99011" tIns="49505" rIns="99011" bIns="49505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8" y="9721108"/>
            <a:ext cx="3076363" cy="511730"/>
          </a:xfrm>
          <a:prstGeom prst="rect">
            <a:avLst/>
          </a:prstGeom>
        </p:spPr>
        <p:txBody>
          <a:bodyPr vert="horz" lIns="99011" tIns="49505" rIns="99011" bIns="49505" rtlCol="0" anchor="b"/>
          <a:lstStyle>
            <a:lvl1pPr algn="r">
              <a:defRPr sz="1300"/>
            </a:lvl1pPr>
          </a:lstStyle>
          <a:p>
            <a:fld id="{3D2DF867-B42D-4741-9D99-49F7C6B304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1770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37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DF867-B42D-4741-9D99-49F7C6B3041A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7CB9-A2B1-43D8-BD35-4C39288258C4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5A24-E90C-4C7B-8915-B09165403E3F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49"/>
            <a:ext cx="222885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49"/>
            <a:ext cx="652145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0D43-0B17-41AA-9EBE-2466E4915B8D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3C48-48B2-433C-A34B-3974611783BC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0EF71-439C-48A2-A7B7-234BF0920190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254B-6038-48B1-BB39-F41AA0126FF4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F7FF-84AD-4015-BD70-C228559A46FD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2EF-2CEE-4CBD-BD4A-2F377DD9CA81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498B7-4EB3-4D61-926E-7744956043D1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EDD2-572D-4BC9-9D71-C0382AE2F34A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3FE0-26F3-4C0D-8B64-53530F11E92C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4DB6F-7D69-4535-BF4D-BC443E1B8AA1}" type="datetime1">
              <a:rPr lang="pt-BR" smtClean="0"/>
              <a:pPr/>
              <a:t>07/05/2014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Atualizado em março/14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CB850-FA0D-480D-8960-80BE8243A6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ansportbrasil.com.br/" TargetMode="External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hyperlink" Target="http://www.allbags.com.b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hyperlink" Target="http://www.thenorthface.com.b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jpeg"/><Relationship Id="rId7" Type="http://schemas.openxmlformats.org/officeDocument/2006/relationships/image" Target="../media/image108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8.gif"/><Relationship Id="rId4" Type="http://schemas.openxmlformats.org/officeDocument/2006/relationships/image" Target="../media/image2.png"/><Relationship Id="rId9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8.jpeg"/><Relationship Id="rId7" Type="http://schemas.openxmlformats.org/officeDocument/2006/relationships/image" Target="../media/image12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4.jpeg"/><Relationship Id="rId4" Type="http://schemas.openxmlformats.org/officeDocument/2006/relationships/image" Target="../media/image2.png"/><Relationship Id="rId9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2.png"/><Relationship Id="rId7" Type="http://schemas.openxmlformats.org/officeDocument/2006/relationships/image" Target="../media/image129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gif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2.jpe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>
            <a:off x="2" y="3501008"/>
            <a:ext cx="526503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5265037" y="2924944"/>
            <a:ext cx="464096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6887780" y="6286520"/>
            <a:ext cx="286347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err="1" smtClean="0">
                <a:solidFill>
                  <a:srgbClr val="A89385"/>
                </a:solidFill>
                <a:latin typeface="Candara" pitchFamily="34" charset="0"/>
              </a:rPr>
              <a:t>Elaborado</a:t>
            </a:r>
            <a:r>
              <a:rPr lang="en-US" sz="1400" b="1" dirty="0" smtClean="0">
                <a:solidFill>
                  <a:srgbClr val="A89385"/>
                </a:solidFill>
                <a:latin typeface="Candara" pitchFamily="34" charset="0"/>
              </a:rPr>
              <a:t> </a:t>
            </a:r>
            <a:r>
              <a:rPr lang="en-US" sz="1400" b="1" dirty="0" err="1" smtClean="0">
                <a:solidFill>
                  <a:srgbClr val="A89385"/>
                </a:solidFill>
                <a:latin typeface="Candara" pitchFamily="34" charset="0"/>
              </a:rPr>
              <a:t>pelo</a:t>
            </a:r>
            <a:r>
              <a:rPr lang="en-US" sz="1400" b="1" dirty="0" smtClean="0">
                <a:solidFill>
                  <a:srgbClr val="A89385"/>
                </a:solidFill>
                <a:latin typeface="Candara" pitchFamily="34" charset="0"/>
              </a:rPr>
              <a:t> Grupo Aste</a:t>
            </a:r>
          </a:p>
          <a:p>
            <a:pPr algn="r"/>
            <a:r>
              <a:rPr lang="en-US" sz="1100" b="1" dirty="0" err="1" smtClean="0">
                <a:solidFill>
                  <a:srgbClr val="A89385"/>
                </a:solidFill>
                <a:latin typeface="Candara" pitchFamily="34" charset="0"/>
              </a:rPr>
              <a:t>Versão</a:t>
            </a:r>
            <a:r>
              <a:rPr lang="en-US" sz="1100" b="1" dirty="0" smtClean="0">
                <a:solidFill>
                  <a:srgbClr val="A89385"/>
                </a:solidFill>
                <a:latin typeface="Candara" pitchFamily="34" charset="0"/>
              </a:rPr>
              <a:t> em </a:t>
            </a:r>
            <a:r>
              <a:rPr lang="en-US" sz="1100" b="1" dirty="0" err="1" smtClean="0">
                <a:solidFill>
                  <a:srgbClr val="A89385"/>
                </a:solidFill>
                <a:latin typeface="Candara" pitchFamily="34" charset="0"/>
              </a:rPr>
              <a:t>português</a:t>
            </a:r>
            <a:endParaRPr lang="pt-BR" sz="1100" b="1" dirty="0">
              <a:solidFill>
                <a:srgbClr val="A89385"/>
              </a:solidFill>
              <a:latin typeface="Candar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732" y="3032822"/>
            <a:ext cx="5149890" cy="39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07/05/2014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94476" y="735662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PORTFÓLIO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cxnSp>
        <p:nvCxnSpPr>
          <p:cNvPr id="16" name="Conector reto 15"/>
          <p:cNvCxnSpPr>
            <a:stCxn id="9" idx="3"/>
          </p:cNvCxnSpPr>
          <p:nvPr/>
        </p:nvCxnSpPr>
        <p:spPr>
          <a:xfrm>
            <a:off x="1768946" y="920328"/>
            <a:ext cx="8137060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666720" y="1571612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ndara" pitchFamily="34" charset="0"/>
                <a:cs typeface="Lao UI" pitchFamily="34" charset="0"/>
              </a:rPr>
              <a:t>A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marca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Kipling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foi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fundada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na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Bélgica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em 1987 e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atualmente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opera em 60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países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.</a:t>
            </a:r>
            <a:endParaRPr lang="en-US" sz="1200" dirty="0">
              <a:latin typeface="Candara" pitchFamily="34" charset="0"/>
              <a:cs typeface="Lao UI" pitchFamily="34" charset="0"/>
            </a:endParaRPr>
          </a:p>
          <a:p>
            <a:pPr algn="ctr"/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en-US" sz="1200" dirty="0" smtClean="0">
                <a:latin typeface="Candara" pitchFamily="34" charset="0"/>
                <a:cs typeface="Lao UI" pitchFamily="34" charset="0"/>
              </a:rPr>
              <a:t>O Grupo Aste é o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importador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e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distribuidor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oficial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da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marca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no Brasil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desde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1997.</a:t>
            </a:r>
          </a:p>
          <a:p>
            <a:pPr algn="ctr"/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Com foco nos consumidores das classes A/B, o modelo de negócios inclui as operações de varejo e atacado: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3238489" y="3786190"/>
            <a:ext cx="18573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latin typeface="Candara" pitchFamily="34" charset="0"/>
              </a:rPr>
              <a:t>A Kipling representa um caso de sucesso no Brasil. Parcerias, ações de mídias sociais, marketing de varejo, CRM ajudaram a construir o posicionamento da marca, que  agora encontra-se consolidada com o cliente brasileiro. A imagem da Kipling no Brasil é muito mais forte que em qualquer outro lugar no mundo onde a marca tem presença.</a:t>
            </a:r>
            <a:endParaRPr lang="pt-BR" sz="1100" dirty="0">
              <a:latin typeface="Candara" pitchFamily="34" charset="0"/>
            </a:endParaRPr>
          </a:p>
        </p:txBody>
      </p:sp>
      <p:pic>
        <p:nvPicPr>
          <p:cNvPr id="3" name="Picture 2" descr="C:\Users\carolina\AppData\Local\Microsoft\Windows\Temporary Internet Files\Content.Outlook\AW31Q0RF\IMG_48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2" y="1071546"/>
            <a:ext cx="4429156" cy="2500330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4810129" y="3555358"/>
            <a:ext cx="1649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Candara" pitchFamily="34" charset="0"/>
              </a:rPr>
              <a:t>             Shopping  Higienópolis </a:t>
            </a:r>
            <a:endParaRPr lang="pt-BR" sz="900" b="1" dirty="0">
              <a:latin typeface="Candara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95283" y="3071812"/>
            <a:ext cx="18811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200" b="1" i="1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b="1" dirty="0" smtClean="0">
                <a:latin typeface="Candara" pitchFamily="34" charset="0"/>
                <a:cs typeface="Lao UI" pitchFamily="34" charset="0"/>
              </a:rPr>
              <a:t>Varejo</a:t>
            </a:r>
          </a:p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32 Kipling </a:t>
            </a:r>
            <a:r>
              <a:rPr lang="pt-BR" sz="1200" dirty="0" err="1" smtClean="0">
                <a:latin typeface="Candara" pitchFamily="34" charset="0"/>
                <a:cs typeface="Lao UI" pitchFamily="34" charset="0"/>
              </a:rPr>
              <a:t>stores</a:t>
            </a:r>
            <a:r>
              <a:rPr lang="pt-BR" sz="1200" b="1" i="1" dirty="0" smtClean="0">
                <a:latin typeface="Candara" pitchFamily="34" charset="0"/>
                <a:cs typeface="Lao UI" pitchFamily="34" charset="0"/>
              </a:rPr>
              <a:t> </a:t>
            </a:r>
          </a:p>
          <a:p>
            <a:pPr algn="ctr"/>
            <a:endParaRPr lang="pt-BR" sz="1200" b="1" i="1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b="1" dirty="0" smtClean="0">
                <a:latin typeface="Candara" pitchFamily="34" charset="0"/>
                <a:cs typeface="Lao UI" pitchFamily="34" charset="0"/>
              </a:rPr>
              <a:t>Atacado </a:t>
            </a:r>
          </a:p>
          <a:p>
            <a:pPr algn="ctr"/>
            <a:r>
              <a:rPr lang="en-US" sz="1200" dirty="0" smtClean="0">
                <a:latin typeface="Candara" pitchFamily="34" charset="0"/>
                <a:cs typeface="Lao UI" pitchFamily="34" charset="0"/>
              </a:rPr>
              <a:t>9 showrooms no Brasil</a:t>
            </a:r>
          </a:p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13 representantes</a:t>
            </a:r>
          </a:p>
          <a:p>
            <a:pPr algn="ctr"/>
            <a:r>
              <a:rPr lang="en-US" sz="1200" dirty="0" smtClean="0">
                <a:latin typeface="Candara" pitchFamily="34" charset="0"/>
                <a:cs typeface="Lao UI" pitchFamily="34" charset="0"/>
              </a:rPr>
              <a:t>741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Pontos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de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venda</a:t>
            </a:r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endParaRPr lang="pt-BR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684" y="1071548"/>
            <a:ext cx="1328730" cy="4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carolina\AppData\Local\Microsoft\Windows\Temporary Internet Files\Content.Outlook\0UMF0X23\SAM_016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8752" y="3786190"/>
            <a:ext cx="4429156" cy="2571768"/>
          </a:xfrm>
          <a:prstGeom prst="rect">
            <a:avLst/>
          </a:prstGeom>
          <a:noFill/>
        </p:spPr>
      </p:pic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4810129" y="6357958"/>
            <a:ext cx="1649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Candara" pitchFamily="34" charset="0"/>
              </a:rPr>
              <a:t>             Shopping  Pátio Batel</a:t>
            </a:r>
            <a:endParaRPr lang="pt-BR" sz="900" b="1" dirty="0"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8092" y="4643446"/>
            <a:ext cx="29432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U:\Nathalia\2 - GOODIES\Imagens\Kipling\Calçados\Aw13\Meninas\L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144"/>
          <a:stretch>
            <a:fillRect/>
          </a:stretch>
        </p:blipFill>
        <p:spPr bwMode="auto">
          <a:xfrm>
            <a:off x="2166923" y="1500174"/>
            <a:ext cx="3519326" cy="2597074"/>
          </a:xfrm>
          <a:prstGeom prst="rect">
            <a:avLst/>
          </a:prstGeom>
          <a:noFill/>
        </p:spPr>
      </p:pic>
      <p:pic>
        <p:nvPicPr>
          <p:cNvPr id="2052" name="Picture 4" descr="U:\Nathalia\2 - GOODIES\Imagens\Kipling\Calçados\Aw13\Shoes ok\2\2.png"/>
          <p:cNvPicPr>
            <a:picLocks noChangeAspect="1" noChangeArrowheads="1"/>
          </p:cNvPicPr>
          <p:nvPr/>
        </p:nvPicPr>
        <p:blipFill>
          <a:blip r:embed="rId3" cstate="print"/>
          <a:srcRect l="12975" r="59116" b="50361"/>
          <a:stretch>
            <a:fillRect/>
          </a:stretch>
        </p:blipFill>
        <p:spPr bwMode="auto">
          <a:xfrm>
            <a:off x="7488832" y="1468810"/>
            <a:ext cx="2417168" cy="2685486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0011" t="44296" r="33851" b="36017"/>
          <a:stretch>
            <a:fillRect/>
          </a:stretch>
        </p:blipFill>
        <p:spPr bwMode="auto">
          <a:xfrm>
            <a:off x="3431283" y="0"/>
            <a:ext cx="647471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U:\Nathalia\2 - GOODIES\Imagens\Kipling\Calçados\Aw13\Shoes ok\2\6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042" t="5154" r="14218" b="49993"/>
          <a:stretch>
            <a:fillRect/>
          </a:stretch>
        </p:blipFill>
        <p:spPr bwMode="auto">
          <a:xfrm>
            <a:off x="5265035" y="1700819"/>
            <a:ext cx="2574286" cy="2469127"/>
          </a:xfrm>
          <a:prstGeom prst="rect">
            <a:avLst/>
          </a:prstGeom>
          <a:noFill/>
        </p:spPr>
      </p:pic>
      <p:pic>
        <p:nvPicPr>
          <p:cNvPr id="2055" name="Picture 7" descr="U:\Jessica_Mkt\Jessica\KIPLING - FALL13\Fotos em alta Calçados Kipling\JPEG\Sneaker Low Nylon\Kipling_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78717" y="4786322"/>
            <a:ext cx="2462181" cy="1515946"/>
          </a:xfrm>
          <a:prstGeom prst="rect">
            <a:avLst/>
          </a:prstGeom>
          <a:noFill/>
        </p:spPr>
      </p:pic>
      <p:pic>
        <p:nvPicPr>
          <p:cNvPr id="2056" name="Picture 8" descr="U:\Jessica_Mkt\Jessica\KIPLING - FALL13\Fotos em alta Calçados Kipling\JPEG\Sneaker Mid Leather\Kipling_0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9955" y="4589753"/>
            <a:ext cx="2768757" cy="1864216"/>
          </a:xfrm>
          <a:prstGeom prst="rect">
            <a:avLst/>
          </a:prstGeom>
          <a:noFill/>
        </p:spPr>
      </p:pic>
      <p:pic>
        <p:nvPicPr>
          <p:cNvPr id="1026" name="Picture 2" descr="T:\Carolina Kusano\Bruna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" y="285739"/>
            <a:ext cx="3095647" cy="3870943"/>
          </a:xfrm>
          <a:prstGeom prst="rect">
            <a:avLst/>
          </a:prstGeom>
          <a:noFill/>
        </p:spPr>
      </p:pic>
      <p:pic>
        <p:nvPicPr>
          <p:cNvPr id="2050" name="Picture 2" descr="C:\Users\carolina\AppData\Local\Microsoft\Windows\Temporary Internet Files\Content.Outlook\0UMF0X23\60012900 Ballerina Twisted Black Adulto (3).jpg"/>
          <p:cNvPicPr>
            <a:picLocks noChangeAspect="1" noChangeArrowheads="1"/>
          </p:cNvPicPr>
          <p:nvPr/>
        </p:nvPicPr>
        <p:blipFill>
          <a:blip r:embed="rId9" cstate="print"/>
          <a:srcRect l="3526" t="4167"/>
          <a:stretch>
            <a:fillRect/>
          </a:stretch>
        </p:blipFill>
        <p:spPr bwMode="auto">
          <a:xfrm>
            <a:off x="452406" y="4714884"/>
            <a:ext cx="1791877" cy="1643050"/>
          </a:xfrm>
          <a:prstGeom prst="rect">
            <a:avLst/>
          </a:prstGeom>
          <a:noFill/>
        </p:spPr>
      </p:pic>
      <p:pic>
        <p:nvPicPr>
          <p:cNvPr id="2" name="Picture 3" descr="C:\Users\carolina\AppData\Local\Microsoft\Windows\Temporary Internet Files\Content.Outlook\0UMF0X23\60024B85 Ballerina Renata Zebra  (4).jpg"/>
          <p:cNvPicPr>
            <a:picLocks noChangeAspect="1" noChangeArrowheads="1"/>
          </p:cNvPicPr>
          <p:nvPr/>
        </p:nvPicPr>
        <p:blipFill>
          <a:blip r:embed="rId10" cstate="print"/>
          <a:srcRect l="6667" t="3333"/>
          <a:stretch>
            <a:fillRect/>
          </a:stretch>
        </p:blipFill>
        <p:spPr bwMode="auto">
          <a:xfrm>
            <a:off x="4953002" y="4572008"/>
            <a:ext cx="2166901" cy="2071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Mochila Superbreak JanSport: Marcas "/>
          <p:cNvPicPr>
            <a:picLocks noChangeAspect="1" noChangeArrowheads="1"/>
          </p:cNvPicPr>
          <p:nvPr/>
        </p:nvPicPr>
        <p:blipFill>
          <a:blip r:embed="rId2"/>
          <a:srcRect l="15385" r="15385"/>
          <a:stretch>
            <a:fillRect/>
          </a:stretch>
        </p:blipFill>
        <p:spPr bwMode="auto">
          <a:xfrm>
            <a:off x="5881694" y="4143380"/>
            <a:ext cx="1285884" cy="1857388"/>
          </a:xfrm>
          <a:prstGeom prst="rect">
            <a:avLst/>
          </a:prstGeom>
          <a:noFill/>
        </p:spPr>
      </p:pic>
      <p:pic>
        <p:nvPicPr>
          <p:cNvPr id="6148" name="Picture 4" descr="Mochila Superbreak Jansport: Marcas "/>
          <p:cNvPicPr>
            <a:picLocks noChangeAspect="1" noChangeArrowheads="1"/>
          </p:cNvPicPr>
          <p:nvPr/>
        </p:nvPicPr>
        <p:blipFill>
          <a:blip r:embed="rId3"/>
          <a:srcRect r="18852"/>
          <a:stretch>
            <a:fillRect/>
          </a:stretch>
        </p:blipFill>
        <p:spPr bwMode="auto">
          <a:xfrm>
            <a:off x="8239148" y="3929076"/>
            <a:ext cx="1523976" cy="1878031"/>
          </a:xfrm>
          <a:prstGeom prst="rect">
            <a:avLst/>
          </a:prstGeom>
          <a:noFill/>
        </p:spPr>
      </p:pic>
      <p:pic>
        <p:nvPicPr>
          <p:cNvPr id="6154" name="Picture 10" descr="C:\Users\carolina\AppData\Local\Microsoft\Windows\Temporary Internet Files\Content.Outlook\0UMF0X23\Nova-imagem2.jpg"/>
          <p:cNvPicPr>
            <a:picLocks noChangeAspect="1" noChangeArrowheads="1"/>
          </p:cNvPicPr>
          <p:nvPr/>
        </p:nvPicPr>
        <p:blipFill>
          <a:blip r:embed="rId4"/>
          <a:srcRect l="5468" t="21875" r="3125" b="28125"/>
          <a:stretch>
            <a:fillRect/>
          </a:stretch>
        </p:blipFill>
        <p:spPr bwMode="auto">
          <a:xfrm>
            <a:off x="238092" y="4214818"/>
            <a:ext cx="5357850" cy="2286016"/>
          </a:xfrm>
          <a:prstGeom prst="rect">
            <a:avLst/>
          </a:prstGeom>
          <a:noFill/>
        </p:spPr>
      </p:pic>
      <p:pic>
        <p:nvPicPr>
          <p:cNvPr id="6152" name="Picture 8" descr="Mochila Superbreak Jansport: Marcas "/>
          <p:cNvPicPr>
            <a:picLocks noChangeAspect="1" noChangeArrowheads="1"/>
          </p:cNvPicPr>
          <p:nvPr/>
        </p:nvPicPr>
        <p:blipFill>
          <a:blip r:embed="rId5"/>
          <a:srcRect l="16000" r="12000"/>
          <a:stretch>
            <a:fillRect/>
          </a:stretch>
        </p:blipFill>
        <p:spPr bwMode="auto">
          <a:xfrm>
            <a:off x="7239017" y="3786200"/>
            <a:ext cx="1285884" cy="1785951"/>
          </a:xfrm>
          <a:prstGeom prst="rect">
            <a:avLst/>
          </a:prstGeom>
          <a:noFill/>
        </p:spPr>
      </p:pic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5" y="1857374"/>
            <a:ext cx="56673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A marca Jansport foi fundada nos EUA em 1967 e é a marca líder em mochilas nos Estados Unidos e tem presença em 51 países ao redor do mundo.</a:t>
            </a:r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O Grupo Aste importa e distribui os produtos Jansport no Brasil desde 2007.</a:t>
            </a:r>
          </a:p>
          <a:p>
            <a:pPr algn="ctr"/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Os produtos são vendidos através de lojas multimarcas. </a:t>
            </a:r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b="1" dirty="0" smtClean="0">
                <a:latin typeface="Candara" pitchFamily="34" charset="0"/>
                <a:cs typeface="Lao UI" pitchFamily="34" charset="0"/>
              </a:rPr>
              <a:t>Varejo</a:t>
            </a:r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pt-BR" sz="1200" dirty="0" smtClean="0">
                <a:latin typeface="Candara" pitchFamily="34" charset="0"/>
                <a:cs typeface="Lao UI" pitchFamily="34" charset="0"/>
              </a:rPr>
              <a:t> 1 loja conceito na charmosa cidade de férias, em Campos do Jordão (com operação sazonal restrito à temporada de inverno)</a:t>
            </a:r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pt-BR" sz="1200" dirty="0" smtClean="0">
                <a:latin typeface="Candara" pitchFamily="34" charset="0"/>
                <a:cs typeface="Lao UI" pitchFamily="34" charset="0"/>
              </a:rPr>
              <a:t> Showroom na sede do Grupo Aste (65m²) com foco nos principais clientes.</a:t>
            </a:r>
            <a:r>
              <a:rPr lang="pt-BR" sz="1100" b="1" i="1" dirty="0" smtClean="0">
                <a:latin typeface="Century Gothic" pitchFamily="34" charset="0"/>
                <a:cs typeface="Lao UI" pitchFamily="34" charset="0"/>
              </a:rPr>
              <a:t>     </a:t>
            </a:r>
          </a:p>
          <a:p>
            <a:pPr algn="ctr"/>
            <a:endParaRPr lang="pt-BR" sz="1100" dirty="0" smtClean="0">
              <a:latin typeface="Lao UI" pitchFamily="34" charset="0"/>
              <a:cs typeface="Lao UI" pitchFamily="34" charset="0"/>
            </a:endParaRPr>
          </a:p>
          <a:p>
            <a:pPr algn="ctr"/>
            <a:endParaRPr lang="pt-BR" sz="1100" dirty="0" smtClean="0">
              <a:latin typeface="Lao UI" pitchFamily="34" charset="0"/>
              <a:cs typeface="Lao U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ector reto 14"/>
          <p:cNvCxnSpPr>
            <a:stCxn id="17" idx="3"/>
          </p:cNvCxnSpPr>
          <p:nvPr/>
        </p:nvCxnSpPr>
        <p:spPr>
          <a:xfrm>
            <a:off x="1768946" y="917426"/>
            <a:ext cx="8137060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194476" y="732760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sp>
        <p:nvSpPr>
          <p:cNvPr id="2" name="AutoShape 4" descr="data:image/jpeg;base64,/9j/4AAQSkZJRgABAQAAAQABAAD/2wCEAAkGBhQSERQUExQWFRUVFRgaGRcYFhgYHRoaFRoVHhwWGx0YHiYeGBojGRcXIC8gJScpLCwsGx4xNTAqNScrLCkBCQoKDgwOGg8PGiklHyQtNCwpLCwqLCksLCwsKSwsLSwsLCkvLCw0LCwtLCwvLCwsLC0sLCwsLCwuLSwpLCwsLP/AABEIAJ0BQgMBIgACEQEDEQH/xAAcAAACAgMBAQAAAAAAAAAAAAAGBwAFAgMECAH/xABPEAACAQIDBAgBBwgFCgYDAAABAhEAAwQSIQUxQVEGBxMiYXGBkaEUIzJCscHRFVJTYnKCkvAIM5Oi4RYkQ0RjssLS0/FUc4Ozw+IlNHT/xAAaAQACAwEBAAAAAAAAAAAAAAABAgADBAUG/8QAMBEAAgIBAwEGBQMFAQAAAAAAAAECEQMEITESEzJBUWFxFCKh0fAFgZEVI7HB4TP/2gAMAwEAAhEDEQA/AHg7gAk6ACSfKqPH7aLKRbYIIIJYHMNDu1GU+c1YbVuQgHFiNOcax8KHtoKwtXGVAWyuYGpJUMVEDfqAIqDxrlm0bQvLIF4aRGZAZnkcwmoekV22ss1u5B1GVk+ILf7sePGlRf6WbQzSTdQ7oGAgAabs9skD1J8KMeimOuYnCM1/M7i84nshbMKtsjugCILNrGtM4j9Se1f4GNgNoJeTOhMbiCIIMAwQdx1FdNUGwxF2AWg2zof1WEGP3m18ddwq/pSpqmSpUqVAGu/iFRSzsFUbySAB6mlmvTW7cW1jLN3My4m7bu4PMPnMObpVLltTr2ipkeR9Lv8ADSt3TTpHdyi5ZchQVBhVMdr2hUgkHL3bUnSZueAhbN0kxCXXi5cloLFb2QuYBzsAQDvifL1id8GyGmuHXN0rr82PR2HxKOJRlYc1II+FbaV/Qrbr4lJPbK9nJ2rF0BYmcuXKGNwMbbBsxXfpNGGx9vXrl42ntqwBM3Lbf1ZjMq3FbXvLqGWZkd1RBJoyyjTCCpUqUBSv6Qbbt4PD3MRdnLbWYG9iSAqidJZiAPOlftfrmxCdmbdvD99c0HtHIHLMCgPInnOmhi1679tNZsYa2mjXLrN/ZIYGh/PuIfSlLiMGHZuzKNmAiMqkANoTIEMSwETJLbuNaMcFJPzHSVBJjesvH3x83imttE5Ft2xu4D5sn1Lxu0B0rp6O9bWPRibn+c20y5wwCldSCQyqIJMfSkDUeQsrJcBypZUg7mcKYIOoLEAxxM8R3Y1rO9e7PDnJctst13Uos93LpmGY5oIWdQNGXidCoRCknyekdjbXt4qxbv2iSlxZEiCOakcGBBBHMV20teo3HZsJdtaxbuBh4Z1ggeE2y375plVnYjJUqVS9MttNhMFevIJdVAQRPfchV04gMwMcYigA6tqdIMPhv6+/ataT33VTG6YJmJ40BbW6zVa6exvJlVjlAYd+DvMkZg3LgDz3A+Jn513vl7kg5+3Dtcu5FH0citlzd0DVQAYOgnPDbXvreS5dUXAsgANbXUiMwI0LDmfHdvpulOtwq0ntwPPZm3LN8Ds7ttmIBKq6sRPAgGeftXfXnPam2nuXw7K2XKDaXPLKXRcpDCCJfWARBJI1Ap59DdpPiMDh7twy7J3juJKkqSRwaRqOBkUHs6JTpN+Jc1KlSgA5Nq7Vt4ay9682S3bEsd/oANSSSAANSSBSq2n1923VltYa8AwIz9slt1ncywrjNx1086u+vPFZdnKmvzuIRT5Ktx9fCUHwpCWHCtLKHAnukkA6GJjXQwY03UQoa1j+kE62wGwgdwPp9tlB8SotmPGDVh0f6/bdy+tvFWBYtvoLouFwp/XBUQv6w3cdJIT93GIQQMPbErEyxIMHvcOJmI4azVbi13ef20CNHssGvtUfQjHLe2dhLimQcPb91UKwPiGBHpV5UASq7b+3rWDsPfvGETlqWJ0CqOLE6fgNasaUvX7tD5vCWJ+k9y4R+woUf+43seVQhR7T6/sUWPYWLNteGfPcbzJVlHpB86H8f1w7Tu/6cWhytW0X4srNPrHhvoTs3FFwFxmAmRMToY3axMV2/lDD/oeH5779fhu9vWmUbCNLo71+juJjbBG4NetHMOHeNsgEczlJ8BTewuJW4iujBkdQysNQVYSCPAg146uvp4xXojqL2k13ZSq3+huvbB/V7rj27SPIClIxhVKlSoAp9usc9oc8+vLRY+8etVV1lHdLxOogAkiTuAE8tattuAyh5B/cgR9lVjoxCqCnjI00HgwqF0GktzBMVPeUtInSCOX6o5VLt4wSGJJJ1gmPOKlrPnMtbY8lRh9rmoS0aZO83FeZA5+NEsuN0dewXJxDifo2U5/Xe7rr4KB6GiKhvonjGuSWVVMEHLMSG3QZIjz40SUCifJK59oXslq4w+qjH2BNdFVHS5m+Q4nLGY2LgEmBqjTr5TUFSt0L+90otW3v271u2lshsuW2zE5DlBJIOmUkaABdwrpTa+Dxt3IbC3iWRkD4e0e4hSQCWJbuhoEaAxoFmr7GdCw9nDLavG0LVuF7hklwJcnMrhjqSJ46iaEn232OJe1cHbIhyB+6l0RrnzKol5JB4kKs6gljwtjoxxw1FrGt68/La914+5fYrZ6WLF04C1asMcrkKEGdkYd3KDkzRmEExOhGtdHV7tY4i9inOhNvD5gJgXFF5HAnUa2xodRMGh7Z+10RVudo4sjEZMxchcwWZILRJLpGmpBGkgks6FA3LuJvsjKzlbZzESTZe+pBCswDLohMnNlnSYCqXUjPOHZqUX+b8fQLKlSpRMopevNVNzBz9VMQxE8Jw4HxM+lLbA2ywhSC6r3QncYkkKc7kfRJYCA/LSBoxeum3OJsEqYXDv3gQIzXbS68xBjLxzA8DCvXGMWGc5gpBytqNPs86tXCL8dLn8/PZm2xsa9eQ3EQKig/Wgaa8dWPvw8K25AyKluzbLoRNztMpc9/uFWKyTpqGMRpFasbZUKoCBZkycpOoGmg0ge88NAOnaO3CwZ7YdLpYOWzfRZWzyhHenPBBkFQI1Pep5vpdRLKir6tmvfcaHUjhwgxkEEZrQ04GLhK7yQRm467pANNClh1J47tVxTQFLGy0DlkZcx3SSUJmPjNM+qGZpckoX6f3glqwzTkXEK7QJMWbd65oJ3zbFFFBPW07jBKV3drDbvoXLd1DM8O+BPiKidC11beYrlvWL2JZsQ5s2Xa4xIE66sLYIVtfQ8ascVfwiWblm1hFxFwfRvrbD5kJOW45tyyPl0juniIBFdmLa2+zLefM5DISe23BWgqqkiH7NioU6Cd8Qa479oX7QbCWbmHt27nzlztcqqGAzNlR5YqChLDWN55GqG6+rhcbeioFsdjUvXGKKttWIhA0hQAFgEgct0ADcAAAK9D9DyDgMKR9axbY+LOoZifEsSTSV250WGHzO+Lts5t3LveLSxTKcoJdpLy0cTG48HL0HWMBh1zBstsCQZmJj1iJpEW5WmlRe1KlSiUCa/pBYrvYO2NYF5iJ1Em0FPrDj3pPMfD40wOuTEl9qXVO63bsqvllZz8bhoCKzwohNRb+cw+81qYk6cTppB1Plqda7CNK5ro8fA/zzqEPQ3UTjzc2UEYR2N+6gmZiQ8Gd0G4RHhTEpS/0edqZ8PirZ+kt5LhPPtEC7uc2SSeJNNqgAlIfrzYnHpyXD2x5NnvE/Ap708sXn7N+zy9plOTMCVzRpmAIJExMEV5260rJTaDqzm5cW3aFxzpmcgsTA0UAOqhRuCjeZJgUBrJ51rXXga6K0ukHSoNRzYldRw14j794p3f0e8QyW8bh30a3ctvv3i4kSPCLameOYUksWZXxBpl/wBH7aBG0L9s7rlgnh/onSPPR2+FQVnoCpUqVAFTtxRpJ4faQOHnVUcKSy9+BBMZj+NWm2e9IncPCfDeCOAqhuYR4XNnbUCTA/3O7RLU9uTaijvBG9cw5ComFIVe9rpy5zyrmRFBKwwHOB+GnGvruu7vk/VAQ6x6x/IqD27LjotgTaNwEz3pHkxJHrEUQUM9EtsJdL5DIJ014gTqN66EwDyNE1ApmmnuSqXpjYd8FeS2pd2XKFHHOQpG8aQTrOm+rqqTpVizbto25A4LHTTLqp1I+sB4cSQASISLppne6xb01yrv/ZHP0pabXv4YWsTbhe1a7ezArL5jdbKQ0aKFj7ONEG1ei+HvXe3S89i84Dk5oYab4JDrERowAjwof2lsSzYj5TduXGu5oxAZgAVVMoI72YkcWJnKaY2YViTTcm/Gkt9vpX736GezujNnEYHs2DZLuftLgY/NMpIELOUQoncd0nQijDoBn+RJ2kdpADFdzFVUZ90y0ZjOsk0vujlvtmayGtnKC3dthTdjTKHZgzDj3k0GuoEUw+hhUJcW2ZQOIaZBbIofKeIzAkndmLgbqR3YuqjU5W7d348fuEVSpUomMS3W1euXNo9nblhbwveAMBQ/aBmMn9e2eJiDVRh7lrAPcsXmBaVcsFPeUiMhGpBBVtDoQwPGu/rS2W3yvFXu2KNkUdmO7nsMiLMzLAtmB0iQRwErbCITcGXeSd4VhEHMYZSD3QeBmroulx7F0W0kkWGMxKMFKBlGu8kwDEAd47u9uA0gQYmsNmEm/bhWeGnKqliQupIA3wBPpVdibOR8p1ymD3RvBMx4VtS+oGndInKVUAnTSWHjqZ9OVFt2Tq+axi9UW0WTaQsrcVkuWXzAEwcneWJA1Gp8mNPSvMHQEXDtLCG3Jbt1JP6sjtD5ZCwPnHGvT9JkfVK2Vy5JS+63LlxreGsWgSbtxiQANezAIWTpvOaJ+oaYNBHWJda29i/2XaJZDkwwDA3CiAov1zBIiRvidaRK9herp3SsVvSTG3HxDm8gR07rKJ3rPEkzv38oHCtl6+2HwSql9gcTJu2SoEBgRmEjMqkKqkzDcNAaw2ptO0rfKGt9u103Pm7t0NGVgua+iBTbaNyhmB4wRVWNprdufPwqlTl715Oz3kKCqMWJ/OZXJ0ljGqNbs0qVqO3Hht/3/J2W7eFJu5rjhRZJTTU3NdD3ddI0gCSwmACW91VsRguzZchRhp4PbtsDI35gc370HUGkdaxNnsCDauNdIIzG8AizuIVVlvIkU3eqDal/EfK7l0AIXTJAgSFhgNdVAFsTzzeNFMXJHa9/3GNUqVKJQeautTEBtq4sghgHRdOGW1bBHowYHyNCk0QdYOwr+HxuJN1Hy3L1x1uZWKstx2Yd4aSAwEEyCKFlYnx8pohM3OY8h9tY3e6KxV55e9fLgnwHt8ahBm/0edoZcbftR/W2M08jacfddPsKf1Iv+j5sZ/lF/E5T2Qs9mGIMMzurEKeMBNY/OFPSgAleaOszFC5tTGEbhdA9Ut2EI/iDe1el68v9YWy2w+0MV2oK571x0Y6BkuMWBB3H6WvIiOFQKB3Oa+3DIitQM7jp71GB51BjTeBHLzH4UZdSWIK7YsgfXS6p8uyZvttig9wvFh6kUadUOAuPtfDvbUlbfaF2AJUKbbjUjQEkgDzqAZ6WqVKlQUrcX0etXHLMGObeodwpjmAYqsxuwdn2TL5LBP8Atja+xhWXTnpP8jw8qfnrndt8YOkuQd4WQfElRxpIvbLOWYlmYyWPeYk7ySd5PjWfLmUHR0dLo5Zl1N0htXcVstG1vtPMXb7j3Ukca6sHidmXDlS+N/0TiLqST4MwzHWka964RIt6c+0QacDEaaV8BY6MmXQaSDIOYcPI0ryZEraLI6bDN9MZu/3+x6VwuyrVs5lQZt2YyxjlLEmuulL1d9PzZ/zfEMWtASl1jrbEgQxP1JIjWV3aj6LarRCSkrRz82J4puLJWNy2GBDAEEQQdQQeFZUA9aG2HUW8OrZVdS1wzEqDAQ6Huk7xx3bppiYcbyzUF4n3aOwtiu5Dm1mXQ5braRw7rQIn0rRd2PsZbaobwFsGVX5Q+UEzqNdPpH3NAGNMKzZYyLJAkbgIA15ZjoeHDSq+5tdY+hcUgcUJmFSPokjeGafjpT9J1JaaEaUsj/kaVrZOxAjEX7QWO8WxROnLvtMeW/dRT0b2phbyP8luC6qsAzAs2pAI1bfpG7QbqRK4kXFEMxMHRmua5c86Nu4D18aYXVv0qYXRhLjZlYHs2b6SsokoSRLLCsQTJ0HAgBWijPpJdPWpX9hmVKlSgc0r9r9HsPigBiLNu6BuzqDHkeFCu1Og2xbEm9ZsW9M0FiNBPegGYEHWKvul217liyosgG9efs7ZP0VJV2Lt4KiMfEgCvPnSK5iFvXLd+52hVh85lALaAgsYz7jMFiJnzol2PF1jLsWOjc91bQ8ct9R/EQB8av8AZvQfY17vWbOGu6b1YXNPcxSRwAV3JxSYlhl0KQzSSIJNxvogTHjFdi42xaw1trQvWcaGXM4LoYBkmQ0ZTppzFQfsk9kz0Ts7YdiwALNpLcCBlUCByHIV3UAdEOnWIu2rK3LBvN2dou6sFebitDlCAsN2bmQ0eAOlH9AocWuSVx7S2Ul9QtwHRgwKsVII3EEaiuyhnpv0q+SWsqEdtcByfqj88+ug8ZO4Gg3SsbFillmoR5ZV7S6C7LS4XvuRcYgy+IbMSNxgnX2qqxmwtjXz85fvsRIl7uJPsX0jy0oPJC28+XMcs6xLECdSd5Mb+dcbbXf9A2/9Jb/ndVanOXCOxPQ6fDSyzd+i/wCMYex+rjZNxz2F03GXevbByNQZytMaxrHhxIo42NsO1hbYt2gQoAAlixgbhJ4CTSEbFt3HXNbuAnLB1RgSDqpHLWDTR6temz4pOyvmboDFW4uqlQZgAZlzLqIkHcCDUjO3TM2r0XZxWSDuLDqpUqVacwxe2DvANajhragnKoAGpgAR41QdNek7YVFW1HavJkicqiBMcSSdOGh3xBWu2ukFxzN9y/IFA4BAJ0VUgecVW579KVsujibXU3SGHg9m7J2l2jW7eGv9m5R2CKSGHiRJB4MNDwJrpwfVzs60cyYSzPMorRHKQY9KU+H6TFWGW4yEgAlUdCeUkKOflrV7gesHF2cpLdsomUeJPIB948yTzqOdP5k0Hsb7rTG5ashRCgADgKzqu2Dt21i7CXrROV1BgiGWeDDgR7cpFWNWFBK04nBJcEOisOTAH7a3UvOtjpddw62sPh2K3LvedgYK24YCCNRmYHUawpjeKhAg2l0f2YD89Zwin9dbQP8AeqjW3sJXIW3hWI3lLIuKvgWRCqnwJpOXml5iSfGPUkn475NY3rxOpyaDcbkmI8QST606g3wF0uT0NsnB4C6oaxbsEfqooIgkaiARqOIq6tYdVEKoHkK8vMYbMACVMiQIldQD4SK9L7Cx6XsNZu2ySj21KySTBA0JMksNxnWQaQjVHdUqVKgBRdcWIJxVtOC4aR5u7/8ATWgzOOdGvXDYjFWm4Nhyv8Lkf/KKCGUA8R5T/wBq5efvs9Roq7CP54nNc2fZMkosnfqdfjWNvDW0nIAAYmCeHmfE10PeQTLSeRIrTKnd+P3UnVJ8tl3Z407SV+yD7qi2aty/iGcBlFkIQQCCLrSQQd/9VTWwWDW1bW2k5UECSW0G4SdaVnU3tArfv2dMrorTxDrOnqpJ/c4Tq2q6OHuI87rr7Z/ngSlt1qoBfwzH61u6p8gbZk+hf1imTSt6y72fG20iRbQSBzeQfU57cetXomhV5kCmItECCNGzd0HmAMsCDxiQRvGoiaqm2Kn64EZhFx9SQhO/cCus7jzIE1aYh5ywZEHgn6p4COe/Wsb+WCJkBmMZY3CdYXu6A7xwNPZ3ZYozrqSZx2MKFUqJGpOrZiSA5jXUy0CdQOZnS46LszY7CZRBN5dxMADtWK8vo5hv5czXDfAiBqS4GVl11zCBO/VjOnLjvueg1sflLDTOdWuZgRlh1tYhSIyjXnHHTXfSsqzVHE0vIdNSpUpTzYtOt/Fuj4Ts3yMnbOpgHM5TIqd4gQZYfvAbyKD8Hsq1cxwTFoyE2izC4w+ccyJzBmUjhIIEiMqxRH1utcfH7PsoAcxzRzKvoNdI08tNd1A+271u4oFq5du32uEuOzc8H+jmDQFOkKSDJMaCGRvw91G/aHRuy2OGGsXmCN3mdrpfKQDIBmGJ5n7q+bU6J9m/ye3N5yO0W6zRkQkAh9Y3ggd0ls43ZIPLjOh7snylFN9Gl2+bt2synMTcUAkgSD3SoOo0OoHThMY2f5JfL4dbYBWBNyLYzZDdRDACCZAmAQTQDSjugz6lluJiMXavTmt2cOqgkGEz4lhlI3r85I8CB4BsUq+qC92mLxrBzcS2llEc5pYFr2pzaz3RM01KBjy95kpL9N75vY6/OoDrZHgttZb4m7ToNJTb9v8Azy+D+lvH3bT3BPtVObg6v6Ol2sn6f7K67bBWDqNZiRoZ4jdvrhfYtiP6onjGa4d/H6XxqxVfA+4+81zuZOqkyP1PvbzrOpyjw2ehnhxz78U/dJnPaw4SAFyqBoNdNSY18TV91fgrtKyAdC1yROhDWrrT/EDVQEJ+qRO6Co+xt1XXQW3/APk8OR/tJ/sr2vx+NGLuSM+rilp5JeQ6KlSoa2njRU9L8R2mLvGZykKB+xAiP2s59TQ9j8IH+sVjipAO7xB/kVc7ZScTiJn+teABzdzJjXd4HfVW+HAkydNB3W+8Ca58pOM20dSCTgkyrGzRI+eeNNJWNCDGgA4VuxKgrHiZg7uW7drXQlnUd1oA10jX1itblo0VSdT3pA08VzGZ8vOjLJKfeYVCMeBldVkfI25rddZ4x3WjylzRlS76p8WJxKKZQ5HUzIOroT7InxpiVsh3TnZe8yUg+sXF9ptO+d4QhB4ZVUEfxK3vT8NefemVuNo4uf0pjwmT99OLHko3g7xPmJ+2sABwAiOQ/Cs5jco94+41gZ0gDX9Y/wDLUsso1kfbzFOjqZ2j2mANs77N1l9HVLn23GHpSYL6bxmzGVg6LCw07pLZhHgDxpo9R7H/ADwcPmTHie2k+2WoLLgadSpUqFYoetu6Wxaqdy27Mfv3WzfAD2FB/wDPp99EHWLtBruNY5MuRskbyVssYc/tM0gD6oHGaHDfB8COWvr4jw/71yc282eq0irDH2Pj/wDb+eXCvlvUR51Lh3fgfUbq1sfP2PDjVRpLfodtE2sfhWBjNeS2+sZg4ZADz1uSJ416ArzvsLHizirFxuF63w4Z1zET+rmNeiK6Wmdwo89+pQrL1eZKTnTHEZsffaB3WABMnVFUajeR3SdPenHSW6T4nJjb+sfPnUTmk7gB4ZidI4eFa4k/Tv8A0ft/sqQFGoMaDnoco708NZO46jjWV6DEtvAHEnvRPDdw+Eb6+mBBYqOAgqNVCanMd2Qz5zu4YXrymO8mh3yPpCPtgn1AmmO2zRjrxCs89m0FgwJmZMR4gneOEbuNx1cuzY3DEEljmLE66C23PXw9Rv419y6lxdcpG9gCBqSd2sE+GvAV29E9oixjrDaRnCNoBpc7giBwnXQCF40rM2aLcJV5NDxqVKlKebE11w3jbx9txP8A+qyAg/RZjdBPgcrj+RQ30QxV3Ddti1tC5bRCjjPkbvFGlTlO6FJ8G41Y9ad27e2k1uO6HtqkccwAkyYBLF1Ex9H1qo2thimbCWc+XO2a4FcG52ROj21GYHvp9PQZVy7yATpQpQSNd3aOLvowDxbxN8jsg0DNeuN3ZI+hmnSfEjWuLH4G5Yv3FvvmfsnIcuTmm24XvPBOoyweUcqqcTbNswSAQdwMEHxUwyHQbwDVrsvZzYzNcu3wFAM3HuqzAgd2VdsxXx8IETNSx7SDbqKxZXE3bc927ZzbtM1lwN/E5bsnzWnXSN6v8ZhxtTCpYzgdmymdQWayWuakzPaKBGWO6SDwp5UDBnXzEpK7VfNibh4szn3e9HwAp1GkZiL83XY/nbuWpMD0YVRm8Dr/AKMvmm/Y+VovJxrI4gHd9oHwJrXcuzw+I/Gsx6EitwNWvQ6+Vx+HjixHmCGB+1apnfTUfEV0dHtpi1jcNcO4XADx0cZZ9Jn0po8oo1EerHJej/wPmpUqVuPECu6XIFxl6Bxtn3Qa+c1R32JEwInSfDjp+NEnT1AcYMo07NVuct+ZSfAAZT4ProKoYMxmU7jrHPd3WPCNSDXOyL5mdPE/lRru3ZnTvHQN58SPAAnxisSkQBMAcfDz3+dYsdTJy6cwRrvgg+A3hTWtyBHfU6RoQfgCfsFJuWbBH1O2cjXleM2TQb5U3HYewZfemhSz6s9MVcGWB2J9Ya3w4affTMrfidxOdnVTJXnLbN43MTiGbe10k+oB++vRjGBPKvMuPuh2dt4dzu9pHIiJq0SBIrQWitdu8QIZlkbydCfTeDUN8cx70Cw1LbPaFuBUD2J/E00+pC2e0xjT3QLIjxOc/CPjSv7YcNfIzTC6ltrZcXesk6XbQYD9a0Tu8Sj/ANyiJLgc1SpUqFYqunfQnEHEtcs22vJc17uWVaWJBDEaEtIPpQ6nV/jmEjCsI/Oe2p9IannfvhFLHcP5iuG7tRssqo13SZ+z8azvTwbs6EP1DNGKiq2Emegm0jP+b3B4ZrXw71ax0D2h/wCGu+9v/mpxjat0NJykfmzHxyyPjXVZ28D9NCPI5h9gqfDQ9Rv6jm8l/D+4m8J1dY53VTh2QMRLsUhf1tGJ03wPCnzWrD4hXEqZrbVkMahwZc+onnacq28iUqemXRrE/LLt0WnupcgobahssqqkEHduJ8eYprVpxeLS0jPcYKiiSx3AVahcGaWGXVERLbBxY+hhb6zOonkw4eMHj8aj9H8cTPye/v4COM8ANN3kdaZGM6wjr2VnyNxoP8IGnkSDziqi51g4k8EXTcEMz5sx08IHnVqxzZu+Py+S+v3BK30TxZgnC340BGm4c5MkQI9d1dOzegmKe4iGw9tSwzOwACiQWP0jqI0ganwotwvWY6wLtkMOaPDexAUn1FHGzNpJiLS3bZlWneIIIJBBB3EEEEeFJKMo8iy1+byX1+51VKlSkOaLnp3hManylMPhTiExIkOrgG2SiIwKN9IgpnVgdC3hqC43o/tnEMpe1c7iEAjKmhiV4EkwNd2m/SnltvbFvCWLl+8Yt21zGNSeAUDixJAA5kUmcf194prpNmxZS2PquHdj4lldQPID1NFItjlcVWxS2OqrabnMcOVbm11AeW8MTu0q92X1e7RsIFt4e0zmSWulBlbT6LI5Lj9oDnpJFduF6/miLmEQnmt4qPbs2+2sk/pBgMM+D7s71v6x5NbAJ9R50aY3byPvQLq0xlnaNvE4mAqZ3JLAs1x1ZYABOnfJnjG6nDVdsDb1nGWEv2GzI48iCN6sODA6EVY0pVKTk7Zy7Twfa2nthimcRmG8fzupbbY6DYm00Wk7ZIEMuVSNBoVJ+w7qadfGYAEkwBvJpJRUuS/T6nJp5XAS13ojjW/1Zv7k/bWs9B8Z/wCGY/vj8aZe1ul9tVZbBD3NwMd0eMmATG4DjFV+yenDTlvpoBowyZvVVYj1keVZXLAnXV9Tqf1DWNX0r+H9wD/yJxoE/JSdY0KfjMcJ1/C/6PdX2I7e215VREdWPeDE5CCAANN4GvnRzgelOHu6C4FPJ+4T5ZtD6VbA1dCEJbxdmbL+o6lpxlSv0+59qVKlXnLAPpNsHEfKHdLbXUud7u5ZUhVXLDEfm6cNfYfOBvAjNhcRy1t5j4TBI9jTT2hj1soXbduAG8k7gPH/ABocxPS+59RFUcC0vPoCse9J8L17otWpcVQHNgLoE/Jr+/hZJPHhM1qfDXeGGxJ1/QkfaaMLnS28PzCf/Lb/AKmnu1bsN07AIF23A4shmPEqQDHkSfCi9EH4t+hzdBNi3UuNduWzbGTKobQnMVJ04RlHuaNaxt3AwBBBBEgjUEHcR4VlUjFRVIrlJyds+EUl9t9VGMtu3ycW7qEnKc+RgCSQCCI0B3g606a1YjEBFk+A8yaYCvwEDc6ttpD/AFUmeVy2ftYVzXOrzaI/1N/Q2j/x09L23CJ7oAG+Tw58q4v8qhMC7ZPgGUnx3P8Adp403Qy7omJiz1ebRJAGEceJNsf8dM/q96uDgnN+8wa8UyhQNLeaC2vEmAJEcedEKdJPzkkfqn8YB96s9n43tUz5WSTuYQfPQ7jQaaEmpR5OmpUqUCs4doHUDhBNDW3muWsPfNmc4tXGSFzRcyMV7pBk5o0jU6QaJsb9ITyrgdgSefEe34ioFCVbpjtRZ71/efpYBf8Ao0xuiGOu38JbuX57Qm4DNvsycty4FOSBl7oXhV8lqNBundrxrW6H+ZqWE4sRtlsMwuAFkDAXFAklDoSo4spKt4gMOIouwuKW4iujBlYSCDIIoL2ovcfgRbf3CtB96Ldj2UWymRQqlQ0Dm/ePxNQDOygfp7tXNcXDg6LkdxPFi5QehtT6ijilL0sVhjMUeJvWo47rWGyjfumeHE+NXYVcgx5Oe6sAxyMe1AA2xdjXEX9yz83xO+JTd/MGj7tNNfurVez8CfetTjfiW0UPR3FtcR8ztchhqy5Tqo03CRPGijovtjE2bxS04yQ9zs2+jcyiWUGC1tozHMNJC6HUVW37p3mfM8Pc1u6OP/n+GA+tcUHjoQzfEWiPWlnH5aZGthv7LxxvWlc23tEz3HyyIJH1SQQYkGdQRXXXwCvtYSgU3X70gy2LOEU63W7RxOuW2e4PV9f/AE6Siv6wR8Duo/69MTn2nl4W8PaX1LXWI9mWl4TTrYhYHaw/RqPSuLEXs7FoAk7hoBoN1aqgNM5NkGl1D4zEjE3Ldoq1ghTeRmgqSHC3U5mVCkcQV5CnxXn3qKxWTaRXhdsXB6o1pvsn3r0FVbIShnpttAqiWh/pCC37KvbEepcegNE1B3TofOWPUR6h/wD46yattYZUaNKk8qsE9t3TbsXbiwGVZkiRvAkiRIgniKCD0vvfprUf/wA7c44NI0+ymKbsc/ODWt8UebR5n8a4+DUQxxalBS/PZnVy4pTdxlX57lRh37SxbY73t220GklVO6d08Jpj9BUt/JgyKFYkC5lAALKB3oGgJBB050DPM67/ALaLurm581eHAXVI9bVr8K06Gf8AdaXDKdXH+37BdUqVK7JyAS6UY/NeW2N1s6/tMhPwWP4jQ7ti0zWLoQMWK6BDDHUSFMiDE8RXdtRycTfOpi/EeAs214/umtGcnn8PvNdGCqKRmb+awEbZ+LEfN4sc4xO7y+c108B60T7PRuxtZ82cIuYMZaR+ceJ8asHE75+H41zlTwnTy+41Iw6RpTci86CbWvH5og3LYy6mAbQZCV/aTMjCN6kjeNAcUEdXz/O3xyVD73MRp6D7aN6xZVUmWx4JVLtjEzcVOACt6uLw/wCH41dVQbQWb7+HZ+wFz8aEOTRh7xWbe2cb+GvWhlm4hUZpyyY+lAJjTkaXl3qqvad/BnwNlwD7LI9KZ5U8T9v41qdRzFW0aXjUuSowGGNnD2bTEZrVpEOWcsogEiQDGmlGHR67msL+qSo8hu+FDty2DxWNePgd2tEHRxYscD85c3fttA9opJ8C50lBFpUqVKqMRx4w97yH41XuSPXl+J/nzrfcxQYsw3Sy+eQwfSQ3tWkjTfvqBNS3PE/D8K0lpqBal4wCagSnx9ouzIpM3LN1RLMQCezUEKTAIzMdBR3ZtBVCjcAAPSgwW4e28/RJMRvzZY9ss0bVAMlAHTzBL8qtuCJZFzj/AMs3Mh5a52/hWj+l30uvZsUwHCR7KmnxarcPeDHkH1QfmsY5kH/jj4CsLr+B+H411gVyXzWwuK67bBO5jB0AHH96Bvqz6MALj8OI1Lg6sDoAwmAIG8eZ+PH2sbtTW7o3h2XF2LjGWN22N25R9UepJpZ30kfA66lSpWAznnHrotRta7r9K3ZPl3csf3Z9aBSd9GXW9tNb21b+TdbCWiebWx3vZmK/u0FEUwT7m3VKgFRqhBidRaE7U8Fw90+UmyPjpXoavOfUffK7WUDL3rN4NO+O4YX9bMi+mavRlBgJQh0xE37X6qN7t/hPvRfQX0nvzicv5qfblj7TWDXusLNejV5ShYAE91dPCD9lRpjUAR4k/cKzf6Xj91fLw0rz52bK66uYiVHgcxBHwEbzxoz6uVPY3jEZro03wRbtqV9CvxNCjLoKK+ru5Fu+h3i7m9HAj/drpaBrtDHrL7PYLqlSpXcOOAm2EjE3o+s2Y/w21+4+1chs/rN8Pwrr2pcz4q6R+agHo10fcD61yO51HGa6UO6jK+WarnmfetKpoTLeEn41t7P1r626mAWnV+4a7fMQQFUjfOX63gdd3jRvQB0EOXF3V/OTN6kgafwGj+uflTUtzTF2iVRYxfnSef3SPvq9qgxR+dbjA0A45mfn4BfahDk0YeTUyDkPYVhdEisBiwSQQVI11iCNdQQSCARB4jSd4nI3BzHuKuNaTK/F2wBmyiQwIMDSe6eHFWI8iaIujgARgPz59wPwqmuOpGsEceIqy6P3xndOYBHx0pJLYTMm4tl7UqVKpMJVvZ1OUDRmP8RM+8n1rifuE5pC+RI48t3Cs7i3CxKuBO8MgYTzGoI9yN/OtNzCXT/pj6Ig+6oE0NilGknf+a1YdqGiMx9I+010HA3P039xfvmsG2c/6d/RbXw7lQlnNcE/zuA5UYruFDI2a3G6SvEFEBjlKgR7VbDHtyHsfxqELGlNtfGH5RcLjczzy1bT4D7OYpkflBuQ9j+ND20OjKXbj3M5QuZIAUiYAnUTwFW4pqL3DF0CL315/A/hXFf7xmiu70CVt95/RUH3Vier21+mu+6/8tX9tEfrQLqgH+AJrSNpqmIsnUqLq52AJyqNWOg4JOnOKMU6v7I33Lp82H4V02ehWGG9GfwZ2I8oB3UHmj6k60G4Nfarvyg3Iex/Gp+UG5D2P41kKjzF03wzptDFrdUqxxF1oPJ3ZlYcwVIINUmvOvTHSnophtoZTibQLICFdSysAeEqdRxg0LP1J4Hgbw/9SftFGyCQINfCTzp3jqSwP517+0/wr6OpPA/nX/7T/CpYRadV/aDa2D7MS3a6/sZHDn0TMfOK9S0DdEug+F2c7PYQm4wy53YsQvECfogkCY3wKKPyg3Iex/GgAsaAukJJxF5hvkKP3VHwljRZ+UG5D2P41TbV2QLzFw2RjvgSDHGDuPlWTV4ZZcfTHzNOmyrHO5AkcRB70iPDN9nlWp8YDx/uN+NEX+SPDtf7n/2qDoeP0p9Fj7WNcr4DL6fydL4zF6g4LknQk+mX4kzRH0EJGIcfnWpPmrCP9418/wAjFmTdf2X7wat9jbPGGzFTmZoBZuQnQRAG+tOn0eSGRSbRnz6qE4OKsJK+Gq/8oNyHsfxqflBuQ9j+Ndc5gFNabM5JEs3wXSI9D7+tcfZZQFC8N6uw9IJFFGP2KlwkgtbLGTkIiecMCK4/8lv9vc/ht/8ALW1aiPiZ3iZQkHk/9ofxrE2Sd+7xdz78/LdRD/kv/tnn9m3/AMtYr0V/2z/wW/uWj28CdnI4ui6lcZbO/MpB/dDn/jPtTEoY2TssYds052iAW4A74A586tvyg3Iex/Gs2WalK0WwVIsaHGUazruEfs/fmn1HhVl+UG5D2P41wY3CLcJJlSd5RmWfMTE+O+ki6L8culnEW1kNoOBAPsRr8awZmP1l9F/+1bxsgfpLv9ofwqfklf0l0+dwn7RVnWjT8RDyf0NIB4sT7D/GurZagX0giYaRxywdTyExr41j+SLfHOfO4/3EVYYRxaEIiqPAGT4kzJPiaVzsSedNUkW9Sq78oNyHsfxr7VZlP//Z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9" descr="https://encrypted-tbn0.gstatic.com/images?q=tbn:ANd9GcRuh6sn7VbacZuZ9GmyAcvA6Ve0Ng-54VPobJqri3eISOKzu71YbQ"/>
          <p:cNvSpPr>
            <a:spLocks noChangeAspect="1" noChangeArrowheads="1"/>
          </p:cNvSpPr>
          <p:nvPr/>
        </p:nvSpPr>
        <p:spPr bwMode="auto">
          <a:xfrm>
            <a:off x="168540" y="-852488"/>
            <a:ext cx="2424906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https://encrypted-tbn3.gstatic.com/images?q=tbn:ANd9GcRg4UVrq-dIomZc9E3uBDDS_4uZWifYaYT0T8wSV6DEU-rbOKNF"/>
          <p:cNvSpPr>
            <a:spLocks noChangeAspect="1" noChangeArrowheads="1"/>
          </p:cNvSpPr>
          <p:nvPr/>
        </p:nvSpPr>
        <p:spPr bwMode="auto">
          <a:xfrm>
            <a:off x="168540" y="-1104900"/>
            <a:ext cx="2146300" cy="230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5" descr="https://encrypted-tbn2.gstatic.com/images?q=tbn:ANd9GcTZJUQbRBp9DxrPl4lWN4EIeAkn7wmqRO4t-LM-8oSpcIPg7nTY"/>
          <p:cNvSpPr>
            <a:spLocks noChangeAspect="1" noChangeArrowheads="1"/>
          </p:cNvSpPr>
          <p:nvPr/>
        </p:nvSpPr>
        <p:spPr bwMode="auto">
          <a:xfrm>
            <a:off x="333640" y="-952500"/>
            <a:ext cx="2146300" cy="230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8" descr="https://encrypted-tbn2.gstatic.com/images?q=tbn:ANd9GcTUVJ2QQ7hFr8l8aiKL7IJ6XQ7Tl9oO6_Z8DIqZ8A2IceJ10vLU"/>
          <p:cNvSpPr>
            <a:spLocks noChangeAspect="1" noChangeArrowheads="1"/>
          </p:cNvSpPr>
          <p:nvPr/>
        </p:nvSpPr>
        <p:spPr bwMode="auto">
          <a:xfrm>
            <a:off x="168540" y="-1020763"/>
            <a:ext cx="2311400" cy="2133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21" descr="https://encrypted-tbn3.gstatic.com/images?q=tbn:ANd9GcQUTjJfnHLyPFN_zk4dn31NhmHeCwtXc17-eN_Z8GxNB3gVlwxzAQ"/>
          <p:cNvSpPr>
            <a:spLocks noChangeAspect="1" noChangeArrowheads="1"/>
          </p:cNvSpPr>
          <p:nvPr/>
        </p:nvSpPr>
        <p:spPr bwMode="auto">
          <a:xfrm>
            <a:off x="498740" y="-800100"/>
            <a:ext cx="2146300" cy="230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 descr="C:\Users\carolina\AppData\Local\Microsoft\Windows\Temporary Internet Files\Content.Outlook\0UMF0X23\jsbs_toronto0696_EXP 12_2014_baix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8819" y="1071555"/>
            <a:ext cx="4000528" cy="2714645"/>
          </a:xfrm>
          <a:prstGeom prst="rect">
            <a:avLst/>
          </a:prstGeom>
          <a:noFill/>
        </p:spPr>
      </p:pic>
      <p:sp>
        <p:nvSpPr>
          <p:cNvPr id="23" name="CaixaDeTexto 22"/>
          <p:cNvSpPr txBox="1"/>
          <p:nvPr/>
        </p:nvSpPr>
        <p:spPr>
          <a:xfrm>
            <a:off x="7024702" y="5357826"/>
            <a:ext cx="2286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100" b="1" i="1" dirty="0" smtClean="0">
              <a:latin typeface="Candara" pitchFamily="34" charset="0"/>
              <a:cs typeface="Lao UI" pitchFamily="34" charset="0"/>
            </a:endParaRPr>
          </a:p>
          <a:p>
            <a:r>
              <a:rPr lang="pt-BR" sz="1100" b="1" i="1" dirty="0" smtClean="0">
                <a:latin typeface="Candara" pitchFamily="34" charset="0"/>
                <a:cs typeface="Lao UI" pitchFamily="34" charset="0"/>
              </a:rPr>
              <a:t>                  </a:t>
            </a:r>
            <a:endParaRPr lang="pt-BR" sz="1100" b="1" dirty="0" smtClean="0">
              <a:latin typeface="Candara" pitchFamily="34" charset="0"/>
              <a:cs typeface="Lao UI" pitchFamily="34" charset="0"/>
            </a:endParaRPr>
          </a:p>
          <a:p>
            <a:r>
              <a:rPr lang="en-US" sz="1100" dirty="0" smtClean="0">
                <a:latin typeface="Candara" pitchFamily="34" charset="0"/>
                <a:cs typeface="Lao UI" pitchFamily="34" charset="0"/>
              </a:rPr>
              <a:t>    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653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pontos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de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venda</a:t>
            </a:r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r>
              <a:rPr lang="pt-BR" sz="1200" dirty="0" smtClean="0">
                <a:latin typeface="Candara" pitchFamily="34" charset="0"/>
                <a:cs typeface="Lao UI" pitchFamily="34" charset="0"/>
                <a:hlinkClick r:id="rId8"/>
              </a:rPr>
              <a:t>www.jansportbrasil.com.br</a:t>
            </a:r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endParaRPr lang="pt-BR" dirty="0"/>
          </a:p>
        </p:txBody>
      </p:sp>
      <p:pic>
        <p:nvPicPr>
          <p:cNvPr id="6155" name="Picture 11" descr="T:\Carolina Kusano\JanSport\Logo Discover Freedom Sizes\Logo JS_Alta.jpg"/>
          <p:cNvPicPr>
            <a:picLocks noChangeAspect="1" noChangeArrowheads="1"/>
          </p:cNvPicPr>
          <p:nvPr/>
        </p:nvPicPr>
        <p:blipFill>
          <a:blip r:embed="rId9" cstate="print"/>
          <a:srcRect l="5882" t="8719"/>
          <a:stretch>
            <a:fillRect/>
          </a:stretch>
        </p:blipFill>
        <p:spPr bwMode="auto">
          <a:xfrm>
            <a:off x="238092" y="1142986"/>
            <a:ext cx="1143008" cy="676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141" y="1184681"/>
            <a:ext cx="1430091" cy="38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464318" y="1714488"/>
            <a:ext cx="43339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ndara" pitchFamily="34" charset="0"/>
              </a:rPr>
              <a:t>Em 2007 o Grupo Aste </a:t>
            </a:r>
            <a:r>
              <a:rPr lang="en-US" sz="1200" dirty="0" err="1" smtClean="0">
                <a:latin typeface="Candara" pitchFamily="34" charset="0"/>
              </a:rPr>
              <a:t>lançou</a:t>
            </a:r>
            <a:r>
              <a:rPr lang="en-US" sz="1200" dirty="0" smtClean="0">
                <a:latin typeface="Candara" pitchFamily="34" charset="0"/>
              </a:rPr>
              <a:t>  a </a:t>
            </a:r>
            <a:r>
              <a:rPr lang="en-US" sz="1200" dirty="0" err="1" smtClean="0">
                <a:latin typeface="Candara" pitchFamily="34" charset="0"/>
              </a:rPr>
              <a:t>marca</a:t>
            </a:r>
            <a:r>
              <a:rPr lang="en-US" sz="1200" dirty="0" smtClean="0">
                <a:latin typeface="Candara" pitchFamily="34" charset="0"/>
              </a:rPr>
              <a:t>  </a:t>
            </a:r>
            <a:r>
              <a:rPr lang="en-US" sz="1200" dirty="0" err="1" smtClean="0">
                <a:latin typeface="Candara" pitchFamily="34" charset="0"/>
              </a:rPr>
              <a:t>própria</a:t>
            </a:r>
            <a:r>
              <a:rPr lang="en-US" sz="1200" dirty="0" smtClean="0">
                <a:latin typeface="Candara" pitchFamily="34" charset="0"/>
              </a:rPr>
              <a:t> Allbags, </a:t>
            </a:r>
            <a:r>
              <a:rPr lang="en-US" sz="1200" dirty="0" err="1" smtClean="0">
                <a:latin typeface="Candara" pitchFamily="34" charset="0"/>
              </a:rPr>
              <a:t>que</a:t>
            </a:r>
            <a:r>
              <a:rPr lang="en-US" sz="1200" dirty="0" smtClean="0">
                <a:latin typeface="Candara" pitchFamily="34" charset="0"/>
              </a:rPr>
              <a:t> opera </a:t>
            </a:r>
            <a:r>
              <a:rPr lang="en-US" sz="1200" dirty="0" err="1" smtClean="0">
                <a:latin typeface="Candara" pitchFamily="34" charset="0"/>
              </a:rPr>
              <a:t>através</a:t>
            </a:r>
            <a:r>
              <a:rPr lang="en-US" sz="1200" dirty="0" smtClean="0">
                <a:latin typeface="Candara" pitchFamily="34" charset="0"/>
              </a:rPr>
              <a:t> de 2 </a:t>
            </a:r>
            <a:r>
              <a:rPr lang="en-US" sz="1200" dirty="0" err="1" smtClean="0">
                <a:latin typeface="Candara" pitchFamily="34" charset="0"/>
              </a:rPr>
              <a:t>canais</a:t>
            </a:r>
            <a:r>
              <a:rPr lang="en-US" sz="1200" dirty="0" smtClean="0">
                <a:latin typeface="Candara" pitchFamily="34" charset="0"/>
              </a:rPr>
              <a:t> de vendas:  </a:t>
            </a:r>
            <a:r>
              <a:rPr lang="en-US" sz="1200" dirty="0" err="1" smtClean="0">
                <a:latin typeface="Candara" pitchFamily="34" charset="0"/>
              </a:rPr>
              <a:t>multimarcas</a:t>
            </a:r>
            <a:r>
              <a:rPr lang="en-US" sz="1200" dirty="0" smtClean="0">
                <a:latin typeface="Candara" pitchFamily="34" charset="0"/>
              </a:rPr>
              <a:t> e </a:t>
            </a:r>
          </a:p>
          <a:p>
            <a:pPr algn="ctr"/>
            <a:r>
              <a:rPr lang="en-US" sz="1200" dirty="0" smtClean="0">
                <a:latin typeface="Candara" pitchFamily="34" charset="0"/>
              </a:rPr>
              <a:t>e-commerce.</a:t>
            </a:r>
          </a:p>
          <a:p>
            <a:pPr algn="ctr"/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en-US" sz="1200" dirty="0" smtClean="0">
                <a:latin typeface="Candara" pitchFamily="34" charset="0"/>
                <a:cs typeface="Lao UI" pitchFamily="34" charset="0"/>
              </a:rPr>
              <a:t>A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marca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Allbags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vende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Kipling, New Balance,  Victorinox, Wenger,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Caselogic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, 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Eastpak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, Jansport, The North Face,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Mandarina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Duck , Diesel, It Luggage e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outras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2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marcas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importantes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como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a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Samsonite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e Built NY.</a:t>
            </a:r>
          </a:p>
          <a:p>
            <a:pPr algn="ctr"/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en-US" sz="1200" dirty="0" smtClean="0">
                <a:latin typeface="Candara" pitchFamily="34" charset="0"/>
                <a:cs typeface="Lao UI" pitchFamily="34" charset="0"/>
              </a:rPr>
              <a:t>O e-commerce é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hoje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a 4ª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loja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em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receita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bruta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e a 1ª em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rentabilidade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ector reto 12"/>
          <p:cNvCxnSpPr>
            <a:stCxn id="14" idx="3"/>
          </p:cNvCxnSpPr>
          <p:nvPr/>
        </p:nvCxnSpPr>
        <p:spPr>
          <a:xfrm>
            <a:off x="1768946" y="949370"/>
            <a:ext cx="8137060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4476" y="764704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953000" y="4929198"/>
            <a:ext cx="43097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Candara" pitchFamily="34" charset="0"/>
                <a:cs typeface="Lao UI" pitchFamily="34" charset="0"/>
              </a:rPr>
              <a:t>   A </a:t>
            </a:r>
            <a:r>
              <a:rPr lang="en-US" sz="1200" b="1" dirty="0" err="1" smtClean="0">
                <a:latin typeface="Candara" pitchFamily="34" charset="0"/>
                <a:cs typeface="Lao UI" pitchFamily="34" charset="0"/>
              </a:rPr>
              <a:t>marca</a:t>
            </a:r>
            <a:r>
              <a:rPr lang="en-US" sz="1200" b="1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b="1" dirty="0" err="1" smtClean="0">
                <a:latin typeface="Candara" pitchFamily="34" charset="0"/>
                <a:cs typeface="Lao UI" pitchFamily="34" charset="0"/>
              </a:rPr>
              <a:t>engloba</a:t>
            </a:r>
            <a:r>
              <a:rPr lang="en-US" sz="1200" b="1" dirty="0" smtClean="0">
                <a:latin typeface="Candara" pitchFamily="34" charset="0"/>
                <a:cs typeface="Lao UI" pitchFamily="34" charset="0"/>
              </a:rPr>
              <a:t> 2 </a:t>
            </a:r>
            <a:r>
              <a:rPr lang="en-US" sz="1200" b="1" dirty="0" err="1" smtClean="0">
                <a:latin typeface="Candara" pitchFamily="34" charset="0"/>
                <a:cs typeface="Lao UI" pitchFamily="34" charset="0"/>
              </a:rPr>
              <a:t>canais</a:t>
            </a:r>
            <a:r>
              <a:rPr lang="en-US" sz="1200" b="1" dirty="0" smtClean="0">
                <a:latin typeface="Candara" pitchFamily="34" charset="0"/>
                <a:cs typeface="Lao UI" pitchFamily="34" charset="0"/>
              </a:rPr>
              <a:t> de </a:t>
            </a:r>
            <a:r>
              <a:rPr lang="en-US" sz="1200" b="1" dirty="0" err="1" smtClean="0">
                <a:latin typeface="Candara" pitchFamily="34" charset="0"/>
                <a:cs typeface="Lao UI" pitchFamily="34" charset="0"/>
              </a:rPr>
              <a:t>venda</a:t>
            </a:r>
            <a:r>
              <a:rPr lang="en-US" sz="1200" b="1" dirty="0" smtClean="0">
                <a:latin typeface="Candara" pitchFamily="34" charset="0"/>
                <a:cs typeface="Lao UI" pitchFamily="34" charset="0"/>
              </a:rPr>
              <a:t>:</a:t>
            </a:r>
            <a:endParaRPr lang="en-US" sz="1200" b="1" dirty="0">
              <a:latin typeface="Candara" pitchFamily="34" charset="0"/>
              <a:cs typeface="Lao UI" pitchFamily="34" charset="0"/>
            </a:endParaRPr>
          </a:p>
          <a:p>
            <a:pPr algn="ctr"/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pPr lvl="1" algn="ctr">
              <a:buFont typeface="Wingdings" pitchFamily="2" charset="2"/>
              <a:buChar char="ü"/>
            </a:pPr>
            <a:r>
              <a:rPr lang="pt-BR" sz="1200" dirty="0" smtClean="0">
                <a:latin typeface="Candara" pitchFamily="34" charset="0"/>
                <a:cs typeface="Lao UI" pitchFamily="34" charset="0"/>
              </a:rPr>
              <a:t> E- </a:t>
            </a:r>
            <a:r>
              <a:rPr lang="pt-BR" sz="1200" dirty="0" err="1">
                <a:latin typeface="Candara" pitchFamily="34" charset="0"/>
                <a:cs typeface="Lao UI" pitchFamily="34" charset="0"/>
              </a:rPr>
              <a:t>commerce</a:t>
            </a:r>
            <a:r>
              <a:rPr lang="pt-BR" sz="1200" dirty="0">
                <a:latin typeface="Candara" pitchFamily="34" charset="0"/>
                <a:cs typeface="Lao UI" pitchFamily="34" charset="0"/>
              </a:rPr>
              <a:t> </a:t>
            </a:r>
            <a:r>
              <a:rPr lang="pt-BR" sz="1200" dirty="0" smtClean="0">
                <a:latin typeface="Candara" pitchFamily="34" charset="0"/>
                <a:cs typeface="Lao UI" pitchFamily="34" charset="0"/>
              </a:rPr>
              <a:t>(venda online) </a:t>
            </a:r>
            <a:r>
              <a:rPr lang="pt-BR" sz="1200" dirty="0" smtClean="0">
                <a:latin typeface="Candara" pitchFamily="34" charset="0"/>
                <a:cs typeface="Lao UI" pitchFamily="34" charset="0"/>
                <a:hlinkClick r:id="rId4"/>
              </a:rPr>
              <a:t>www.allbags.com.br</a:t>
            </a:r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pPr marL="228600" indent="-228600" algn="ctr">
              <a:buFont typeface="Wingdings" pitchFamily="2" charset="2"/>
              <a:buChar char="ü"/>
            </a:pPr>
            <a:endParaRPr lang="pt-BR" sz="1200" dirty="0">
              <a:latin typeface="Candara" pitchFamily="34" charset="0"/>
              <a:cs typeface="Lao UI" pitchFamily="34" charset="0"/>
            </a:endParaRPr>
          </a:p>
          <a:p>
            <a:pPr lvl="1" algn="ctr">
              <a:buFont typeface="Wingdings" pitchFamily="2" charset="2"/>
              <a:buChar char="ü"/>
            </a:pPr>
            <a:r>
              <a:rPr lang="pt-BR" sz="1200" dirty="0" smtClean="0">
                <a:latin typeface="Candara" pitchFamily="34" charset="0"/>
                <a:cs typeface="Lao UI" pitchFamily="34" charset="0"/>
              </a:rPr>
              <a:t> Loja conceito</a:t>
            </a:r>
            <a:endParaRPr lang="en-US" sz="1200" dirty="0">
              <a:latin typeface="Candara" pitchFamily="34" charset="0"/>
              <a:cs typeface="Lao UI" pitchFamily="34" charset="0"/>
            </a:endParaRPr>
          </a:p>
          <a:p>
            <a:endParaRPr lang="en-U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6559" t="3881" r="518" b="10441"/>
          <a:stretch>
            <a:fillRect/>
          </a:stretch>
        </p:blipFill>
        <p:spPr bwMode="auto">
          <a:xfrm>
            <a:off x="232139" y="3929066"/>
            <a:ext cx="4798252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aixaDeTexto 19"/>
          <p:cNvSpPr txBox="1"/>
          <p:nvPr/>
        </p:nvSpPr>
        <p:spPr>
          <a:xfrm>
            <a:off x="8882090" y="4468663"/>
            <a:ext cx="956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latin typeface="Candara" pitchFamily="34" charset="0"/>
              </a:rPr>
              <a:t>   </a:t>
            </a:r>
            <a:r>
              <a:rPr lang="pt-BR" sz="1000" b="1" dirty="0" err="1" smtClean="0">
                <a:latin typeface="Candara" pitchFamily="34" charset="0"/>
              </a:rPr>
              <a:t>E-commerce</a:t>
            </a:r>
            <a:r>
              <a:rPr lang="pt-BR" sz="1000" b="1" dirty="0" smtClean="0">
                <a:latin typeface="Candara" pitchFamily="34" charset="0"/>
              </a:rPr>
              <a:t>      </a:t>
            </a:r>
            <a:endParaRPr lang="en-US" sz="1000" b="1" dirty="0">
              <a:latin typeface="Candara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95216" y="6429396"/>
            <a:ext cx="1714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latin typeface="Candara" pitchFamily="34" charset="0"/>
              </a:rPr>
              <a:t>Shopping JK </a:t>
            </a:r>
            <a:endParaRPr lang="pt-BR" sz="1100" b="1" dirty="0">
              <a:latin typeface="Candara" pitchFamily="34" charset="0"/>
            </a:endParaRPr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image0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7313" y="1285860"/>
            <a:ext cx="462831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>
            <a:stCxn id="18" idx="3"/>
          </p:cNvCxnSpPr>
          <p:nvPr/>
        </p:nvCxnSpPr>
        <p:spPr>
          <a:xfrm>
            <a:off x="1768946" y="733346"/>
            <a:ext cx="8137060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154748" y="2000251"/>
            <a:ext cx="503042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Em 2009, o Grupo Aste abriu a primeira loja em um Shopping de alto nível, o Morumbi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e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lançou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o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conceito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do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provador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climatizado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na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loja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.</a:t>
            </a:r>
          </a:p>
          <a:p>
            <a:pPr algn="ctr"/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b="1" dirty="0" smtClean="0">
                <a:latin typeface="Candara" pitchFamily="34" charset="0"/>
                <a:cs typeface="Lao UI" pitchFamily="34" charset="0"/>
              </a:rPr>
              <a:t>Varejo</a:t>
            </a:r>
            <a:endParaRPr lang="pt-BR" sz="1200" b="1" dirty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  <a:cs typeface="Lao UI" pitchFamily="34" charset="0"/>
              </a:rPr>
              <a:t>5 lojas - São Paulo, Rio de Janeiro, Curitiba e a 1ª loja </a:t>
            </a:r>
            <a:r>
              <a:rPr lang="pt-B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  <a:cs typeface="Lao UI" pitchFamily="34" charset="0"/>
              </a:rPr>
              <a:t>Outlet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  <a:cs typeface="Lao UI" pitchFamily="34" charset="0"/>
              </a:rPr>
              <a:t> em Novo Hamburgo, inaugurada em 2013.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Lao UI" pitchFamily="34" charset="0"/>
            </a:endParaRPr>
          </a:p>
          <a:p>
            <a:pPr algn="ctr"/>
            <a:endParaRPr lang="pt-BR" sz="12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Atacado</a:t>
            </a:r>
          </a:p>
          <a:p>
            <a:pPr algn="ctr"/>
            <a:r>
              <a:rPr lang="pt-BR" sz="1200" dirty="0" smtClean="0">
                <a:latin typeface="Candara" pitchFamily="34" charset="0"/>
              </a:rPr>
              <a:t>95 Pontos de venda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Lao UI" pitchFamily="34" charset="0"/>
            </a:endParaRPr>
          </a:p>
          <a:p>
            <a:pPr algn="ctr"/>
            <a:endParaRPr lang="pt-B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E-commerce</a:t>
            </a:r>
            <a:r>
              <a:rPr lang="pt-BR" sz="1200" dirty="0">
                <a:latin typeface="Candara" pitchFamily="34" charset="0"/>
              </a:rPr>
              <a:t> </a:t>
            </a:r>
            <a:endParaRPr lang="pt-BR" sz="1200" dirty="0" smtClean="0">
              <a:latin typeface="Candara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</a:rPr>
              <a:t>Esse canal iniciou-se em 2012</a:t>
            </a:r>
            <a:endParaRPr lang="en-US" sz="1200" dirty="0">
              <a:latin typeface="Candara" pitchFamily="34" charset="0"/>
            </a:endParaRPr>
          </a:p>
          <a:p>
            <a:pPr algn="ctr"/>
            <a:r>
              <a:rPr lang="pt-BR" sz="1200" u="sng" dirty="0">
                <a:latin typeface="Candara" pitchFamily="34" charset="0"/>
                <a:hlinkClick r:id="rId2"/>
              </a:rPr>
              <a:t>http://www.thenorthface.com.br</a:t>
            </a:r>
            <a:endParaRPr lang="en-US" sz="1200" dirty="0">
              <a:latin typeface="Candara" pitchFamily="34" charset="0"/>
            </a:endParaRPr>
          </a:p>
          <a:p>
            <a:endParaRPr lang="pt-BR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Lao UI" pitchFamily="34" charset="0"/>
              <a:cs typeface="Lao U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139" y="4572008"/>
            <a:ext cx="2244344" cy="193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194476" y="548680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083445" y="1068157"/>
            <a:ext cx="408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Candara" pitchFamily="34" charset="0"/>
                <a:cs typeface="Lao UI" pitchFamily="34" charset="0"/>
              </a:rPr>
              <a:t>The North Face® </a:t>
            </a:r>
            <a:r>
              <a:rPr lang="pt-BR" sz="1200" i="1" dirty="0" smtClean="0">
                <a:latin typeface="Candara" pitchFamily="34" charset="0"/>
              </a:rPr>
              <a:t>se orgulha de ser a primeira opção entre os melhores alpinistas, escaladores, </a:t>
            </a:r>
            <a:r>
              <a:rPr lang="pt-BR" sz="1200" i="1" dirty="0" err="1" smtClean="0">
                <a:latin typeface="Candara" pitchFamily="34" charset="0"/>
              </a:rPr>
              <a:t>snowboarders</a:t>
            </a:r>
            <a:r>
              <a:rPr lang="pt-BR" sz="1200" i="1" dirty="0" smtClean="0">
                <a:latin typeface="Candara" pitchFamily="34" charset="0"/>
              </a:rPr>
              <a:t>, </a:t>
            </a:r>
            <a:r>
              <a:rPr lang="pt-BR" sz="1200" i="1" dirty="0" err="1" smtClean="0">
                <a:latin typeface="Candara" pitchFamily="34" charset="0"/>
              </a:rPr>
              <a:t>skiers</a:t>
            </a:r>
            <a:r>
              <a:rPr lang="pt-BR" sz="1200" i="1" dirty="0" smtClean="0">
                <a:latin typeface="Candara" pitchFamily="34" charset="0"/>
              </a:rPr>
              <a:t>, atletas de aventura e exploradores. “</a:t>
            </a:r>
            <a:r>
              <a:rPr lang="pt-BR" sz="1200" i="1" dirty="0" err="1" smtClean="0">
                <a:latin typeface="Candara" pitchFamily="34" charset="0"/>
              </a:rPr>
              <a:t>Never</a:t>
            </a:r>
            <a:r>
              <a:rPr lang="pt-BR" sz="1200" i="1" dirty="0" smtClean="0">
                <a:latin typeface="Candara" pitchFamily="34" charset="0"/>
              </a:rPr>
              <a:t> </a:t>
            </a:r>
            <a:r>
              <a:rPr lang="pt-BR" sz="1200" i="1" dirty="0" err="1" smtClean="0">
                <a:latin typeface="Candara" pitchFamily="34" charset="0"/>
              </a:rPr>
              <a:t>Stop</a:t>
            </a:r>
            <a:r>
              <a:rPr lang="pt-BR" sz="1200" i="1" dirty="0" smtClean="0">
                <a:latin typeface="Candara" pitchFamily="34" charset="0"/>
              </a:rPr>
              <a:t> </a:t>
            </a:r>
            <a:r>
              <a:rPr lang="pt-BR" sz="1200" i="1" dirty="0" err="1" smtClean="0">
                <a:latin typeface="Candara" pitchFamily="34" charset="0"/>
              </a:rPr>
              <a:t>Exploring</a:t>
            </a:r>
            <a:r>
              <a:rPr lang="pt-BR" sz="1200" i="1" dirty="0" smtClean="0">
                <a:latin typeface="Candara" pitchFamily="34" charset="0"/>
              </a:rPr>
              <a:t>™ ”</a:t>
            </a:r>
            <a:endParaRPr lang="pt-BR" sz="1200" i="1" dirty="0">
              <a:latin typeface="Candara" pitchFamily="34" charset="0"/>
              <a:cs typeface="Lao UI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2595546" y="4572008"/>
            <a:ext cx="24288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Nossas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lojas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de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varejo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mostram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aos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clientes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a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marca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, a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tecnologia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aplicada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nos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produtos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e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oferece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os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produtos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para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venda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que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são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atualizados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a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cada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mês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.</a:t>
            </a:r>
          </a:p>
          <a:p>
            <a:pPr algn="ctr"/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Nos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provadores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há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uma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cabine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climatizada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,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onde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os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clientes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podem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provar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as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jaquetas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e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sentir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a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qualidade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e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perfomance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dos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produtos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para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proteger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do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frio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.</a:t>
            </a:r>
            <a:endParaRPr lang="pt-BR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Lao UI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786312" y="6286520"/>
            <a:ext cx="14525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err="1" smtClean="0">
                <a:latin typeface="Candara" pitchFamily="34" charset="0"/>
              </a:rPr>
              <a:t>E-commerce</a:t>
            </a:r>
            <a:endParaRPr lang="pt-BR" sz="1100" b="1" dirty="0">
              <a:latin typeface="Candara" pitchFamily="34" charset="0"/>
            </a:endParaRPr>
          </a:p>
        </p:txBody>
      </p:sp>
      <p:sp>
        <p:nvSpPr>
          <p:cNvPr id="20483" name="AutoShape 3" descr="data:image/jpeg;base64,/9j/4AAQSkZJRgABAQAAAQABAAD/2wCEAAkGBhQSEBUUExQVFRQWGBUVGBgXFxUXFhcYFBgVFhcUGBgYHCYeGBkkHRcUIC8gJCcpLCwsFR8xNTAqNSYrLCkBCQoKDgwOGg8PGiwkHyQsLCksKSwsKSwsLCwpLCwpLCwsKiksLCwsLCwpLCksLCwpLCwsLCkpLCksLCwsLCksLP/AABEIALcBEwMBIgACEQEDEQH/xAAcAAACAgMBAQAAAAAAAAAAAAAEBQMGAAIHAQj/xABIEAACAQIEAwUFBQUGBAQHAAABAhEAAwQSITEFQVEGEyJhcTKBkaGxB0LB0fAUI1Jy4SRigpKishUzc/ElNENTFmNkdJOzwv/EABsBAAIDAQEBAAAAAAAAAAAAAAEDAAIEBQYH/8QAMxEAAgIBBAEBBgMHBQAAAAAAAAECEQMEEiExQVEFEyJhcfCRodEUFTJSgcHhIzNCsfH/2gAMAwEAAhEDEQA/AKUFrcVuFr0JWcea5jU+EbQ+Q1n4/hUeSprNzKrj+IAfU0GEiOJ6VKH1oNxFSsfEaFEsnY9KJwq5VLHc7fE0JaMwOpI+EUVfuAEAchH0qrLIwUxwOK5HcfPzpYrVuKCYWWRHmtGtj4f1pIuPddjPrUhx79R8KDIM3igXEtp1n5QB+PvqA4hidzUlu+RQIE27QkjyFR3sJUuHuAyekVuWkgD1ogFxSNK9FFYq3QwFAseZa2B94rwVsBUIa93/AA/CvFu666VuRWh311Ee8frSiQkJryahII21FYt8GoAkJrVmqNrta6miA2Z60LE1utqtwlEhCLXWpEt1uYG9eqZ2FEBgWvDArfuSedbDDgVCEOadhXvdmiclZko2AFyetZRHd1lEgGcGDUbYLpVdwvam6N8r+oAPyimVjtapPjQr5gz8iBQcZINoMbCkVC1k5wPImPeNf11qVuO2SPC0nkCDvyHxpXnZ2lnadvD4dOmnKr48Up9FJzjEYthCa8uYcio7HCkO5c+rtTGzwK3/AH/87fnWpaLI/KM71UV4B8PaGVTzBf11jT6VgszM0aeAJye6PR/zFDXuFMu16578rfhQloMvyItZjI+5jaszEULca6v31b1T8jQrdoCrZWQGP4SR9ZrPPT5IdofHNCXTGa3fI/r0qTvR1pdZ4xbbky+okfKi1UONCCKS4tdjE0+idcSPP1jSpkcGhUUipsOBnXNosiSBqBOpjn6VErYW6Q6tcPUoYJ1jpy1oTC+FmHOuhWcBwvuZXErt7RcZv8kT7orm+NujvWKyVkww5jkY3FMnj2i4zsLutpJ/X9aXrv5k/oVKuKDaH9etD3iEOYmFnlqzHoo5+ugE6mkoYMrFkMKiv2spigML2kYEgKkchqTH80ifhGu1Gf8AHLdyA9tweqnN9QPxouLIpI1LVo9ypXw0iUM+RUqfXxaH3UKLfWqljw3DyrwWi2/xH49amyQK9tv0BY+X50QHgt1vlithZY7wvpqfjUyYMep86hAC9xK2hClhmMACdTOg03olbTHnHp+dC3MHdfEwotpbXISxCs7x4gFHISY8onypzh7YMwQYOvlMHWrPjoqC28IOlTLZo1bFSDD0LCAi1Xps0f8As1eHD1LIA91WZBWuL4pYt+1cSegOY/BZNAYXtXZuXMiZieRgKDHIaz1O3KikwNoPy+Ve0XYt5lBjevKNkOWmzG9eCzrz/XrTgQdxv+o2rLeEaPPy/W1X3ldoBbwsEHp1jl50XhzrU7WSAdBpPTpUGG3rXpnaZnzqhzhNqnXGMNj8hUeEGnuNHYXgN64iuqgq2gJYCTmZQvkSVPypXtDJki4qDa76O77Aw4JwySzRi+VW5J+vqD/8RfqPgK8bGE7xVrw/ZewzhSrZiyLAfYSWbfWchUidJND9tOxYwgFy0zNaZshDxnR4kKY3BAMH6yDWH32pir3v8WdlYvZ2TIsbxRTfXwpfmio4xKqHE8YFvMCDpHzANXfGJXP+Pr/aH/w/7Vrv6r+FHz/D/EwrC4+3zaPWRVh4YQxGUg+hB+lUOK3tsQZBIPUaGufRrOyX+HL3OfZtPfJjUUuXD6RVZ7Odor7xad89ufvasI1ENuffNWW6WyZoOWYnlMTE9YpUsaYxTaNFtlRFaFKvXBuyFi7h7Tt3gZ0RiRcfUlQSYYkfKjX+zBGHgvOp/vqrj/TlNR4ZeoVkic4tsAwzjMvTQH4xRXeYZjLq0n+KSI1geE7a7RHxMvuP/Z9fw1trhKOi7lZkAmJg68/P1qpMwGm56DU0hpp0xqaY9w9jD/dFv5T/AKtay9cVOnoP1pSMZjyA9dT8Nqy7g2eEALFpBJbKFEakRz6RrpQr5hsMvY/NoNfJdfidq1S2x6L8z+VS4TCALlGgXSOnlTCxhaF0QBTBDnJPnRlrD6UemFqc4cKJYhR1JAHzoNkAFwtTDDVFiO0OHQx3gY9E8XzHh+dJ+I9t8k5LDGBMuwUfBZ+tWSbA2g3jWDZQLiG7IhWFtQ7FTPsggwZO/T0ojgeGZVcund25GQsTnIjxO5bUSdp13nlVW/8AiHHXxKlLSmICAZzm6BpJid5G1R47s7fN7Jeul9jndnyKGUMC2hK6HrAq9cU2V5fKRcMV2iw1uc11SRyXxn/RPzpVf7f2tBbtO0mJMKJ6QMx2g8t6YcL+ysEAtdWDBHdrm0OoIdj86rPD+EoLnj1C3HUk5jtbkSRvB5eVBKJOTfH9tb0hRCTuUVWKjzLMRPwpRc/a7tl71zvLllMxLZgBAMbSwHw+NWXCdlEKBn1YiSBos77CBU/GMSljhj2YHiNy3EkQGZyG/wCXHuza71e64ii2OMXbn6fmUfBcJF0FgwI/mLR66iPetGcBwoGKZYnKsg6c8o2A8z8a17K4YBWfUEnKenUeh3+NF8FH9uuf9MfVau3doo4bafqXHD3bYUBg0+Rbr5GsqDLWUqixXF4eVMgyPOiAKIsCRy/zKfyqazhp1ZSDoPCVYb6fX6UpsbQrxlnc6jQ6QelA4Ya1ZsXbi1ckH2W3HkfM1W8MNa6GjdpmLU9oeYRfCfQ/SpOHcSay2Ya+FliSB4gRMDfcn1r3ApIjqIou12fLff8A9P8AWprcGXK4vGrr6HW9i67TaeGSOeVW14f9kFJ2shgwsIIKmA0LowOkqSJAynXaNqn4/wBu3xWHNlrSqCUbMGJMoI5jnQg7Kt/7g/yn860udmyPv/6f61i/ZNVVbf8Ao7H7x9kqSnv5XXE/0AsYlc67Rj+0v/h/2rXTOJjKpPT/ALVzTtIP7S8xqEOmo1RSK7epkqUfPZ4fDF25eBZXoqfBWA1xAdj+RqTiOHCXSq7CN/MA1hNIy7Oe0p/vH6VbbuLPd5Puzm2EzEb7x5VUeAHUfzH6CugjsuXtK6XbbSoYrrI0kqcubUecVUJ0bsif7Hh/+lb/ANoq2YVaqnY0TgcMf/lJ9KtuFGlXsAk+0a5l4VimAmLZMehU1894ftEvslcvnIj8K+lu0mHFzCXlIDAoQQQCD5EHQ185cd7PdxiLTD2LlweH+GTMem/wpGRLyMg2MLVwEAjUESKMt28wjUeYMEeY86GKRoNAK3472Uxosd8I7sLnKIxzqsTmYRBgamCY91IirY93Qx4bgmEliNYhVmBG5k6ljuZpd2k7R3MNdFq1bViVDZmkxJYRAjpzNQ9iONu93uXJaQSpOpBXUgnmIn4UbxTCg4y8O7Vi3dW1YswyuyrrCmG0ga9attqXJS7XBVX7T4u62U3iu4KpCf7dfnU+H4EXIa48AnRmeJK5i25E/d3YTIpfxbhDYTiZsMQWVgGI2OZA2n+YVebmHBwy8gq3WGg8RALnUxPsn4AeVWm6S2+SY0m3u8FWt2hYK3GTvLbSYVmtFZjpmBMEwBFO+0ZtJhWy2kGeYbViATMhmk9KTcbZwWQEZBZtAgnUHwMHCzObULP989KNxpJwGEBjYjn9xwsfCKC5SkxmZRU3GK6HvCcCqONNdCYHKF006a6Uy44wsXCz5n8CqTIAAuW422jUawTpVeft6tlM62UDFl8LkliHXOHAmAsR1386T4/7QjeaWtjMxA6qJgaD0kehpUcUm7a4LTyrwdO+z7jYY/swOZbdtDmICw+coUEGCp8JA0IOcaiKr13h2ZriDdsVlGuvjtBR4R5ka+6gvsvxSpxa+lwuufMgiQkpcyjMRsOQbq0SJ1sWFB/ao1j9vsHlGpQes/I0WtsuBbm5csrC412tA96iDLzfxD1CBSPQsdqrHGVQgt3gY6xC5fTVhI59as/2h9hL+HuvdtsRh+9thS8ZUW8N/DJKq+ZSMsjwnXNXObli4Xyu0aTJ2g6qQBuDodBzrTGnyhLYXwRi2MTX2szHpqrE/X5VYeDL/bn/AOn+K0J2etWrSB2V++IIMK5gE7DQLsBRnA2nGsYI/d89DuOVCXNhRastZW1ZSxgnskxqA3LUa/HepbNiCYJA5L08gYIPvj1rRLiEyLtscoJOvn7fp8KkXNmGR7ZWRrJOnoD66eVIHWie7eU2znI9kyGzagjUaD6HWldsYfOcs5e70BL/APMB294jy15bB5jwvcXdBmyNqFUcuUaxVSwo1rdo+mYtT2i78OTDTOsSdAWJIgxuPJT6kjlT/hmHslFzGGymdT7U6DbaNap/DVqzYJK6sVx2c+T+Q7GFsEyGIXxaE+KQQAdjyzEdYFa38HhdZc7HnOojy2OtQLbqC/bq9fNit3yEHa3B21XPbIa2JzDUk5cu2aIPiT3z0rkXadQMW4XYZR02Amuwdol/sywQCLjE76gLmKmOoB3098Vxrj3/AJhv8P0FcaUm88vw/A60UlhiRcNP71PU/Q1Nxc/vm9F+gofh/wDzE9T9Km4qf3p9F+gq5QM4K8EfzfgKfG5VZ4Y8Eev5VfrfYDHvbR0sh1dFuLluWcxVog5S4bmOXOoQ6T2J4kv7HYU8rairvhLoI0rkXZS5Fi1OhCx8Ca6BwbEedTgnJYcbaz23X+JSPjXI/tV4AbS2HER3lv19pR9WrofarEkYDEkMQRYvEERIIRiCPOvny7x64vgdrrqywtu5bUDVkIdTnksMiw3XrsU5OxsB3j1dLbXBbdwNPCCddd4Gg/OrxgL9q5ZtXFD5dWHjbRbn3Ss6gee0wNopPcxjDDA92wKpmy+KS0SNB0Jggjr1qXh1m2tkC2WytLwGlZbU5YGg30rRi0OTLHjj68FHrIYpc8/QpqlcBxMvkJteIrH3VuDl1yyR6VNieIFsdd3UO2dSTHsiLZ30hRHqtNeNYCJvLbNxxC5cwHg0BjTeJjzJ9KUdoeA3cRctHDysoQSxZWGvstExAnnEGjm00sXMvTl+CmPPGb+H16K3xPDkYi3euFizXlDFnzsYInNJLTER5RXRGRy6W9CirquubK5vK+XKwPssR08R6VzvAcGf9sVblwN3dySQ2YEoVLBffAn6123CXFWyDABLxmYABtFKgMQZ1b4yKw6iahFM14E5SpHJuJ9nsU+KOZRDEBTooIAOVQGYnYa6nTc054zhgLVm0oP7tYBR0cs5IOsaJJk/eidqZfaFjbioWW2VCGw63MwiVyQQu+5I9xppjbmfhzXLqKrJkKxMgHuyGOggkNsKVjyuSV19/wDo7NjUZXf4/wBf0KNwXsq2MuqQgIVLIJeSkKqCMoEmdt+dWbF/ZmuRmaFKBvCqqs+0ymCDnUL4Sd4WdCDUXBeIC2gUAlBI1OimPa/D3imR4uWbwu8LEqDqYMqAW2Mycw9nKY506Tl2mDFGMvhr77HXZHBN++a3Za4xu3ZYXbdkZS5hD9+NKW2bF0YlsreL9otAqzOV8TKCrMo8QBAXbbMa2+zrjN2xiWs3GDWiUOYjXNehQFIIESFYys676eJhi7htYi841i/aMZpMG6FMLtMH3aClztJtd/dCX2yDi1xsT4c6gA6i1Z8CyrKxLOQT4c2p2Bqj9psHYtWhew95buUi2wHdtAnQKU0BBOx0htuuvGcVct3rltSoCuw1EHfmARliefPlQHEk/wDDS22a7r0JmJ/0/KrJOO13216eSjnSaobdjj+2SgyI4OWWIUN0jzPSiL3Z5sNjmRmQsLPeHKNYLhQJ33qt9h38d9TzCMB6FgT9Ke4bjD3Mc4uMW/clVJ1MC4pAJ+NNapsidosOHwOZQYbnsBGhisppwpv3S/4v9xrKS5MuU1bfMIpgTs2kevlRYQQBlUHoNPOddaHtqJEyOckmfIyNOnKvWZltvcUgsqs8HN91SYOmm1LY8M4jbUYd95KMdJPLTkYG+9VXCrrUC8dxLLluXQbbEQEygeOfDIEx5HoKLwq610tLFxTs5+eW5lj4Yu1WjApVd4Wm1WrAJXRTMUkFpbqO/ao63bpPce2mJZsrOxVcwDQBahRnTTxEONR0iOdJy6hYmr8lseB5LrwV/tHeZVZXH7toCETqSPEDA5R/qrkXaVQMSYEDKhHoVBH5++vpLi3Z1cRYtjMLdrUuVgswJUiCdpyjxchyPLgv2p4MWuKXEVQqqtoKBHshQF5nkBvr1rmpP3speH/c6F/6aj5RW+H+2n834VLxX/mn0X6ULYu5SD0M034XjbbXGN0KJCgZoI0md6cKAsCdR619MdnLzA4IRFv9gsEmDAP7tj4o0Ph6180oR3jREZzEbROkeVXW19pPEEtJbTEsqIqooVLIhUACicknQDnVoyqyko7q+tl87K4ZWwto5dw2v+NqtvDcGBtFc37I9vFs2LVtrVo5QQW7x0cyzGSR4QdelWsfajZUiFPotwsPiUikrHOxrlEtXEEZLTvIhVZv8oJ/Cq9x3E27q2cyd4VOfO8OyFliUJ1XbUCNhQWP+1JLll7YsuxuKybgDxqV3iTv0qC/ie6Us3sgAEjXLEanykkz5Vu0mnbybpdIyanNUNsfJpw+8LlpX6j6E1pcsBCSIAJ1Hmefx+tDdm74ax4R4Q1wACNhccCPKKY3NREETI5dPI13Iu0cuSpsD7uSf17/ANdKgxKhQZHQHmIO/wAqmeQTpOvlQl3EguVj2YJ2iSNNffV2vXosioXbBw3EEtjS3cDETBJMBix6aysf3edW7jPHAtg2i+Zu8tXbSBfZCsM4J8+7BHPRvcj7YW4OGvkexdyDrFxTr8VFaniqgtmzFTbZYAmSSxWY1j0615jW4IwybfHZ3NJmbipeRb217ULiWAtXGKZchRhlUZYiCD45MnXbSjuzRngmMYknxoNZ+73JIGvVj8qqeLwCNmK5gSxKgq2s6hZMSfOKtOEdU4PiLbreW4G08VwJDFCMyhgs+FtCJ0pNbI7UNbc3vf3Ys4Nj7VwgOjnwwCHyAPE5icjac409afumWwFKy0liQwUuSVjWZAUKI8yTzqrdmcNrn3ynbYezvrv6V0LAcFF+FuMUJn2CrLEGDPPbYcqyZ8k4yUYnW0WPFLG8mReq/IrvZvjV7C3GLkAMZEEtlkjQLEbCNxsKt+M7VYe/cuKlxgbt20VJttp+9Bk6ToOXOqieEs14oSoyEq3iAJyswJWd9jTA9n0smxeznKbqq06ZRM5gV12VvMaUn3s5PlGvJodLBVbv7+Qp+0DhV/DYt2upkVzmVmZPFsGbwaDWfSl97tGrcOXDSC4eQqeKZfPmlZExIiZq+faJicLikRbButcVjFy5cvshUgggB3J1OU7Daud3+APh2VipYCQQrMh9U/0/qK2VClG+uv6HCely1e1mvBLjWFL5AGuagnU5OXpt66VKuOZbneDR4ifI6+lSYQriD4WZYEfvWLNIPsjUzuNPWn2D4PacMpUDSARmBBmMwn6Vlm5Ob5O7hWDHgg5RTdeiB8Jxq8UB7xvdHWspbg5yD3/U1lId+pu91j/lX4IdnFRrmgDU60i41xl8QO6VWMgiEUs7gfxRyGnpM0Zx7izMMhAHNiARMbAgmkFnEtavJcAMKZIidOegnSt0Y+TzCaclF9eTaxw68pVnJUC4tsgwDmgnKVB001narBhF1pXie0Nu7dhVbxtZ1IgA2zv1iCRTfB71twSdcmfV44QnWN2v8/oWjhSbVa8BaqscJG1W/hy6Vr3GGg5LelB8E4XmuXLt1VNppChgP4s0ARqCS5nz+DO93aWme6wW2BBJ5zpAjUn0qDgF9buHti2xZRmXWMwhiDmAJiNIGu43mseX48i56s0Ylti/mBdrMe9u0UtrlVFtEEEDKbji2gjeAOY6ivnz7QsUbmOYkksEtqSeZUQa7v21wzXCUK6llyRqcqhiCZ0iMxM6bzXDPtHwrpjf3i5We2tzLpIFxnYAxzgikwfxNDZL4UVcbV6K8FeinigrCbj1FNDSrC7j1FNJoEDMJbkCmuGwxqv4ZocalQZJ00P566VZcFxi2HCmR1O4HrTY5F5KvG30N+CYI99b00zA/DX8Kf8AaK+1qw5jMpU+q+ojUVvwrBEENpETI1G2nlWdqVzYZlj2ii7T7Tov411NO/gbRzc3+4kwfs1bFvDWl19hT5+LxHb1pmx1qOwNAANBp7hXpPpzrbBUqM0nbshO59f19KRcQtxipzZQyhvVl8M+egX59adj8T9aV8dEd00SA+UjqrKfoVBpkv4S0exX2xB/YiSSYe0wmNPGBv7zVWv4s5hruIPXSfh61ce1lucBd3gZGg8odDVDOHNwDL7QV26CFDE68jFcT2hxlT+X6nT0nMH9RzhOPJcLnGO9zNaKKzZrjKw0TKdxAYxy86Cv8duXxfC22L3Qisq5nM2gvjgDn4uXP4w8E4cDibdrEAm3OZu7ZScsHWZgCYE+vOrvwnFYHDOWsJi0LeFiXQkjTQSdvPf4muRlnGL6bZ0IOUo7bpCzhfC+74baJV+9e64ylSpEqI03YnKvp0rez+0C0XU3QikLIZgBygD3gaU+xPaTDKSrXb2bTXMpAmSfZEHQeflFCnj1pvZxF4c4Nu0wIJEAExHrPPlWCXxO3f4HQ0+rlgjtik13z9CuYm9dQrc8YJE5/FJJJJOb3/Ot8Lib90gE3WUeKDnImGykAjmdNudWPE9pltwGDZWWfBlzDXSQTAkeZqbDdorJ17+8MwJiLXh5ZRPoTr+NHYl6mh+1Mkv+MRdwcvbDNcs3GYQV7zMgkFjJzabxsNIGlKO0HG7t7EMXBSEVckyBuZPI7zO+gq3PxwaFXYwGkELrAmT4iP8AvSDF4+yXcmytxpzM3h2P3N5zeYHvrTGafNHKeece5Pv1EGKxSgobehCLmy8nGh9DtWj8auDUXX+JB/rU+J4jh5IOHK2yZIAhs3kQ20RpPnzpjwuxg3cTaAzgwS1yJmIPjIGxpbx+TqR9qR2qLh19+gDgH/dj3/U15VjwAtC2ARBGbYkD2jyr2qPGX/ecf5WVbiN7MxGVfcI/Ks7L8Oa7jFVLgtNlbVra3FIg6FDoT091QYm2JMkfL8K14K19MQblm3mKCBqoXXrMa+/lWmabg0vT77OTCLlNJJv6f4LF2p7Lfs3cXe/V5uC3kSytlVlSc2VWIYnLBPpUeDcZokTSrjvEMW+T9oyKpuLCr1EkGfjzrS3eIUtGg+HpTNIpxx/G7+/kK1MNs6pr6nReFHarlw+6iJ3l11RBzJAnfbrsa5LgOOgIugZjsCDp5uem+g360/7N8HuY67mus5thpJ2ELlGRY0AgctttyKdLL4QqOPyxj214u+LxFmzYDMsEqqg6zpmgeh15A10Ps3wc2LCK0ZwoBAMgE6trzMzW3CeD2bMm3bCTAJ5kDYDook6UddvQDAmBt19/L1qkI0232GUr4RDibKzmKgkbSNeR/AV84/bYZ4pJ52bR/wB9fQa3HcywAnlMkaa68xXAPtyj/igjbuLQ/wBVymIqc9FbCtRWwogCMLuPUUzNK8Nv7xTMmgyDvhNibYmCNdGEjc6+VObfZAXjFom23MHW2fMFdQPj7qrXDLxiPX5/hXQuzWIi4h2nT4Vmk2nwaYvjkcdn+w37HaLteLvoYAOXXQjXcbGYB91Zx/8A8u5G6gMPIoQwPyq2AG5h7ikQwBynckDUeu0VQcXjb37OpNtlNyzca4CJ7u5+6/dnSQuVrpkn7vLauno9VCENsu2znanTznPdHwhhhmlQfKvMpzEzvHymoeFmLS+gok7n3V3EzlMGtoROu5n0kAfhQPGklUExNwagTqAzD3SBTCKWcZLAIwMZS06ZhGRmmPVQNOtGc1GDbLwi5SSQP2rRjgboUEscghQTPjSYA8prm1m/EEiREETBIJ1APvq4dquM3BktoYJRHuMsgq++QGdI086qDL4iOsEfHU/rrXC1eaOaalHqjq4MUsUWpd2NOF2EPePbQ21Ywq5szQOWYATqenKiGYgqmdiDLnxEzorCesfia04c4S0JJB13GmpPM862AUuTIXQDXz3HwHzrmy7ZoBSCwBP8KyOWbUAx/MoPvNNX4UowNvEh3L98bZ/hC5WYAefsnbmaW8SIXUfoaGfcdaFuYxu7CZ2yBw2STknRc0bTGk0Gm+i0ZJXfoE3cTnCZjPh18spiPnQeNxkbc1G8gxG4H41FdueADmTHxY/lUd3mNwOf1q6RRsmw3EGKhXcm2Bqp1AAPIRAO21YeKRLAsQdxz6QTQN1Dop8tBEa9QNAa2azlHqD8qO1FV9BhfvAiZ90dY1203rw8WdCsXA6yBBGq6ciOX5UHhz4dfM0ObML6MJ/A/ShtT4YbLtawTuoZdjXlL8P2lZFChVIAjWffXlL2yGbkCNaMkZfj/wB6Z9ncebauCATmn0kDaibnHZ/9JT/MSfpFDf8AEW+6La/y21+rAmg1OSpo3YM0MGTenZr2ixfeInh1DqSR4iBDAmBtS23iwZUSVXafvNO502Akx6UbjMZca20u5GU6ZiBseQ0pVh7EKrExMEDXWZE/I0yCcY0J1Ob3+TeWLs7gc7yVLIgzPBjNvCA8iT01ia6/2N4yLtjMtru1RjbVBt4QDI0GkmDpvXJ+GsgZJnJ7KIPauTozmOvM6nYDaRc7HbNLCqiagARAhQP7oMCPPWZ99WiZ5cnRe/PtOY6Abn0HKsF3PrBIGw5T79z51W+FcU/afYzFjyIMjzM6Aee1WvCYbIoB3jly/X403wLMWydZ56e7pXAPt5WOKL/9va/33a+gsTiAgkmvnf7bsTn4kpiB3FsfB7tQBz5a2FaivRRIEYbf3imM0tw+/vFMCaBCTCPDSDBq8cHxTkKUIJ10brpseXPSqPhSJ1ird2etgkRPXQj6R51lymjGdU4VxO4FBdVYQRKnXWdx7poS/bBEHpFF9n8OVTRmgrzH4+6omEbzScTkubLzSfAhci1oxyjqR4fjoK2sYxHJyOrdcpBj1gmK17VsRaUjkSCOoMGh+x2G/cO5++2nmEEfCSR7q7/7dKMFJo5H7JGUmkyS7jUU5Swzb5d2g7aCT8qzBZbzHfKupkQGmREGJHuqfH28ty23Iyp+o/8A6obhzRfZf7pmORDKB+NVy6yeTE64svDTxhkVheI4TafRkBqucb7A2mUtbDq2nstIidRBq5ZARUYBFcdNo6NWcpt4MWzlOYshg5hpofI9amZwo0IB3668p9Knxh/fP5s5/wBRoTPMfrmaPYoE4m+ZAQ2YzqdZ5+VBP7JHmPqDRPF28I9SfgDQAHL0H0pkeiptb9sdFzMfiY+ZFRsfnvUyCFPUnX0HL4k1DdOo99WRD0Wx0rbFD2R/dapHXQecVHi2ErA1CmT1jy/GoQistAU/rWpcRCo3+GPcQa2tYYwJ2gUViLIe15gaflQCgBBI3rKiS5pWVYqXSx2PxLbi2n8zyfggP1phZ7Efx3j/AIFA+bE/SrO1yonuGkb2aNqE2J7L4ZLNyQzHI+rOxg5TrAhflVOxbITaj2BOg91X7iYmxdn/ANu5/sauVA6RtV4vjkq1yWa5xIsgChVhYY+H72wEeSx5AxRvCxqGMMx5tsPOOv8ASkfDbxKAgkGIMc+o+VWHgXGO7I1Op8UCDCzABkcz8qnYVwdU7GYYohuMYzAKq84BJzN0M7Acj5irQtwAE+/8KoXA+1paFyEuZgBlkAc/FGsnrV8wY8Ck7kA6702NVwLnd8gFzCtdaWkKPifyFcL+3dQOJWwNB+zWx8Ll6voW+8Cvnr7eG/8AEbR/+nT/APbeqxQ5utbCtA1bA0SE+H3+FHk0vsHX4Uzw+Fe4wS2rOx2VQST7hUIZYk7VbeCXQqrrlbQHSPrUGE+znHQDktrzhmlh6gafOn3Dvs6xOhuXwn8gE/E1mmk/I+LosmE4w1m0vjQlvAqalnY6ZVHvknUCNasF1Mqk6SAdJ5gUo4N2TtYZs4l7h3dzmbXz5U2dNNaTGKiXbbOa9qONvfOXVEUnQRvtLE6nbyFWrsov9jtyZ9szr/G0GqNxi3lv3E6FhXQOzFmMHZkRKz/mJP41v1FKKoy4ewHtYIsjWCHUjrsfh/Sl/B+JRczNqxEE9Zjl10FMu2H/ACV/mH0NVPBvOItL1dfhmWrYYp4uQZG9/B0FmNaHrNSXNKgNwDesBpOYYxyXJ/vHUT1JoCw+Yf4mHzNEXr5htIGskkSfShOGAC2XJmJ08zEfOmLoSecZOg8jHyNAXTE/H/b+VFcSXwKDuSCffM/WholgPT61ePQGS5enIf8AehiJb5VPeeosKsv76siBd/YeRHyqBrcnXkp+c074/wABbDFFuBldhJDCNtJHUTI91V/EHxH0iqQkpK0Ny43jltkGW8UkQZHu0+VeXMSqo0GelBd7ptNQXXkgDarULs9U6V7WprKsVO0i0P0a2JPpSvEccjYUrxHGXOxj0rPtZosdcWYC1czMB4HHvKkCuVDUgDnA/rVnxLlwQ2s1XHwzWXzZcy/rb+tNjEo2OMDw26JKWybeXVgR93UkiZom3dMgCSSdBHOjOCdo8N3WQubbtuHGUSejezHLU1buGYK04AMXNoIYET5FdTpvrRcE2BTJOzOFFoAA5rjaExJbeAo5AfnXTsNooneBPu5CqrwLhFqyxdZJOniIMdQIAp+uK3JgACaZx0inZPfeuE/bPhBd4jaBuW7cYZTLkgH97d0kA6612q/driH2y2M+PtSyr/ZwZYx/6l3Ybk+QFBEKLi+AXEXMCjp/FbdWX8/lQCWideXU6CjjbRdEBc/xOIHuSfmT7qYcH7NXsVcCopY9Tso6k8hVgAfA+Ftfv27a65mUadJ1PwmvoPgPArOFt5bSBSfaO7N5ljqaU9kuw9rBgN7d6NW5LO4QcvU6n5VZ8tZsk76HRjRuRWjL516awClDDVWrABWMtD4i6RpzOwqEOX9uQy426VAAkGSRGqgkj31a+xvE2fBrnIJUlAdRIG2/SY91Ku0VzvLm2gPibLJHIL6+VMuHrltgaqBoAYn1Maa095VkgqF+7cJckXbC9NtIIADEn4f96QdmrHe423qIT94fROnvIqyY+3bbL3iF1GvhIDDzE6H0NR4LhDK638OpYaqxVdxzV1Gqt/QgkUXn2Y9tAWLfO7LNcGlLcWrdKZ4W8HWQD5gggg9CK2vWgdKQMOe8b4IrqwXwEzJABGv0qo3slk5WbOBr4eo8jXW8ZwgMNgaq/FOx9o6lI9KYmhconP8AG8SW5sCNRznrXuA4qbV1Lts5XSCs9RP50/vdkrfKR86jtdkrYO7H5VfgpTK/iXLHNI18R0jVtTA9Zqbg2KFq6lxgGVWUkSBOUgxpy0qwXOytoiBmHvoJ+x6g+0xo8VROU7HvaC9iOJd7jhbizZVVbxoSuxMDQkS0mB96qEz6E8z+NWu1wjKjIrXArbqGOVo2kbGhMXg7Vpu7Ns5iAdSRv0M/PyqsUoqi025O2VxmI0Ohry2OdWvhuFwT3pv3HgQSAtxi500zQYovj3ZqzcIOAz7MSjAqYUZiRKiIAO51+o96rpldrKQTWVI2edZn+X+le02ypfWXShbi15WUsaQkVqyCsrKIAO9w22d1+FQLwhVMozIeqkg/KsrKtYKD7GLxSDwY3EL5d7c/OiP+KY8j/wA9f/8AyNWVlS2Sge62Mf28ZiG9b1z86gXgAJl3Zj5kk/E1lZQtkpFl7NdiEunMQAgME7k+QH4muj8P4allAttQq+XPzPU1lZSJttjYpBINbV7WVUseRWZqysoEB8RiCPZpVibJbcmeoMEeYI2rysqyAwBeFlnGZmaNs7s0emYmKKbCRWVlWbBQLibJMCsXhIbcfONOhg6isrKlkod8Mwvd2wAAANgABHOimaaysqpYjeKhv4ZWEVlZUAJ8VwZeVRW+CCsrKugUaXeExtQ78NPlFZWUbAC48jDobkSREKY1PQ+VU/tBiO+uZ8rIuuVCQcmgDAEbiZjyia8rKi7KMWWMExEiI2kkz5UeeF3dApWSDGrDbn86ysoSkyJC+/YKsVJ1HSYrKysq6YD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2" name="Picture 2" descr="C:\Users\carolina\AppData\Local\Microsoft\Windows\Temporary Internet Files\Content.Outlook\0UMF0X23\IMG_1064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1627" y="857232"/>
            <a:ext cx="4286285" cy="2786082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1628" y="3929066"/>
            <a:ext cx="428120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Imagem 20" descr="the north fac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110" y="988688"/>
            <a:ext cx="797238" cy="797238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5310190" y="3643314"/>
            <a:ext cx="26669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latin typeface="Candara" pitchFamily="34" charset="0"/>
              </a:rPr>
              <a:t>Shopping Iguatemi</a:t>
            </a:r>
            <a:endParaRPr lang="pt-BR" sz="1100" b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232139" y="1857364"/>
            <a:ext cx="9286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ndara" pitchFamily="34" charset="0"/>
                <a:cs typeface="Lao UI" pitchFamily="34" charset="0"/>
              </a:rPr>
              <a:t>O Grupo Aste é o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importador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e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distribuidor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da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marca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Victorinox Travel Gear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desde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novembro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de 2008.</a:t>
            </a:r>
          </a:p>
          <a:p>
            <a:pPr algn="ctr"/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A Victorinox é conhecida mundialmente, p</a:t>
            </a:r>
            <a:r>
              <a:rPr lang="pt-BR" sz="1200" dirty="0" smtClean="0">
                <a:latin typeface="Candara" pitchFamily="34" charset="0"/>
              </a:rPr>
              <a:t>or seguir a rígidos padrões de qualidade e princípios, a marca é reconhecida por milhões de pessoas em todo o mundo por valores tipicamente suíços, como inovação, confiabilidade, funcionalidade e qualidade. </a:t>
            </a:r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endParaRPr lang="pt-BR" sz="1200" b="1" i="1" dirty="0" smtClean="0">
              <a:cs typeface="Lao UI" pitchFamily="34" charset="0"/>
            </a:endParaRPr>
          </a:p>
          <a:p>
            <a:endParaRPr lang="pt-BR" sz="1200" b="1" i="1" dirty="0" smtClean="0">
              <a:cs typeface="Lao UI" pitchFamily="34" charset="0"/>
            </a:endParaRPr>
          </a:p>
          <a:p>
            <a:r>
              <a:rPr lang="pt-BR" sz="1200" b="1" i="1" dirty="0" smtClean="0">
                <a:latin typeface="Candara" pitchFamily="34" charset="0"/>
                <a:cs typeface="Lao UI" pitchFamily="34" charset="0"/>
              </a:rPr>
              <a:t>                                      </a:t>
            </a:r>
            <a:r>
              <a:rPr lang="pt-BR" sz="1200" b="1" dirty="0" smtClean="0">
                <a:latin typeface="Candara" pitchFamily="34" charset="0"/>
                <a:cs typeface="Lao UI" pitchFamily="34" charset="0"/>
              </a:rPr>
              <a:t>Atacado</a:t>
            </a:r>
            <a:endParaRPr lang="pt-BR" sz="1200" b="1" dirty="0">
              <a:latin typeface="Candara" pitchFamily="34" charset="0"/>
              <a:cs typeface="Lao UI" pitchFamily="34" charset="0"/>
            </a:endParaRPr>
          </a:p>
          <a:p>
            <a:r>
              <a:rPr lang="en-US" sz="1200" dirty="0" smtClean="0">
                <a:latin typeface="Candara" pitchFamily="34" charset="0"/>
                <a:cs typeface="Lao UI" pitchFamily="34" charset="0"/>
              </a:rPr>
              <a:t>          175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pontos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de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venda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+ Loja AllBags</a:t>
            </a:r>
            <a:endParaRPr lang="en-US" sz="1200" dirty="0">
              <a:latin typeface="Candara" pitchFamily="34" charset="0"/>
              <a:cs typeface="Lao UI" pitchFamily="34" charset="0"/>
            </a:endParaRPr>
          </a:p>
          <a:p>
            <a:r>
              <a:rPr lang="en-US" sz="1200" dirty="0" smtClean="0">
                <a:latin typeface="Candara" pitchFamily="34" charset="0"/>
                <a:cs typeface="Lao UI" pitchFamily="34" charset="0"/>
              </a:rPr>
              <a:t>            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Focado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no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mercado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premium</a:t>
            </a:r>
            <a:endParaRPr lang="pt-BR" sz="1200" dirty="0" smtClean="0">
              <a:latin typeface="Candara" pitchFamily="34" charset="0"/>
              <a:cs typeface="Lao U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11"/>
          <p:cNvCxnSpPr>
            <a:stCxn id="14" idx="3"/>
          </p:cNvCxnSpPr>
          <p:nvPr/>
        </p:nvCxnSpPr>
        <p:spPr>
          <a:xfrm>
            <a:off x="1768946" y="947867"/>
            <a:ext cx="8137060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4476" y="763201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809728" y="1142995"/>
            <a:ext cx="76617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Victorinox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existe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há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mais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de 125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anos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oferecendo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produtos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para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viagens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à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negócios</a:t>
            </a:r>
            <a:r>
              <a:rPr 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e </a:t>
            </a:r>
            <a:r>
              <a:rPr lang="en-US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passeio</a:t>
            </a:r>
            <a:endParaRPr lang="en-US" sz="12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Lao UI" pitchFamily="34" charset="0"/>
            </a:endParaRPr>
          </a:p>
          <a:p>
            <a:endParaRPr lang="en-US" sz="1100" dirty="0" smtClean="0"/>
          </a:p>
          <a:p>
            <a:endParaRPr lang="pt-BR" sz="1100" dirty="0"/>
          </a:p>
        </p:txBody>
      </p:sp>
      <p:pic>
        <p:nvPicPr>
          <p:cNvPr id="19460" name="Picture 4" descr="C:\Users\carolina\AppData\Local\Microsoft\Windows\Temporary Internet Files\Content.Outlook\AW31Q0RF\Altmont 3 0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7578" y="3000372"/>
            <a:ext cx="2583674" cy="3190898"/>
          </a:xfrm>
          <a:prstGeom prst="rect">
            <a:avLst/>
          </a:prstGeom>
          <a:noFill/>
        </p:spPr>
      </p:pic>
      <p:pic>
        <p:nvPicPr>
          <p:cNvPr id="19464" name="Picture 8" descr="C:\Users\carolina\AppData\Local\Microsoft\Windows\Temporary Internet Files\Content.Outlook\AW31Q0RF\Altmont 3 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4309" y="3000372"/>
            <a:ext cx="2738457" cy="3214710"/>
          </a:xfrm>
          <a:prstGeom prst="rect">
            <a:avLst/>
          </a:prstGeom>
          <a:noFill/>
        </p:spPr>
      </p:pic>
      <p:pic>
        <p:nvPicPr>
          <p:cNvPr id="17" name="Imagem 16" descr="IMG_0779.JPG"/>
          <p:cNvPicPr>
            <a:picLocks noChangeAspect="1"/>
          </p:cNvPicPr>
          <p:nvPr/>
        </p:nvPicPr>
        <p:blipFill>
          <a:blip r:embed="rId5" cstate="print"/>
          <a:srcRect l="16888" t="10101" r="2898" b="6951"/>
          <a:stretch>
            <a:fillRect/>
          </a:stretch>
        </p:blipFill>
        <p:spPr>
          <a:xfrm>
            <a:off x="226188" y="3857628"/>
            <a:ext cx="3440929" cy="2341636"/>
          </a:xfrm>
          <a:prstGeom prst="rect">
            <a:avLst/>
          </a:prstGeom>
        </p:spPr>
      </p:pic>
      <p:pic>
        <p:nvPicPr>
          <p:cNvPr id="18" name="Imagem 17" descr="Victorinox (Positiva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30" y="1214422"/>
            <a:ext cx="1312672" cy="57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11"/>
          <p:cNvCxnSpPr>
            <a:stCxn id="14" idx="3"/>
          </p:cNvCxnSpPr>
          <p:nvPr/>
        </p:nvCxnSpPr>
        <p:spPr>
          <a:xfrm>
            <a:off x="1768946" y="947867"/>
            <a:ext cx="8137060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4476" y="763201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pic>
        <p:nvPicPr>
          <p:cNvPr id="10" name="Imagem 9" descr="P1100674.JPG"/>
          <p:cNvPicPr>
            <a:picLocks noChangeAspect="1"/>
          </p:cNvPicPr>
          <p:nvPr/>
        </p:nvPicPr>
        <p:blipFill>
          <a:blip r:embed="rId3" cstate="print"/>
          <a:srcRect l="2751" t="9364" b="15780"/>
          <a:stretch>
            <a:fillRect/>
          </a:stretch>
        </p:blipFill>
        <p:spPr>
          <a:xfrm>
            <a:off x="380968" y="1878504"/>
            <a:ext cx="9144064" cy="4336578"/>
          </a:xfrm>
          <a:prstGeom prst="rect">
            <a:avLst/>
          </a:prstGeom>
        </p:spPr>
      </p:pic>
      <p:pic>
        <p:nvPicPr>
          <p:cNvPr id="9" name="Imagem 8" descr="Victorinox (Positiva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535" y="1185751"/>
            <a:ext cx="1214446" cy="528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http://www.swissarmy.com.au/contents/media/l_8905-3b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4945" y="3857628"/>
            <a:ext cx="3442963" cy="2714644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5" y="1109144"/>
            <a:ext cx="1381135" cy="168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49" y="4357694"/>
            <a:ext cx="579838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-309600" y="3786194"/>
            <a:ext cx="533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Candara" pitchFamily="34" charset="0"/>
                <a:cs typeface="Lao UI" pitchFamily="34" charset="0"/>
              </a:rPr>
              <a:t>Um dos </a:t>
            </a:r>
            <a:r>
              <a:rPr lang="en-US" sz="1200" i="1" dirty="0" err="1" smtClean="0">
                <a:latin typeface="Candara" pitchFamily="34" charset="0"/>
                <a:cs typeface="Lao UI" pitchFamily="34" charset="0"/>
              </a:rPr>
              <a:t>principais</a:t>
            </a:r>
            <a:r>
              <a:rPr lang="en-US" sz="1200" i="1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i="1" dirty="0" err="1" smtClean="0">
                <a:latin typeface="Candara" pitchFamily="34" charset="0"/>
                <a:cs typeface="Lao UI" pitchFamily="34" charset="0"/>
              </a:rPr>
              <a:t>diferenciais</a:t>
            </a:r>
            <a:r>
              <a:rPr lang="en-US" sz="1200" i="1" dirty="0" smtClean="0">
                <a:latin typeface="Candara" pitchFamily="34" charset="0"/>
                <a:cs typeface="Lao UI" pitchFamily="34" charset="0"/>
              </a:rPr>
              <a:t> da </a:t>
            </a:r>
            <a:r>
              <a:rPr lang="en-US" sz="1200" i="1" dirty="0" err="1" smtClean="0">
                <a:latin typeface="Candara" pitchFamily="34" charset="0"/>
                <a:cs typeface="Lao UI" pitchFamily="34" charset="0"/>
              </a:rPr>
              <a:t>marca</a:t>
            </a:r>
            <a:r>
              <a:rPr lang="en-US" sz="1200" i="1" dirty="0" smtClean="0">
                <a:latin typeface="Candara" pitchFamily="34" charset="0"/>
                <a:cs typeface="Lao UI" pitchFamily="34" charset="0"/>
              </a:rPr>
              <a:t> é a </a:t>
            </a:r>
            <a:r>
              <a:rPr lang="en-US" sz="1200" i="1" dirty="0" err="1" smtClean="0">
                <a:latin typeface="Candara" pitchFamily="34" charset="0"/>
                <a:cs typeface="Lao UI" pitchFamily="34" charset="0"/>
              </a:rPr>
              <a:t>garantia</a:t>
            </a:r>
            <a:r>
              <a:rPr lang="en-US" sz="1200" i="1" dirty="0" smtClean="0">
                <a:latin typeface="Candara" pitchFamily="34" charset="0"/>
                <a:cs typeface="Lao UI" pitchFamily="34" charset="0"/>
              </a:rPr>
              <a:t> limited,  </a:t>
            </a:r>
          </a:p>
          <a:p>
            <a:pPr algn="ctr"/>
            <a:r>
              <a:rPr lang="en-US" sz="1200" i="1" dirty="0" err="1" smtClean="0">
                <a:latin typeface="Candara" pitchFamily="34" charset="0"/>
                <a:cs typeface="Lao UI" pitchFamily="34" charset="0"/>
              </a:rPr>
              <a:t>sem</a:t>
            </a:r>
            <a:r>
              <a:rPr lang="en-US" sz="1200" i="1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i="1" dirty="0" err="1" smtClean="0">
                <a:latin typeface="Candara" pitchFamily="34" charset="0"/>
                <a:cs typeface="Lao UI" pitchFamily="34" charset="0"/>
              </a:rPr>
              <a:t>restrição</a:t>
            </a:r>
            <a:r>
              <a:rPr lang="en-US" sz="1200" i="1" dirty="0" smtClean="0">
                <a:latin typeface="Candara" pitchFamily="34" charset="0"/>
                <a:cs typeface="Lao UI" pitchFamily="34" charset="0"/>
              </a:rPr>
              <a:t> de tempo.</a:t>
            </a:r>
            <a:endParaRPr lang="pt-BR" sz="1200" i="1" dirty="0" smtClean="0">
              <a:latin typeface="Candara" pitchFamily="34" charset="0"/>
              <a:cs typeface="Lao UI" pitchFamily="34" charset="0"/>
            </a:endParaRPr>
          </a:p>
        </p:txBody>
      </p:sp>
      <p:cxnSp>
        <p:nvCxnSpPr>
          <p:cNvPr id="12" name="Conector reto 11"/>
          <p:cNvCxnSpPr>
            <a:stCxn id="14" idx="3"/>
          </p:cNvCxnSpPr>
          <p:nvPr/>
        </p:nvCxnSpPr>
        <p:spPr>
          <a:xfrm>
            <a:off x="1768946" y="949370"/>
            <a:ext cx="8137060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4476" y="764704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54750" y="1428743"/>
            <a:ext cx="433390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Lao UI" pitchFamily="34" charset="0"/>
              </a:rPr>
              <a:t>.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A Wenger é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uma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marca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suiça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com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mais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de 10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anos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de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existência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.</a:t>
            </a:r>
          </a:p>
          <a:p>
            <a:pPr algn="ctr"/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</a:rPr>
              <a:t>Fundada em 1893 por Paul </a:t>
            </a:r>
            <a:r>
              <a:rPr lang="pt-BR" sz="1200" dirty="0" err="1" smtClean="0">
                <a:latin typeface="Candara" pitchFamily="34" charset="0"/>
              </a:rPr>
              <a:t>Boechat</a:t>
            </a:r>
            <a:r>
              <a:rPr lang="pt-BR" sz="1200" dirty="0" smtClean="0">
                <a:latin typeface="Candara" pitchFamily="34" charset="0"/>
              </a:rPr>
              <a:t> em </a:t>
            </a:r>
            <a:r>
              <a:rPr lang="pt-BR" sz="1200" dirty="0" err="1" smtClean="0">
                <a:latin typeface="Candara" pitchFamily="34" charset="0"/>
              </a:rPr>
              <a:t>Delemont</a:t>
            </a:r>
            <a:r>
              <a:rPr lang="pt-BR" sz="1200" dirty="0" smtClean="0">
                <a:latin typeface="Candara" pitchFamily="34" charset="0"/>
              </a:rPr>
              <a:t> na Suíça, a empresa tem paixão pela inovação, precisão e habilidade fina, o que alimentou o crescimento da empresa até os dias atuais.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Lao UI" pitchFamily="34" charset="0"/>
            </a:endParaRPr>
          </a:p>
          <a:p>
            <a:pPr algn="ctr"/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O Grupo Aste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iniciou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as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operações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com a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marca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em 2009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Lao UI" pitchFamily="34" charset="0"/>
            </a:endParaRPr>
          </a:p>
          <a:p>
            <a:pPr algn="ctr"/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Lao UI" pitchFamily="34" charset="0"/>
            </a:endParaRPr>
          </a:p>
          <a:p>
            <a:endParaRPr lang="pt-BR" sz="11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20" y="2714620"/>
            <a:ext cx="1310917" cy="15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0" name="AutoShape 2" descr="data:image/jpeg;base64,/9j/4AAQSkZJRgABAQAAAQABAAD/2wCEAAkGBxQTEhUUExQWFRQXFBYUGBQVGBgVFxcUFRUYGBQYFRcYHCggGBolHBQUITEhJSkrLi4uFx80ODMsNygtLisBCgoKDg0OFw8QGywkHBwsLCwsLCw3LCwsLCwuLCwsLCwsLCwsLSwrKywsLCwsLCw3KywsLCwsLCwsLCwsLCwsLv/AABEIANcA6gMBIgACEQEDEQH/xAAcAAEAAgIDAQAAAAAAAAAAAAAAAwQCBQEHCAb/xABPEAABAwICBQoCBAwCBgsAAAABAAIDBBEhMQUSQVGBBgcTIjJhcZGxwaHwFFJykiMzQlRzgpOys8LR4UNiF2OEw9LxFSQlNDVTZHSUoqP/xAAXAQEBAQEAAAAAAAAAAAAAAAAAAQID/8QAJhEBAQACAQMCBgMAAAAAAAAAAAECESESMUFx0RMyUZGhwQNhgf/aAAwDAQACEQMRAD8A7xREQEREBFFVVLI2l73BrRm5xAA8SV8dW86Wj43avS6x3tBcOBFwUH2yL4RnO1o0/wCI8eLCFvdAcsaOsdqU87HvtfUvZ1hmbIN8iIgIiICIiAiIgIiICIiAiIgIiICIiAiIgIiICIiAiIg+a5faH+l0roC8sDw7rAXIIbuvjhccVYi5I0JiZGaSnc1rWgB0THYAbyL371LymcQxhH/mW82Ov6LZ0huxh/yt9Ag0Q5CaNvf6DTfsmell83U8io6fTNLWU4jhj1DE6GNmpd7mygvGrhkWjL8ldjLT6Y/GwndKz46w90G4REQEREBYGZozcBxC+T5yaqpbTOFICZQx0gAAJOqWNGBwNuk1vFoWiquaczAOl0lWOlIGs67dUu2lrLYDuug7H+kM+s3zCkBXUbOZZ4d/4nNq7hHZ3B3SW+CrQ6Gq9GaZo4oqipnpZR+EdLdzQTrtLXOtbY0jLFB3MiIgIiICIiAiIgIiICIiAiIgIiICIiDW6aaD0QIuOlP8GRWtHn8FH9hvoFX0v/hfpR8WPHuptGH8Ezwt5YILS1GnO1Ef9bD/ABQPdbYlafT8jbMxH4yM5jZKxBuUXAK5QEREGg0/Lqyf7NKPOSIe63rMh4LRcoY7yf7PKfKSEreRdkeA9EGa0mnh14f00X763a02nu3D+mh/iINyiIgIiICIiAiIgIiICIiAiIgKOaZrAXOcGtGZcQAPElSLo7n/AKiU1VPEHERCEvIGRe55F/GzPVKOzZOXmjmuLTWQAjPri3A5Hgozzh6M/PYeDr+gXmLUAve+XjtGfAlZggHLE43OQG+20rO61qPRulOX2jnBmrVRm0rHG2scL2Jy2XXwvOPzg3poYtH1JDi+TpjHrMdqDsAPsCL3v1TsXVhbfMnzKxI7ypteltayopnEkS1z9vXZC08XGV9/FQUtBBOJT05p9Rl2tnDZTM436rdRrdS1hnfNULncfimO5yD7fmp5TRUtTH0tRUQxlrhI2QtfTuOqdSwa27DrWOtbZa+K7rby80aRf6bT8ZGj1K8vap3HzWJadxV5Th6jPL3Rv59TftW/1VSfnM0W0EmrYbfVa9/lqtN15lcO5ywtfaU2ael6DlVS6Qc51NJr6lPM17S1zHNu6ItJa4DA2OPcV9jB2W+A9F0HzGX6WsB/Nv5l33T9lv2R6KxKkWm092ov00H8VblabTvai/TQfxQqjcoiICrVleyK2u4AkEgYZN7RN8ABhibDEb1ZXX/ODyeNa8N1rMbNStlbdw14NYl7QW5Elwx7ggt1nOjo6NxaZrkZ6nXHm24VT/TBo368n3Ct4/kDo0i30Gnw3RtB8wLlRs5vNGA3FDBxZceRwQY8n+cKhrJRDDLeR19VrhYmwubY7gV9Uuta3kUyPTlJVxCKKINLOhY0Mu9sUnWwFsi0fqrspAREQEREBERAXTvPzTdemk3tcz7pv/Ou4l1Xz+R/gaV26Z7fvR3/AJEHSrwMfAjjcH2WAGJ+y390LOoGHFYMzPgPRSrGbm3Nlm0LmMdbh7LkBNAhC5RBY+gkRiS+YvYgi/W1cPnYVWssgoql5Fg0XcSAB4qSXy3ncbrpmuPy5coJhgubSawDhmbXB27Fg9jtqbkZ1a7I5kR+Hqu+l/mX1VXznVBuKLRs9TGw9GZg2VwLmgaw1Y43W2GxdexyC6b0bXviv0WuwkEFzXvaSDsJaRh3LFmkaiMu6KaSEOOs4RyvYC7K5s7E95U2una3+lPSYOOiZPDo6gf7tVarnK0hLJGw6Kka/XicGkSguLZLtF3RgAE4XK61OnKv89qP/kS/8Sjk0pUO7VTM7LOV5yyzcqnD05yX5Tsq9eNzDDVQ2E9M8gvjJFwQRg9h2OHwW+Xkml05UxSNkZUTNkYwxteHEkRuOsWXObb42Kszcsa52dbU/tZB6K7TT1avm9Ky2leN8tOPg4/yrzS7lBV/nlT+3m/4l2nzX6QfJQTyzSvlMVQx5c9zpHarWdkFxvtKbNO50WMbw4Ag3BAIO8HIrJVGn0iP+tU32n/wnLcLUaS/7zT/AGnfw3LboCIiAiIgIiIC605+Y70VO76tW3yMEw9bLstfAc9rL6NvuniPnrN/mQdBVHZUTT1uCln7KjYRcXF8N5ClXGbvfSaA9a3d7LklZPmYzHo7u+0beSg/6Rd+Sxre8C58zipu/R06MJ3y+2/3pYbG45NNt+Q8zguDAdrmjjf90FU5J3u7RPEqMvO9OTf8c7S319p7th0Y+uPIqWiiBc4lwOrG5wwtiHMHoStTjvViieQ7xaW8Lg+wVk/tm5Sz5Z+fdLUE4ndiPEKxV3Dnh+Ja52t3kuw8yVDKOqfArY6QcHPncCCDNHiMRbVlyPiAlkrMtjXvbrdrHu2DwGSwc1o2AcFbkFse66iYzacSVnpa6lUTbgSsru+qrSK9MTqqoQ/6vp/VY2duHzxW8do8dF0mt+SHWFjm8NsbHq57Vq3yAZkKY3G9vDeeGeGurzNqxa7a3DuXafNdY6MrwPrD9xdYumG9fb8heUMNNSVUUpIdMWllrHZY62OCvDny7Y5q9L/SdGU7j242CB+3rRANB4t1XfrL6qWZrRdzg0byQPVecOT3LI01E6ibK6ndJI6R9Sxplc1uoxrWRsDmm7iyxdcWBwxy0VUylkdeSuqpDtJpQ43+1JVDzKbXT0JpvlFSMmgc6pgAa86x6RmHVcMccM1utG6epag2gqIZTa9o5GPNhmbNN15sfyepbtcJKl0XVD7mkjcTiSGObK9oOqLgHcd4WZ0jRQ6Qp5aeGenjgI1y2bXllc0uJIeHFoa7qtNsC0u7lJnKtxseoUXVL+fCmthTTE+LLed1jRc+VMTaWmnj72Fkg44tPwWtxnTthFq+Tun4K2ETU79dhNjgWua4Ztc04g4jzW0VQREQF8Nz0D/sqU7pYD5zMHuvuV8dzux30TUd3RO8p4yg85ynqrBmY8Fy84LGLMeCDKaO7lOyMZLFvaPz85rKE48FFZ6o3DyXF1y5YFAJF+CNzHzsKwZjfuC5OY+diRbvXqSuUmtZtthcCfEXt++VC8rNxw4/0VZWakdXh/VcMHVHH1R78Bw91wHWY3fjYD2Qc2RYOZIdgb3vNvhn8FE6IDtS8Gj3J9lnqjp8LPzx68JnOAVL6I3Vu8EuJJvfyC5fJENrz+sPZqtVRuG/Yb6BajOUk87+6pDE3VIJNwQW3xwNwRwOr5rkUoAvmdje7edys00QOvcXPRm3c7pI7Hyup54wHPIGTyP1WnVA8gFm4ky8NX0Dtw8z/RDA75urjn7lG+EnM8Amjar9H72+X91wYO9vzxVh1O3vWIpm7j5po2r9Ed4Qwu3jyU/0dvf5lYOGqcCbbjimk27G5iNNujrXUzuzNG8i2WvHZw/+vSea7+XmfmoktpWlP+aQfejePcL0wrJot2IiKoL5bnQZfRVX+iv917T7L6lfO84jb6Lrf/aynyYT7IPMDjguIs2rgnArlmzigmHaPzuWdP2uC4/KPzsCyg7XBBJIonFSSKJyK5hPa8B6rFy5hzd9n3C4kOCk8tZdsfT91G4qVpwORyzxGSgJUoPVPBViXTYQPbbFjMO7+6182lnk6sdgB9UBvorE/wCLsNqijiaxuVz84lZ6Y6/Gz+qkWyOzJ+fBBQuO9bjpFg5605NY3R2KtkYDwWcTsTw91C5BLBJ1j3tI+IPsFYmfhId73fFxKp03bU2rdn6yDmEYnz9f7LJ4WUAs4+B9lWq6oNQZSNV8V4MWoY231Q0OytYg6wA/KwzOesVoRUSP7DSRv2eZwXPRTHOw/Wb7FZymN1vw7fx/Exl6ZxlNf4svdiq8xWIhk3A+BafdQzOI7QI8RZXcc7hlObH03IKfU0nRnIfSI2/tHBo+LgvUy8n0cfQTUcxOBfFONmDJQd/+Qr1gqyIiIC03LNmto+sG+ln/AITluVR06zWpp274ZB5sIQeRwcFJHs4qvE64HgFNGckFknE/OwLmnPW81i7tH52BIj1x4FBPIonLORYFBjCcT4e4SbJcRnrcCkxwUavaK6sDLgPdVmlWGnAeHuqytzdkfO1RS7OHqpajIcPVROQSlYPKlmGJVdxQITnwUbiuYDieHusHnH57kGdMesr9JDndwsTfI4H3VCm7XBXqJ2B7rqWNY5Sd5v7/AKsSzxxxkl0t8Mg04X7yfBal9VGDdrLn6z+seF8BwAWdRC6VxucFzHSt3ndgp0/Vv4uvlknp73diP6c4+Kgkmc44mwVsws3X8SVlBE0gmwz3dwWnO23mqnTAZFRmsfsNuOCvvAGwKo8g3uMv7prZMrjzG807pJr6amaAQ9kTQXDVtYMaXiwx7RHEOXqSmddjTvaD8F47jI3Xvs392C9b8nZi+mhJNz0YBwt1m9V3xBUk0W281sURFUFBXi8Ug3sd+6VOo5xdrh/lPog8bQdlvgPRWWDJVoOyPAeisxIJgcfncFywdYcVwB1j87FlH2h87EEr1GVm8qMoMWHreaSlLYhYSH1RfCBhVlhwHgfUKqxWWDLj7Ii/UjAcFA5Tz9lviFC9BNOq0pVmozVOQoOKd2J4LCTMrKDM+HuopHYnh6IJoDj5eoVul/K77qnBn5eoWwpP6oK5lsHLCmHUHH1K4d2VLA2zG/O1BBMVnQnA+PssKhZ0OR8fYIOKgqm3J3D3VuqKqxZO4IIg6wuMLXI8cV7A0TTCOGNguQ2NrbuJc42Axc44k968gtF7DvsvZDRYWQcoiIC4K5RB4zAtcbsPJWIB6X+ICscpaB1PXVEDhYsmeBs6utdh4tLTxVWF1j+q7zuSEFn8o/OxctzCijfck/OaxfIgnc9Y6yrGZYGZBcvl4rCQ+oVMynYsmOdcXBtcbEHAVxmQ4+/9FVdkrEP5PzvQbCU9Vvj7FRSZLOY9VqgkegmqXYqoXLOZ6iagkiz4e4VebPgPRTtdjw/oqrneg9EFmA4q/A6wJ8VrYHbVfid1TxQRgYKZvZHgsG9lNbqjwQVqgqShHVPj7KKQqSjODvEII6pQQ5FSTuWEGTuHug5oxd7B/rGj4hexF5A0HHr1ELPrTxN+9I0e69foCIiAiIg6/wCdHm+Fezp4AG1bBYXwErB+Q47HC51XcDhiOnKHkDpCz5Zad0MTXNa4yEMcdZ4aNRuJJu4Y2t3r1GoKulbK3UeLtu11rkYscHNy72hB5o5ac31Vo3rutLTk6onZ1Q2+XSsP4vde5GWNzZfKuhO1p+80r2M5gIIIBBFiDiCDmCvnpeQejXO1jQ09+6JoHkBZB5UfJYgauJ2XufVbKj0DWy/iqOd3eIX2+8W2Xq/R2iIIBaCGKIbo2NZ+6FdQeWaPkTWmRsUsErZXhzooi6NnSBlte5J6oFxiRtV9vNNpRrXSPjYNQF+r0jS4houQ0Mvcmy9EjRMX0k1NiZjEIdYkkNjDi6zRsuXYnbYbleQeN2AZZjPgVIx1mt7i4elvVdmc5vNhJC99XRML4SS98DRd0ROLixo7Ud7mwxbuIy6r+ktO3vG8k22cEGxklwHH1KrySKar0dUQsa6WCWJjxrNdJG9jXDPBzhbbdUC8HaPMIJnvWJkUL5BtcFYptHySfi4ppP0cT3egKCMzqNzsvALfUnInSEnYoajxewx/v2Wm0rSPglMUrDHIzqPYbEtcPAkZEHPagzpzgfBbAdk8PjZa6lwvu1XeiuMlGqb93wv/AGQZ6+CidJgFBNNYKIvwHggmL1w2a1xvVTpViHYILBkWAmsHcFA6Syi2ZHE/Af8ANB9Jzet19I0g/wDVQn7rw72XrReXea2OSKR1XqOdFBqOc4Aat+kb1Q4kDXLdaw7/AAXqCN4IBGRAI8CptdMkRFUEREBERAREQEREBERAVOLRMDXmRsMTZHG7pGxtDyd5cBclXEQY6g81rtL8nqWpAFRTxSgYjXYCRfOxzGQ8ls0QanRnJmjp/wATSwR97Y2gnxda5W1AXKIC6l53ubV9W81dILy2AliwBfqiwkjvm+1gWnMNFsRj20iDxprlhcx4LXN1muDgWkEYEEHEHuKtPopiwzCCXoL36bo3mO2P+JbVtntXrCr0DSyyCWWnhklblI+NjnjdZxF1sAEHjGV2tkRZcyPG1wHdmvS3KHmp0dVyGUsfC9xu4wODA4nMlpBbc7SACVNo3mu0XCABStkP1pi6Unx1jbgAAg8umRg2k+SmpY+kdqsaSdwu88GjNeuqTk5SRfi6WBlvqxMb6BbJkYGAAA3AWQeaub7m1qKydpqYZYKVuL3uYYnP+qyPWFzc5uGAAON7LuzRvNvoyHs0cTzvmvOf/wBSbcF9WiCrNo+N0Yj1dVgLSGs6o6jg4Cw2XAVpEQEREBERAREQEREBERAREQEREBERAREQEREBERAREQEREBERAREQEREH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7652" name="AutoShape 4" descr="data:image/jpeg;base64,/9j/4AAQSkZJRgABAQAAAQABAAD/2wCEAAkGBxQTEhUUExQWFRQXFBYUGBQVGBgVFxcUFRUYGBQYFRcYHCggGBolHBQUITEhJSkrLi4uFx80ODMsNygtLisBCgoKDg0OFw8QGywkHBwsLCwsLCw3LCwsLCwuLCwsLCwsLCwsLSwrKywsLCwsLCw3KywsLCwsLCwsLCwsLCwsLv/AABEIANcA6gMBIgACEQEDEQH/xAAcAAEAAgIDAQAAAAAAAAAAAAAAAwQCBQEHCAb/xABPEAABAwICBQoCBAwCBgsAAAABAAIDBBEhMQUSQVGBBgcTIjJhcZGxwaHwFFJykiMzQlRzgpOys8LR4UNiF2OEw9LxFSQlNDVTZHSUoqP/xAAXAQEBAQEAAAAAAAAAAAAAAAAAAQID/8QAJhEBAQACAQMCBgMAAAAAAAAAAAECESESMUFx0RMyUZGhwQNhgf/aAAwDAQACEQMRAD8A7xREQEREBFFVVLI2l73BrRm5xAA8SV8dW86Wj43avS6x3tBcOBFwUH2yL4RnO1o0/wCI8eLCFvdAcsaOsdqU87HvtfUvZ1hmbIN8iIgIiICIiAiIgIiICIiAiIgIiICIiAiIgIiICIiAiIg+a5faH+l0roC8sDw7rAXIIbuvjhccVYi5I0JiZGaSnc1rWgB0THYAbyL371LymcQxhH/mW82Ov6LZ0huxh/yt9Ag0Q5CaNvf6DTfsmell83U8io6fTNLWU4jhj1DE6GNmpd7mygvGrhkWjL8ldjLT6Y/GwndKz46w90G4REQEREBYGZozcBxC+T5yaqpbTOFICZQx0gAAJOqWNGBwNuk1vFoWiquaczAOl0lWOlIGs67dUu2lrLYDuug7H+kM+s3zCkBXUbOZZ4d/4nNq7hHZ3B3SW+CrQ6Gq9GaZo4oqipnpZR+EdLdzQTrtLXOtbY0jLFB3MiIgIiICIiAiIgIiICIiAiIgIiICIiDW6aaD0QIuOlP8GRWtHn8FH9hvoFX0v/hfpR8WPHuptGH8Ezwt5YILS1GnO1Ef9bD/ABQPdbYlafT8jbMxH4yM5jZKxBuUXAK5QEREGg0/Lqyf7NKPOSIe63rMh4LRcoY7yf7PKfKSEreRdkeA9EGa0mnh14f00X763a02nu3D+mh/iINyiIgIiICIiAiIgIiICIiAiIgKOaZrAXOcGtGZcQAPElSLo7n/AKiU1VPEHERCEvIGRe55F/GzPVKOzZOXmjmuLTWQAjPri3A5Hgozzh6M/PYeDr+gXmLUAve+XjtGfAlZggHLE43OQG+20rO61qPRulOX2jnBmrVRm0rHG2scL2Jy2XXwvOPzg3poYtH1JDi+TpjHrMdqDsAPsCL3v1TsXVhbfMnzKxI7ypteltayopnEkS1z9vXZC08XGV9/FQUtBBOJT05p9Rl2tnDZTM436rdRrdS1hnfNULncfimO5yD7fmp5TRUtTH0tRUQxlrhI2QtfTuOqdSwa27DrWOtbZa+K7rby80aRf6bT8ZGj1K8vap3HzWJadxV5Th6jPL3Rv59TftW/1VSfnM0W0EmrYbfVa9/lqtN15lcO5ywtfaU2ael6DlVS6Qc51NJr6lPM17S1zHNu6ItJa4DA2OPcV9jB2W+A9F0HzGX6WsB/Nv5l33T9lv2R6KxKkWm092ov00H8VblabTvai/TQfxQqjcoiICrVleyK2u4AkEgYZN7RN8ABhibDEb1ZXX/ODyeNa8N1rMbNStlbdw14NYl7QW5Elwx7ggt1nOjo6NxaZrkZ6nXHm24VT/TBo368n3Ct4/kDo0i30Gnw3RtB8wLlRs5vNGA3FDBxZceRwQY8n+cKhrJRDDLeR19VrhYmwubY7gV9Uuta3kUyPTlJVxCKKINLOhY0Mu9sUnWwFsi0fqrspAREQEREBERAXTvPzTdemk3tcz7pv/Ou4l1Xz+R/gaV26Z7fvR3/AJEHSrwMfAjjcH2WAGJ+y390LOoGHFYMzPgPRSrGbm3Nlm0LmMdbh7LkBNAhC5RBY+gkRiS+YvYgi/W1cPnYVWssgoql5Fg0XcSAB4qSXy3ncbrpmuPy5coJhgubSawDhmbXB27Fg9jtqbkZ1a7I5kR+Hqu+l/mX1VXznVBuKLRs9TGw9GZg2VwLmgaw1Y43W2GxdexyC6b0bXviv0WuwkEFzXvaSDsJaRh3LFmkaiMu6KaSEOOs4RyvYC7K5s7E95U2una3+lPSYOOiZPDo6gf7tVarnK0hLJGw6Kka/XicGkSguLZLtF3RgAE4XK61OnKv89qP/kS/8Sjk0pUO7VTM7LOV5yyzcqnD05yX5Tsq9eNzDDVQ2E9M8gvjJFwQRg9h2OHwW+Xkml05UxSNkZUTNkYwxteHEkRuOsWXObb42Kszcsa52dbU/tZB6K7TT1avm9Ky2leN8tOPg4/yrzS7lBV/nlT+3m/4l2nzX6QfJQTyzSvlMVQx5c9zpHarWdkFxvtKbNO50WMbw4Ag3BAIO8HIrJVGn0iP+tU32n/wnLcLUaS/7zT/AGnfw3LboCIiAiIgIiIC605+Y70VO76tW3yMEw9bLstfAc9rL6NvuniPnrN/mQdBVHZUTT1uCln7KjYRcXF8N5ClXGbvfSaA9a3d7LklZPmYzHo7u+0beSg/6Rd+Sxre8C58zipu/R06MJ3y+2/3pYbG45NNt+Q8zguDAdrmjjf90FU5J3u7RPEqMvO9OTf8c7S319p7th0Y+uPIqWiiBc4lwOrG5wwtiHMHoStTjvViieQ7xaW8Lg+wVk/tm5Sz5Z+fdLUE4ndiPEKxV3Dnh+Ja52t3kuw8yVDKOqfArY6QcHPncCCDNHiMRbVlyPiAlkrMtjXvbrdrHu2DwGSwc1o2AcFbkFse66iYzacSVnpa6lUTbgSsru+qrSK9MTqqoQ/6vp/VY2duHzxW8do8dF0mt+SHWFjm8NsbHq57Vq3yAZkKY3G9vDeeGeGurzNqxa7a3DuXafNdY6MrwPrD9xdYumG9fb8heUMNNSVUUpIdMWllrHZY62OCvDny7Y5q9L/SdGU7j242CB+3rRANB4t1XfrL6qWZrRdzg0byQPVecOT3LI01E6ibK6ndJI6R9Sxplc1uoxrWRsDmm7iyxdcWBwxy0VUylkdeSuqpDtJpQ43+1JVDzKbXT0JpvlFSMmgc6pgAa86x6RmHVcMccM1utG6epag2gqIZTa9o5GPNhmbNN15sfyepbtcJKl0XVD7mkjcTiSGObK9oOqLgHcd4WZ0jRQ6Qp5aeGenjgI1y2bXllc0uJIeHFoa7qtNsC0u7lJnKtxseoUXVL+fCmthTTE+LLed1jRc+VMTaWmnj72Fkg44tPwWtxnTthFq+Tun4K2ETU79dhNjgWua4Ztc04g4jzW0VQREQF8Nz0D/sqU7pYD5zMHuvuV8dzux30TUd3RO8p4yg85ynqrBmY8Fy84LGLMeCDKaO7lOyMZLFvaPz85rKE48FFZ6o3DyXF1y5YFAJF+CNzHzsKwZjfuC5OY+diRbvXqSuUmtZtthcCfEXt++VC8rNxw4/0VZWakdXh/VcMHVHH1R78Bw91wHWY3fjYD2Qc2RYOZIdgb3vNvhn8FE6IDtS8Gj3J9lnqjp8LPzx68JnOAVL6I3Vu8EuJJvfyC5fJENrz+sPZqtVRuG/Yb6BajOUk87+6pDE3VIJNwQW3xwNwRwOr5rkUoAvmdje7edys00QOvcXPRm3c7pI7Hyup54wHPIGTyP1WnVA8gFm4ky8NX0Dtw8z/RDA75urjn7lG+EnM8Amjar9H72+X91wYO9vzxVh1O3vWIpm7j5po2r9Ed4Qwu3jyU/0dvf5lYOGqcCbbjimk27G5iNNujrXUzuzNG8i2WvHZw/+vSea7+XmfmoktpWlP+aQfejePcL0wrJot2IiKoL5bnQZfRVX+iv917T7L6lfO84jb6Lrf/aynyYT7IPMDjguIs2rgnArlmzigmHaPzuWdP2uC4/KPzsCyg7XBBJIonFSSKJyK5hPa8B6rFy5hzd9n3C4kOCk8tZdsfT91G4qVpwORyzxGSgJUoPVPBViXTYQPbbFjMO7+6182lnk6sdgB9UBvorE/wCLsNqijiaxuVz84lZ6Y6/Gz+qkWyOzJ+fBBQuO9bjpFg5605NY3R2KtkYDwWcTsTw91C5BLBJ1j3tI+IPsFYmfhId73fFxKp03bU2rdn6yDmEYnz9f7LJ4WUAs4+B9lWq6oNQZSNV8V4MWoY231Q0OytYg6wA/KwzOesVoRUSP7DSRv2eZwXPRTHOw/Wb7FZymN1vw7fx/Exl6ZxlNf4svdiq8xWIhk3A+BafdQzOI7QI8RZXcc7hlObH03IKfU0nRnIfSI2/tHBo+LgvUy8n0cfQTUcxOBfFONmDJQd/+Qr1gqyIiIC03LNmto+sG+ln/AITluVR06zWpp274ZB5sIQeRwcFJHs4qvE64HgFNGckFknE/OwLmnPW81i7tH52BIj1x4FBPIonLORYFBjCcT4e4SbJcRnrcCkxwUavaK6sDLgPdVmlWGnAeHuqytzdkfO1RS7OHqpajIcPVROQSlYPKlmGJVdxQITnwUbiuYDieHusHnH57kGdMesr9JDndwsTfI4H3VCm7XBXqJ2B7rqWNY5Sd5v7/AKsSzxxxkl0t8Mg04X7yfBal9VGDdrLn6z+seF8BwAWdRC6VxucFzHSt3ndgp0/Vv4uvlknp73diP6c4+Kgkmc44mwVsws3X8SVlBE0gmwz3dwWnO23mqnTAZFRmsfsNuOCvvAGwKo8g3uMv7prZMrjzG807pJr6amaAQ9kTQXDVtYMaXiwx7RHEOXqSmddjTvaD8F47jI3Xvs392C9b8nZi+mhJNz0YBwt1m9V3xBUk0W281sURFUFBXi8Ug3sd+6VOo5xdrh/lPog8bQdlvgPRWWDJVoOyPAeisxIJgcfncFywdYcVwB1j87FlH2h87EEr1GVm8qMoMWHreaSlLYhYSH1RfCBhVlhwHgfUKqxWWDLj7Ii/UjAcFA5Tz9lviFC9BNOq0pVmozVOQoOKd2J4LCTMrKDM+HuopHYnh6IJoDj5eoVul/K77qnBn5eoWwpP6oK5lsHLCmHUHH1K4d2VLA2zG/O1BBMVnQnA+PssKhZ0OR8fYIOKgqm3J3D3VuqKqxZO4IIg6wuMLXI8cV7A0TTCOGNguQ2NrbuJc42Axc44k968gtF7DvsvZDRYWQcoiIC4K5RB4zAtcbsPJWIB6X+ICscpaB1PXVEDhYsmeBs6utdh4tLTxVWF1j+q7zuSEFn8o/OxctzCijfck/OaxfIgnc9Y6yrGZYGZBcvl4rCQ+oVMynYsmOdcXBtcbEHAVxmQ4+/9FVdkrEP5PzvQbCU9Vvj7FRSZLOY9VqgkegmqXYqoXLOZ6iagkiz4e4VebPgPRTtdjw/oqrneg9EFmA4q/A6wJ8VrYHbVfid1TxQRgYKZvZHgsG9lNbqjwQVqgqShHVPj7KKQqSjODvEII6pQQ5FSTuWEGTuHug5oxd7B/rGj4hexF5A0HHr1ELPrTxN+9I0e69foCIiAiIg6/wCdHm+Fezp4AG1bBYXwErB+Q47HC51XcDhiOnKHkDpCz5Zad0MTXNa4yEMcdZ4aNRuJJu4Y2t3r1GoKulbK3UeLtu11rkYscHNy72hB5o5ac31Vo3rutLTk6onZ1Q2+XSsP4vde5GWNzZfKuhO1p+80r2M5gIIIBBFiDiCDmCvnpeQejXO1jQ09+6JoHkBZB5UfJYgauJ2XufVbKj0DWy/iqOd3eIX2+8W2Xq/R2iIIBaCGKIbo2NZ+6FdQeWaPkTWmRsUsErZXhzooi6NnSBlte5J6oFxiRtV9vNNpRrXSPjYNQF+r0jS4houQ0Mvcmy9EjRMX0k1NiZjEIdYkkNjDi6zRsuXYnbYbleQeN2AZZjPgVIx1mt7i4elvVdmc5vNhJC99XRML4SS98DRd0ROLixo7Ud7mwxbuIy6r+ktO3vG8k22cEGxklwHH1KrySKar0dUQsa6WCWJjxrNdJG9jXDPBzhbbdUC8HaPMIJnvWJkUL5BtcFYptHySfi4ppP0cT3egKCMzqNzsvALfUnInSEnYoajxewx/v2Wm0rSPglMUrDHIzqPYbEtcPAkZEHPagzpzgfBbAdk8PjZa6lwvu1XeiuMlGqb93wv/AGQZ6+CidJgFBNNYKIvwHggmL1w2a1xvVTpViHYILBkWAmsHcFA6Syi2ZHE/Af8ANB9Jzet19I0g/wDVQn7rw72XrReXea2OSKR1XqOdFBqOc4Aat+kb1Q4kDXLdaw7/AAXqCN4IBGRAI8CptdMkRFUEREBERAREQEREBERAVOLRMDXmRsMTZHG7pGxtDyd5cBclXEQY6g81rtL8nqWpAFRTxSgYjXYCRfOxzGQ8ls0QanRnJmjp/wATSwR97Y2gnxda5W1AXKIC6l53ubV9W81dILy2AliwBfqiwkjvm+1gWnMNFsRj20iDxprlhcx4LXN1muDgWkEYEEHEHuKtPopiwzCCXoL36bo3mO2P+JbVtntXrCr0DSyyCWWnhklblI+NjnjdZxF1sAEHjGV2tkRZcyPG1wHdmvS3KHmp0dVyGUsfC9xu4wODA4nMlpBbc7SACVNo3mu0XCABStkP1pi6Unx1jbgAAg8umRg2k+SmpY+kdqsaSdwu88GjNeuqTk5SRfi6WBlvqxMb6BbJkYGAAA3AWQeaub7m1qKydpqYZYKVuL3uYYnP+qyPWFzc5uGAAON7LuzRvNvoyHs0cTzvmvOf/wBSbcF9WiCrNo+N0Yj1dVgLSGs6o6jg4Cw2XAVpEQEREBERAREQEREBERAREQEREBERAREQEREBERAREQEREBERAREQEREH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3868" y="1142984"/>
            <a:ext cx="3627042" cy="258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tângulo 20"/>
          <p:cNvSpPr/>
          <p:nvPr/>
        </p:nvSpPr>
        <p:spPr>
          <a:xfrm>
            <a:off x="464318" y="3286134"/>
            <a:ext cx="37147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Atacado</a:t>
            </a:r>
            <a:r>
              <a:rPr lang="pt-BR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: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400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pontos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 de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Lao UI" pitchFamily="34" charset="0"/>
              </a:rPr>
              <a:t>venda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Lao UI" pitchFamily="34" charset="0"/>
            </a:endParaRPr>
          </a:p>
        </p:txBody>
      </p:sp>
      <p:pic>
        <p:nvPicPr>
          <p:cNvPr id="19" name="Imagem 18" descr="Weng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6654" y="1189240"/>
            <a:ext cx="1785950" cy="35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ector reto 14"/>
          <p:cNvCxnSpPr>
            <a:stCxn id="17" idx="3"/>
          </p:cNvCxnSpPr>
          <p:nvPr/>
        </p:nvCxnSpPr>
        <p:spPr>
          <a:xfrm>
            <a:off x="1873142" y="941413"/>
            <a:ext cx="8032862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194477" y="756747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Microsoft New Tai Lue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Microsoft New Tai Lue" pitchFamily="34" charset="0"/>
              <a:cs typeface="Microsoft New Tai Lue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4214828"/>
            <a:ext cx="16251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Candara" pitchFamily="34" charset="0"/>
                <a:cs typeface="Lao UI" pitchFamily="34" charset="0"/>
              </a:rPr>
              <a:t>Atacado</a:t>
            </a:r>
            <a:endParaRPr lang="pt-BR" sz="1200" b="1" dirty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cs typeface="Lao UI" pitchFamily="34" charset="0"/>
              </a:rPr>
              <a:t>2.844 pontos de venda</a:t>
            </a:r>
            <a:endParaRPr lang="pt-BR" sz="1200" dirty="0">
              <a:cs typeface="Lao UI" pitchFamily="34" charset="0"/>
            </a:endParaRPr>
          </a:p>
          <a:p>
            <a:pPr algn="ctr"/>
            <a:endParaRPr lang="pt-BR" sz="1200" dirty="0">
              <a:cs typeface="Lao UI" pitchFamily="34" charset="0"/>
            </a:endParaRPr>
          </a:p>
          <a:p>
            <a:pPr algn="ctr"/>
            <a:r>
              <a:rPr lang="pt-BR" sz="1200" b="1" dirty="0" smtClean="0">
                <a:cs typeface="Lao UI" pitchFamily="34" charset="0"/>
              </a:rPr>
              <a:t>Varejo</a:t>
            </a:r>
            <a:endParaRPr lang="pt-BR" sz="1200" b="1" dirty="0">
              <a:cs typeface="Lao UI" pitchFamily="34" charset="0"/>
            </a:endParaRPr>
          </a:p>
          <a:p>
            <a:pPr algn="ctr"/>
            <a:r>
              <a:rPr lang="pt-BR" sz="1200" dirty="0" smtClean="0">
                <a:cs typeface="Lao UI" pitchFamily="34" charset="0"/>
              </a:rPr>
              <a:t>4 Lojas </a:t>
            </a:r>
          </a:p>
          <a:p>
            <a:pPr algn="ctr"/>
            <a:endParaRPr lang="pt-BR" sz="1200" dirty="0" smtClean="0">
              <a:solidFill>
                <a:schemeClr val="tx1">
                  <a:lumMod val="85000"/>
                  <a:lumOff val="15000"/>
                </a:schemeClr>
              </a:solidFill>
              <a:cs typeface="Lao UI" pitchFamily="34" charset="0"/>
            </a:endParaRPr>
          </a:p>
          <a:p>
            <a:pPr algn="ctr"/>
            <a:r>
              <a:rPr lang="pt-B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ao UI" pitchFamily="34" charset="0"/>
              </a:rPr>
              <a:t>1 </a:t>
            </a:r>
            <a:r>
              <a:rPr lang="pt-BR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ao UI" pitchFamily="34" charset="0"/>
              </a:rPr>
              <a:t>Concept</a:t>
            </a:r>
            <a:r>
              <a:rPr lang="pt-B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ao UI" pitchFamily="34" charset="0"/>
              </a:rPr>
              <a:t> </a:t>
            </a:r>
            <a:r>
              <a:rPr lang="pt-BR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ao UI" pitchFamily="34" charset="0"/>
              </a:rPr>
              <a:t>Store</a:t>
            </a:r>
            <a:r>
              <a:rPr lang="pt-B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ao UI" pitchFamily="34" charset="0"/>
              </a:rPr>
              <a:t> </a:t>
            </a:r>
            <a:r>
              <a:rPr lang="pt-B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ao UI" pitchFamily="34" charset="0"/>
              </a:rPr>
              <a:t>no Morumbi shopping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Lao UI" pitchFamily="34" charset="0"/>
            </a:endParaRPr>
          </a:p>
          <a:p>
            <a:endParaRPr lang="pt-BR" dirty="0">
              <a:cs typeface="Lao UI" pitchFamily="34" charset="0"/>
            </a:endParaRPr>
          </a:p>
        </p:txBody>
      </p:sp>
      <p:sp>
        <p:nvSpPr>
          <p:cNvPr id="17414" name="AutoShape 6" descr="data:image/jpeg;base64,/9j/4AAQSkZJRgABAQAAAQABAAD/2wCEAAkGBhQSERUUExQVFBQVFxoZFxgYFxcYHRgXGBgXFx4WHBgYHSYfGh8kHBcUIC8gJCcqLSwtGB4xNTAqNScrLCkBCQoKDgwOGg8PGi8kHyQsLCwpLC8sLCwsLCwsLCwsLCksLCwsKSksLCwpLCwsLCwsLCwsLCwsLCwsLCwsLCwsLP/AABEIAMIBAwMBIgACEQEDEQH/xAAcAAACAgMBAQAAAAAAAAAAAAAFBgMEAAIHAQj/xABGEAACAQIEAwYDBQUFBwMFAAABAhEAAwQSITEFQVEGEyJhcYEykaEHFEKxwSNSgtHwFTNicuFDU3OSorLxJDRjFlSDwtL/xAAaAQADAQEBAQAAAAAAAAAAAAACAwQFAQYA/8QAMREAAQQBAwIDBwQCAwAAAAAAAQACAxEhBBIxE0EiUWEUMnGBscHwBZGh4SPRFULx/9oADAMBAAIRAxEAPwDmYSvMlbisIqxLWmWvCK3rw11fKEioWFWlGtV3FAvlCwrQ1I1aGgIXV4u9aVsNxXjbn1oES1NT4S0XdVUEsxgAQDt1Og96gNexXF1NuH7GXXHhexm5hsRmaCNiqhuc862w/ADg5OJLkOZT7uqvMb+K6Ao5aRQPs5Yd7pt2swZ0aMrlPENFYsNYEzH0NVr+JuGQ1x2ykjW4zDQxIk7edACWmwmYIyug8P8A7Pv2xme8mraXrlpW8zCLsaiu8eTAAJg3w7pq2a7ba4wJJJWQwAjyoN2Iwq3EvB7ndrl12LNEkhc3Ocug3qjibMqQRB/I1aIetHZPqldXpuFLqHZPtfcxNkNdVS0vORAqQrZRuCQT69elUe2VoNbz20KMNWyuwzCOarAJHI+tR/ZWyDDE3AGIZgoJEaE7g+tFcfb0I30rymq1EkclA4s4+a9JptPHJHkZoZSJ2W4netXXKES+RQz5rmXVgYmeokQdhApi45x7EK3hu3DbOtt2ti2W0EssIsweY8qAdnlW1jbk7JkZRlLSYfKIHQ6+1H+2HFTiSrkMoUZVHd5FA1OkuxJOnsB0rYiO5gK8prSWSOaD3XOOK3GNxs7sQZJMzyJ/Ouhdl+D3LqN3aIxy93mdiAkrvABk6KNpkjqaQeMrzroPD+IPbtBUyoCNT3rrM8yEYeXyqfUEAtv1W1+lFz2OrnCW8dZgspgwSJGoMGJB5g8qVcSMpIgHbXp6U3cRGp0UaDRZjYbST/5pU4mvjFK0p8VK/wDURbLTj2W4RhjhGuX7jvox7lLlyGmMspbMkwkeWfWY0RyhGjAqw3BBBB6EHUUXa+x3fGt6FlXSB7AEET5DzobiUIY6MJ1GbeDzPXnrWgsMqk1HuBFQQzlYXxQ2bU8h4QdjHTagJpk4Jg2NrMMsEcwSdAx0002NWaX3j8FPJwj3HO0q37QtZwq6E5bTySuo1ZgBrrtyGulKV2jF/OFkuNysALyA1/ymYBoZjrIRiuYEDYgiCOtWEBooJYJJsoSo/aKOrL9SK6XgpCiAPUz+U1znAANfQSD4x9K6XZwsjRXPoGPXy9K8vr73CvVeg/Tq2OJW+c9LfyWvalTCaa2bhPWCPpWVnbHfl/6Whvb+V/tc9WvTXi1sa9gF5JaGsNbRXmWiXy0A1qC4KnbSobu5oSF8oCK0IqQ14RQFdUNY41NbZas4zAMniMFTGo8wSN9fwn057iVlEAqZFYBWxra0klVG7EAeZJj9a4uqfh2Ka2+ZDlMbgMTB8lIqO8hk6QDt4Mg6aLy1ke1O/YPsGl/F93fuoQEZrlu07B1VY8UwCPEVH8XtRXj3BMDh7pS5ZJQFgCcRiXYGdfCpgzzMjloa5sc+9oRWBykrsyrFWjNGY7OVHwg8vSrmLw5B1/EMw1nQ+dE8ffw+EI7iwhnVhdtC7lkDLlN4kgEax1o52K7Qfe2a29izoVy5MPZXSGJLEggDTfSqhqxp2U5pQDTmV2Cs+zi0fu5j/eNynnTLi8A5GiOf4G/lVrE9nsR3Ybht9bWZjntghRmJjMItkaEawADv6sn9pMqXhdzMlrKqsRGZoI0PWQpnqa8xqYY5S6UHnP5lbkOrfE0MAuqH2XH+GcGuPjb6rbvZhbtaIrTqbm+mg0O8TFGsR2KxLD/298+E6lrY8cmDDXBpGX3nyrzthj3RWC2yjtlPepduKz5Zi2x3IAZoBOmaueYXjt5sRaOdzldSVa7cZWgg5SpaCDEEc6vgeOkC3IpY2pgbNO7dh18fFFeO9isWiy1kgZlHx22+JguysTGvtTn/APTsb3MCsbhsSs7RBhTzk/1rf4VxS89p7ma1bRInIh56a65QSYgQZmhfEPulwftVQOxMkIxJJ3J7tg3vqZB6Upz2S1hWDd+nCgbs0fzC2f7Ob920rpcwmXKxDrcZs4kmfDb1iCNKTMb2DxBv2ssNbJXNdXUIM2pKsVLEATA3rqI4pZS5ZNq7bTD2FUIsmcqLAWCN9q5d2m4rfM91duIi5iRbuOoKiPEcpE60xjGsd4UuXWvlO05CI4qzw8Zu8xeMJIZSFwygQxlh4rZIBIGk+W1b8P7N4HGLmt3MZdW34Jc2kgmDl+AHofc9TXOsRinYyzuxPMux/M0W4JaDQACQXGnMmQKvhi6jttqd7w0XSZuLfZtZ07m8bcDxd5LydIjQefWpLl7C4NLds4fC4hlRcztenM0amCrZZImKr8f4MyW7dz7uLFtfBqyFnJJ1IEE/CdfelTGpMmqDAQ3c1x/hB1BuohMh+0CyGypw7CgkgAgqd/8A8YnenXBW0cBriWF0koLflOWSdem1LPYrs/OBOISz3rvcyGLRc2xaJIIYAkMxZTI5ItEcfcv4cW47sqyksf2d5ZkTbYeLKV085YjlWRNO8OodlsaPTMkHi5PCL4DtIL+IOH7uzmNt+7PdICrhSQAYkaT8qU+L9qMSjeG+ygiQBbtGPKShNWsF2jsJiEv93F63OUywScpSSpJ5E6SOVAeLEMhbz8PptSjMSQR81T7IGxuDvkfz5Kjf7fY4MYxBj/h2f/4rKDNxFwYEQPKvatF0sU1aIrW5qJTUtXhSreZFb93AqFTW5u0S+UN3eobu/sKmbWorlfL5QMKNdluAjEPca5K2bNsu7n4cwiEMAkyM2ijNpprAIyxg3c+BZ8+XuadbfEltWls4dCtoDMxvBc9xyGDG5kdlK+IZU28KkzGiJXUKCawWbS5jcB3ZPeWDAkZrcRO2sfCf80HyB0r1FS8CbkoqwN50GsD1FMWIs3r9kXCVwtk6NiLxyI6R8FldXukgyO7UCAROug1e0OGwQH3NDfv/AP3N9QFQ6eK1h9QD0a4SR0qQF7hnBT/A04yljiXD3s3Cro1uRnQOIJttORoPUDnXU+wPZ84fhrX2OS7iiCp0MWh/dk+IBRJdzrMQYOUil/s32Rv4jFfeeIW7r2yc7F2UPdbTKCCZC6ag5dAAPLoPFuKPDXHuW7fIT4TH7qxJiT13q4QPc26+1qbqNBQHF9qMfhg7BUdSIa5lQvlBOjQoYAEn4hz85pbONN5muXQXdyIUTLNMjbqTypgx/CL2KyG7OEtkfjDNdvRGqYdZuEDTUgbz50OxfFGwF63YwuFuWrl3wjE3wpusJynubYlbepHiMsZoBI4tp1Bx5pNLWtdYyPVV+1mAt23VArK6qBdFy5nfMyhhILsRAPlvrTD9j3ZpgmKxDgqjr3dphEyM2dxOmkhZPPMDWvBfs+xOJcd6LiW5Jd3ygnWdObMZOp9fKup4fCi0i2raLbVQAqpAjzJ5/I+c0v8AUZ42xBnJ/Pugi3BxdwknjrrhWkLcRjs6wQgPInRuUk6xMULxPH7jKDcuteUeJFEyzDbSJ09OQo1xfssBeAtA3bjasGhgoJks7MvhEzrM9KAcT4/YwAb7ugxeJUKGuNIsWs+YLH+8BKt8JjwkFgdK8wyAynwD4+X58FvN1DI22/J7YyouKcGuHCticZc7pm/ubWhLNyQDc6bkaKASZ1jnF2xGJtkc3WnezgsVjrffuL993DeIIWTOrle7TKMqoANhpmmdZJr8M7B37mKVrtpktW2DPmhc0fgEmZJ3jYTzittkYii22vOv1BOp6jhQH2XRuy2HtJhRm7tywOgyMxUwxORtTsTlImBpMarfH8Rn1buwqiLSyFVBoGKAAXIYoYBmCTrpBPcV4iWRbQUWwo+BSIOsjQAnQzS3xi0FKgEXbznKiBWLsY0AymTAHSABOgFJJwGtXXalss1v4KSOJ4K2PECynmDBkc4YR+XvVjgfA2xSM1xvu+Ct/wB9fbQAbZVJ+N+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+yOHuYFSUS2zuZZmDZtNlGW4AFGumsyZMaUzVamOFlBO0mkl1DrA4+SYrV5MFgreHHeILaABbk2XugRmuWnUyHBObKRrr6hC4qRnuM1yL10gsVSX5HULlQEjLMeY5tJni18PcZ2VVZpJEtz3gSeetAcbZ1ACi47GFQAySeSwZrzL5S9y9SzQmKIlponn/X5ygONRcpLjKfLST0y+k60QwHDFRBicWIs/7O1+K8Y0VR+7zLfprVvjVyzgMrX0W7jMoKYfNK2RGjXSPiYzMegGgBpWtcUv4u+73GNxshMbBQCNFXZQJ2HvJ1qgRFo3H9lnO1IxGD8T+fVLRrKwGsq1Y5RlakBqINWwergp1uDXtRg0U4FwhsQ7BSvhAOSTnffS2oBzEAEkaada64hosroFmkMUgbsBPr89q9xVoqYO/5gjQijnHezht5Q1rKx1yxF5ViQxtfFlIDQSIlSNKD3rgcSs+AKuu8CZJjaDlHqwpDJtxtNdHWFHgWUOM7XAnMW1VyfZ3UD6+lMeH47aRkXDYctcLKq3cURefMzALkw65bKNmywxzkUtLTp9n/AAhGY4pgzHDXEyLAKF2VyubnKkBhHPLQyACyiYCcJgx32Ud4z3sbjrl29kLNlIZoXxFVBXQATCiB0FJi8HwLOowuJxNy6DmQPaVBK+KcxC6iJA5107H4/umt4hkuDxFrgEkhVAbN3JBcqwzidhHPauWcS7s8RdrMd1cYskdGXX/qzUokhm4I2tG7aVb4b2xUAjEXMYI2Fm3YDehuXXMemTSieD7Xh3jCW7GFck/+oxNw37w0jMpuRbtHfQAikG9uRzBI+Ro/2A4W2Ix1m2satJkEgKokmAeQ284p3Uc8eJxpBtAOAnPC/ZJcxR744+/ca5q1wD4vLvO8Mx08qB8e7Jw658dh7jWiVIUAvuAS4X93KZmeddc4uJuZVxC2xbAypB0UaTofbakP7QeHtZvW8VbJX7wjrcgiBdQQwOuucakbeFutSwTxTOc0HgFMcwtAPmhvZP7WnVEtXXt28oCrmS4QANgBbRyIGnSm3GfaPbUAA377HZbVk4df4nvw0Gd1Wa4XZA75NokabDXcabCncYtrt5WJ1AVRlOkD0A/Kp5dJDHEZq7+eP2T4XGaQR4GOaFp1wNzFYt/24s2MLB/9PldwxMDNdbU3dJHiEagxMEVe2nAr1+x3NiyjLmVhcANsDKdoaOUiiXZbDPcuW1uG4y65z4lBhS3I6cqvf2vavl7eRFtNIDQsgbBpOpIMGgiJf4gOOM4RT7YTtJ+OB+WuO8Px+Iwt5LYuuAhcG2Lj5CxDz4QYOpmY3FGuHdtsQ5yNkVjzuSFHqQp+oqPj3D8uLt50UQcrd3rnUAgOIMNmAmdDrrrsW7ScXW/btBVyC2DIFsiS0Zmk6ctvM60+OpASVna7awjvjCsvxNFQHFcRUSDFrA2mvOeelxrYVPdfetuFdoMxZcFhLllWHjuPcP3i4JGhvPpaG/hQk66FSKQeKY9u8dUlbf4VJDQBtqRrt0orwDF3GWDft20EjxLZmdNgy7UW0VjC7HsjcA1tko/214Y9zDIqW7Nsh82S3cViZBHiCaTruTO/Wuf37GKwqls9yxmgSrumaASF8JGbn9aMYjtBiB/tPh+GEtiNeULp1oTjsf3ob7w9y4Y8BzHwvIObLsRlzAjTfTWKJrdo5XRqWyGgKTZhe1TX8PdvNgrD27IOfvLubNlUMVAa0ZMEHX50v8Q7c3GK90jYdVEBbd51UDkAqKoFHOx+DwQtEXLKYrEamM2Hca6xBuSFACzpPx6A0Qs/Youn3jHLbcqCyWrBYKTrlDs4mNvhosJ2asJU4b24uqPGz3JafG7vHLTM0jntR/DdqLt/S3bdz0TMfmRt70m9qOzrYHEmwbgcQrJcAyh0aRmyycsEMCJO1WMVbS2FTLbuwgJfJBLMMxHikkKSVBIEgbDap5IWHJWhpddMwbBkBPLcMxEBsVfw+AtnbOys5/y21PiPvNQ4vtZYwNs/cFNy+/h+9YgqHg87NqPD0lgIgSGpGw2IRW0tLLQNkMkx1Wmrh3HhhiQLbISB8JVffw78/nXAGR5ARyS6jUYJ+SUeK4HEls90MWYTLNmaN5JbUySTPmav9jbY75hcUx3Z06+JfPaJpsftjbYeOwbp6u4/ka94XikxLnwWsMqCNGUFixHVRIAVifavnShzaacpDdK5h3PGO6i+4YTlYA/hX+dZXlwCTG06T0rKyfa5FqexxeSSIrIr3nWRXrQvKLynn7LLK99cd2VECgFna2qzI8OV/jJHkAIJJmKRzV3BY9VOqnQbEDeglPhpEwZTn2l7Uo2Ia46PIlEDOHyLmYtCoSpzEIYEjwjc+KljiHE1td/btkPdvgpeuRolqVPcWx+8cq538oHUF+F9l7l8pexQ+72JBVNO+vdFt2hqJMS7wANfML2H7IYkFwyhWtqDcBZPBIkTBjWDzqVoaH2nkktoIXnrrH2QuxttlOrMYVZzEKySTDJpEaZh/lblyV2AEmuxdhsEuFtZRcZXYeLKonefiPKZPy3q4RGThTl+1MHavEgtcbxF0UrEiVzZSdZOmgOh385rlXGcpxFkWEZ+6nvbyoStx2csYIEZEByhucE7RTr21xa4gLhrLvexF5lVRsMxI1YxJEDXeAJ5UlYf7Q71rDph+7nu0CS164JyiIKpGnKJNTamMNIHoqIXWPml/ieFKXGkESSwnmpJg+lHvs+v5MSzGQptlWiJOqNkBJGrZR6wRQjjdwNcldRA/DlOvig6md9DO0c5o/8AZrh82JYwCECEg8wcwgCNzlPTao5nhsLifJUxj/IKXUrXZUviO/78QWzhcpLkN4gp20O0gRG1Lf2iJkFhIZAzFysyguZbgJWRm58983lXR8MVFuJbMQNkYgGNiACPWSfWkf7R8FZZg7Mc6IMqllVSZIygRLGM2g20qSLpiVhA8/ouGR7gQSk48L4aE7xUW26jOCb99nMa+FWXJJ1iQRVfBY2zdu5rPelANe8CZs4knRIBWCvQ71FxnuWFs2iSQpDkuG1nQKJkKBm3A3HOq/Z7Blc0BvjMEAndVgaehrY18Bbptze/IS9DKPaKK6Fa7XJYs3GuFpNpraZQFOZh8UmRIgcuexoHisNeN22VGbvkUi1bbvGQ5UJttkmPiDAaSrDoai4rgs1gnWUZWGYHRfEpMEa6m386I9kL/dre75u6smLsh3trvlXO9pu8uf3bKtlYEB80+GsiAmSOnI9Y0Mn3cj+lPj+AMbKpfYWXDNctpcMZgFAfxgwkAg+L/EeRIHHsneYCEzL4tRiLDDUeEibusGCdp8ubf2gxdnEKuW8WXRW8V1AAwK+FHUgnKWkhpid4rgRsMt4C5LMrR/EDAOvKYMVZHTRQUD2MmIB+VIpxbBtbxDW2AzqcpAIIzQeY0NNHZzh9hFi9aZ2+PW2xE6whgEwNJ5HzilviZZ77MVknxEKI3MaDlvW4sINDbuA6aRGx13o2mxaVL4HVV1hS9po75mW33ds6IMipIUAFiq6STry3GgpexFskqNszAE9ATqflNFcVbGXwowg6k/T6g0Q7GXk+8IndO99nmyyEA2yquWfVgCAsmCG2OnUlyD37TN9m/AVa4C3deIklkTLNq3Le4ZgNRoRFTW+2tm87v3hVR4oI1y5go30/EvPnVThfbg2CzjxM0ydIMzmEbR/OhP8Ab5UThVt4ZdoS1bBMawXK5iOUZjUAl5Pcr1fst7R2A8+957d0y9pLeExttDdtk92GytnIIDZZ+GJ1UaGefWk3ivA1CnuM7d2hZwzLoi7vJC7FgI1JmmDHcFv22ju2YMAwFoG6LeYA904tzlKgjflrzq7wXhjO11LyPaz4a4mc23IU3GRAug1Jk+kUsOkJpxRu6DbDG9ue6ROD4K42Zre4iPCDJ6a7US4vwt7cPcdCScsDMDoJkAjVRoCRzMVTwXE+7IKm4oA0AyHfUiCsHlrvvU+Lx63QJZyVEIMttQJgkQsQD89BTHlu1LiDg70VM1f4JvcHXKNRIjxTv8veh5pg7M4EujsCmpiGaDsNQI86lokENVUrgANymdteXsKyiS8LuAfAh883+lZSPZnnt9UHtDB3/kLnDCsqV1qMivV2vKLRqy5bfuyyBtD4m0ygR5+flzrYipBiDkNvdWgkZguxBG4PMDbpQSZaibyqdvil4fDduKeqsV+qxV3GYrvsPbFzxXAzTdYli2pgOTJMCADyA2M0PC1ZCzZ9H/Qfzqe00KzwjFd1dDGQIIMRsfzG1WrmIAclbhQMZAh4APSRtQtF2HpR/ivC4t27huhyTlAAXbU7jpHTnVIFpd0jXZnj9ixmCwt24Cr4gI5uKh3FsMcqE7SBrp0qhxzh9lMPcNi23dMyi27MCy5SC2ZQSddQJgR1obg8PGtXTZNwKkwGaNQSNfIanYbeVfS6cNYHHm/sUxkm5xH5yhF7Cl2thdWdFgSBJAjckDlzp/8AsxNvDpfN8IrF1TUhtbYY5SRIHxn1g0ncS4f3LWwSSylQAREiZmDrvp/5o/exvgIVco2MBYOkjQiNJ35a+dY+o8UewmrV0bCXWuuYXtZhzoGQAe/tpp9aRu3mLOIU4i2Sowly3qoMgu2QZY1mYPpXPL+CRjLZyZ38P8qYcDjLl3DtYNwpbBBUsSQrSCWORczEiRJnflU8TdjmkyXXau/CMxAB21n89u61sdnr15ZAzEyY7ywNfMMwI5/SpLWGvYMhX8Jc5oS6p0EDXu2I+dL3aDFn7/nhTBUhYBXW3EQNI9KOX3l0UotsAfEtp0zZoJORvEYII+dbc2olk0vh9Pj2+SihijbqPF6/dHPvpv2inj1JAzHSRPXWPMe1RcAw+S98TDuzErMqDqchMATJ6c+utHBcaKXly2C1tHXM7FllQRmKqYkkTE1visS2FfOpz231t3V1V05T5xy0rOYHcuQ68XRj4T1xXG2ryhe6cZGzJqAFaCC0IDmJkzJnU6ia5b234TlvpdGguMojaCpUSfXQ0bt9trf4wZ8tP1NU7uIPEr6JZURbKuxYkQq3EBidCSGgLz16U0bibKz4t5kDiFYxXZ+0TbY97aLIJgo4bYyANd6mbs2jj/3MQZ8Vg75i3UTqx+dLvE8XcS8+W4+jHWWWSCROU7eh2qW/xZktAriA1wtqAqaDXXVZnamtwFTI9jnOJH8oriOzNvKwN+62cy2SwdTJM6gxrrQS4w4ficPfsq5a08nvCviDAqVhdpXvBPL5VTv8dv5CBdcTvlhZ/wCUCqt24GslWCs4JuC4zHPAygqCT4h5Hr1AosrkTmO90Ji49wyz3gvWRmwuIJa1rlyMd7TdCCGEabRymosIAMy5VCshHhAJzN8BBiScw1EkZc1DuyvGQHOFvEmxfaP+HdOi3AeWoUH2PI0Xewbdx0zlWBg65Z89TtHlUUrNp9FtwSvkoN5CZvs7dLGZX8Ba5DM964rPcbRUTDrGdt5Yn/R9xuGuNYcIL1lidg1pmI6ZWYqAeYmfOub4PFXRFxNLgTKHUKx0XJmGYkZo59adOB4Gxdt99dsBFBBDXLubvDzZhc6ETvX0Um7wj8/hM1WnMZErvT1z5VY+/wAlyHinCrli66M2aOZEaHaRG+u1arZuF8hgsYBA8wpH6fM9aduO9nMM7hkvK4gjNYbwiCdOa+wOkRVVeyVnfvrs/wCZCdf4Zodpd/6j6gjonvxhJeIsgbUC4moPxCenrXTbvZiyCSVxV0/wifc5fzrnnaVVF1ggyqGgAmSI0gnmaKOMtNlJ1M7ZGUEIt2bca5p8gP517Xi26yrFk7kaeo3FXL1qCfWoWt1VaVSrxV3hXCxeJXMqkbZlZt5EyoMR6VHbwTtspPt+tWcJw984AnMZAVHytMaGQdgY50LvdRNGUXt/ZvcuRF2yggDQXWkjnGQRPrXmL7EiwUt3LxdbjHMy2zaywNgbsqeUnkJoK3FcUkp395YJBC3WEEaHVT5b1Lg8U7LdFxmu5rf+0YuRHNWaSp2235yNKnJTQq+Iwid+Ra8VtSNVbMI01z8/Wrtm8dizcxBUHl1oWqERqSszEx7f60+YDs9ZuD+8uqDB2tsNAYg6GBmO/Wq4pAOUl7SeEsW7kaQa1xWIAtEgkETBGhB6yK6Ifs8tXSbj3b/i1OVbaT56yKAcdwWFwlzKple6acxW8c8wNEMK2ojkN6o1E8b2ANu7CGFj2kkpGs479iQNV7zMfCCc2Xed+X59ae7eERrJJYggTEgfQ78hXNcKp7p1G4ykx6MJrouFvbQxAPIivP6sNaAT6rX0lusA+SGtY1q5cw0YZ+uh/wCof6Vc+7Bm99am4mkWHjy+hFZYf42j1C03M8DvgUp8Xw7tiFcIxjKZCMwAAk5io0jTnzNFsVxR7sOxllUAeQXMQIyiNz1+lEGx/d2CHN5k/Ci3WVC5U/EispIgazQlON2rqsqWWtkKZzOLikGYiQGBkkzJ3r0TKbpad3qj+yw3X7QSPX6K1gO1V1UzFTlEAkMBPLZhmP8AzVRftKEL93nRX3VQmWZmcrSsmTJyydOlWMBwJrln+9KrElYzAH49pBELqYpbvLpQ0s90jm0p8Rj7ZM92ST1bKPkogVdw8osrChobQQw3Ag/FHxbaUEy0XwyyQBr4T8gAT9AT7VzuERcXRuC9tgG54yANCZnXykA79aPYjjKNh2toLau4gnOoGoCk6/4RAkadRQS3YJbQiYGjDkcsH3npyNRBCATkSBE6HTNt8/pzijCRZFqhfSP66UwcDu38PYa4qqyANm8NtmBhSJLAlQBqRzkUExdsrGYRIDD0NMOD4hhyAjquihSTID5RIMjkdNCRB60DnUn6aMm6CR7mGgQfSum8PuDG4JcUnjxGH/Z4tB8TL+G8BHMa6c8w5VTucFwF4apeWedq5I66ArcA6VvhuHrw+4t/A37oYiGW+oZWWdj3arpodCJ5gihdTxRV0TnwvDm9lZweNQtmGoIEwfrHP5UTs4SyzZxlL9cqBv8AmyzQfiWHw+IbPab7rebUoZ7tmPNWgfofKhmJTF2fiTOOTAZh8xqPeoXROavRx6+KUZwU63ba9T5SSfpStxzEXbNzMlwgEaaJKn92YmKHJ2vKjUD2GtUL3GTfbUGBrrH6VwB4yML6SXTu8BNnthWcRxy++jXrkeTEf9sUH7SWQe7ZLZQFRpJObwrLjNrqZJ1jURFWn0otjuyQuhSMU+g2ZFcKIGgi4NOW3SmwuzZKzNY3ADQlHDYfwjT+prKecJwVraKhXD3MojOyQWjmfHvWVXuCxjC5CcTh/EfWo7bFD4QJjmJj0orew/OKhNmqbtfUht0u+5JrWxaKMGBgj1/TWiPdV7asjMJ2nXlp61whdQq/ZlidNdTBY68zLayd6scOseKOqMPrNONrspbujS6YOvwIT03DjT2rLvZexZIi6zXNlUm2ASdCIBLHQnakHhG3lIaWtKYOH8PdrBZE2li4YDwgGRBj6dKmxtm05CWhATeBEnbnry3PlW+HvMqm2IykQRmK8vlrVMLrNBLe2haCYpSW8RLT11/OoGxTCzctj4GK5l6kSAfIiTB5fOieMsxB6N6/XnQuyNH9j8ia053f4vmPqpYW+P8Af6K5xLilu9mt20WytsDw5FVWLFQVCoDGhPxHlTJw3BhlQhwAV2cFYkddjSS1mLt3/FbY+6kU1dnsQ4VAGgZee/Lb615zUbbpy2dPuyWlMeH4IxAg2565uXyrOL8DIsOM6lsuirLEn9K9tcTcdPlP56VJiuI3CCMxAI2ELy8qz90DTdG1eWahw22KS5icYvcZFQftEXxkKW8Jg7sIBIPtS7w3DRcfoVn6014exh7gJIe2NlVYaBP+PX6nc1HiOF2VbNaZizaENlAA30CjTUDn7VtPmiOn2d/7WUyN/WDu39JfF5wCIzBt8rMs+uUgH3FDcQmphSo6Ezy6/Wi+LwWR4YG2fFvp1Ig7GdBI0qldw/gzTMGI5gQNfTWPahWW8IcbVF+C4tbd5C6owPh8YYgSJB8JBG0T5mh9waVZGEYw3JWA9SRsKB5rKo0o3mj6fVMF7jdot3bJaZV0CuoKiP8AduJyr0BOla2vubg/s0XyXEkfQNpQK/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/CAuk6ddPnpTNxDCMkFsuukA9KHYvgF21DuFQBlgFhJ8Q2Aq9i7xaSdT1zE/Qk1NMKbRGU1rtz7acIeTWV4a8qak60VYOd9B02+nOomtURsYedxM8hOg6mNTRXD8NGXQiP8ACI+u5r0JlAXmxHaWhgG6R66f61KvCp6n6D66/SmQcPA2AmqmKYLpzpZlceEfTAQHiWCysDKsWUHwiI5fpUWGWHtno36irN8E9T9dvrUC6EeRFM7JXdXsLbi/cmN21/imidvg3eaqU56MCOUfEAfWosNhG+8MY8PMxpJAq1fw7q7ZA+aFjLqJ13HPY8qGJxEmPJMePB81Diux7sg8dhYOpzsZ1nYLvyoPe7MLh4L3M4ZoaVa0oUanxnU+oFEbnHL+XKLrAeUD8hS3wrFvca9nc3DkP94S8j+LUe0Gr5up0zZx/ami27xQRbE9mgwN4MpW4DlUBhCv1J29BNWeCBbRAMHl77899+tE+C2y+Cs6bKB6xI3qpfwoV4G2bY/5V/kawZpDvPoteBgr4q5f1YkAAHYCNvavLw/Kvch1023+leYhvyqCT3rWizikuW7wVdTB1/OtsHjwXIMHwnlI/wBPWoX4a1yCvU/pV2xw0IPPrWm5waL7rKaCSB2wrdnjSQFYlRA+ISuwPMEc+o9KltjDvqRhP4lT9GNDcbw26bKnw5FUMeREKZ8tuvkKXnFWALKkk2ni07Pfs2xKXMMh1jIikk9BB9KXkU3bhtlD3vidyRqWzTlCgab6jc7UMOgX1P6UX4ZigcSzvuFOvWSDJmZPnS5OE7TyFxHbIQrESlxoyjlqPLUDmOlZiMW9xMrAsB/8hiY0MGdqYuIcJN1i6MGZjJVz8W2qtr01B21oJc7OXgCO5aeoKkRHk3XrRsPhCXM124nzQG4ulGLIm3ObKQ0A7cute4ns5eJ8Nsqv+MqI9dTRDEYDu7PiEqWGVxsZIO/4dC2lLlCp0Q2k2h3e3IiFcdGAO0ddelVMUxIHgVddwInTbp51cGDlwEbc6EcvXaqww7OcoM779VH8oqfK0xSpOtb4UFSpG+sfp9ansoOe1ZaUFxPw/oATXzTlceMInhuJtahmQgHo0H8p+tE7HapADmW63T9oR/8AsaHYjhCraZ2uPpqBuJJhVE7+ZB0oUNq69zmldjjjeEcucct3HCm2tlD8Vz43hfEAC0bkAb8zVs8PZtVCMNvC3MaTqBzpQxZ0NDuG38t3NlVuoIGo2iuCPqi3JUsvs7qZwnRuFXJ2H/MK9oYcfhjq2HE8/AjfUmTWV32Rnr+/9JP/ACJ9E7LiAg8I1O/OrOGJbxGR0jn6jY1LjOz9yy8Ouk+FuTD15elWhYjlpTKzlLtaq/72nmNvlyqnfw+YzoRV/L5VqlgT0P0ri6h44cp/AD8wfmpFWsPwy0upspPmC3/cTRK1ejcAefL+vWpWtg66/wBelAZHBEGNQ9WAERHnJ/oUP4pxFrbSs+IeXInqCOdHnwMidqCcX4YWjYa89j5SPh+VdgcBICV9ILbhLVy5rpI9aG8HtBb7ryKN+YpgbgFyNAg6nOsR86pL2YvI3e5kYnwqqEtIMfiiPatWaVvScCeyhjYd4NK/2U4hmwqLOXJMneFnf6x6xRL+0kdtQsBhlBHIgjQ6EGBrVfC8KFq13OUT+ODIB/cnnB3PWegrLOD8RAjRQ2vLXKfoTWK40/w91psFjKNYexZPID0uH8zFa8Qu2kHg7sGNJlzt5bfOhL28pIO46VDj21+X0pfXo0Gi1R7PYsvNK3wDDjPcVlhhEzocxLToRp6Ve4phAEbQE6a89xVLgSku2pEAdNR0pjTLGUqIOhnpQPy60tvhpc6xeLORVJbKymSsa+NtwRpsNiJ50DujptR7imFyxuujQP3hn5ddDNCcVZIgnXNrPvWu3hYMoyVEw0T1/WrGFIF9p2j+VRXF+D+vxGrbcMd7rZdBtPtMUqT7J2nH1H3Ve/jmRyUOkyAdRy9x7UQPHbyIC+oMiBcJj5g+u9Db+GAcK5Gm/nziiN2zZNk5LU3GiI1gmBoQdgAfc7UbQC1dcSC5UMV2hYgfs1J6t4j7bAUwcM4urWz+AzBUwQTB1jSZ8oO+hpOvpRM2otN/nX8moHnbVJ+mHUsO9EfucMsXN7az/gbIdeqmIqvc7M2p0a+vpr9cp/Oh1m2wtsRdmBIGjCImCrbGq44zcEfCY0+EDQCI0jlQOIByqmxv7FGG7OWRqxvOdeW/vl/WqfFsItm0hW33Uu0MTLHwxrvpr157VFjO0V8qvjiQdlXr5ituFXWfOrr3rOhADakagkqx+AxMGDvtXNzeAF3Y8C3FCrRJO1tj6CTr5RUXWrz8MKz+zfc65SfDyErpO+taXcC0jIjnQfgbfnypLwq43BDcUuh9DQvArqaZr3B3A8alMynKDuduXLfnQi1wtkMMNSdOh20n3qiLAorO1Z3GwrtrhogZnytzEbV5VYyP3h5TXlOWdtHkuxdl/tOS8BZx4VSdBdiEb/OPwHz29KacZwD8VvxKeXl5HmK4PBVirjKw3B/rUUz9l+3V7BELrdsc7bH4R/8AGx+H/Lt6b13B5TxbchPF7Cxy1qA2qZOG8Sw3ELWe00n8Q2ZD0ZeX5Hkaq43gxX0pL2FqeyQOwgW1SW9PhPsdj/KpnswajK9KSU1TW74Jg+EnkdifI7H038q9vYKagJEa6g+9ZavMvwmR+60kex3X6jypZb5ItyG43hpGg18qXuKcVewYHxch+6f6/SngXkcwRkfkDz9Ds3t9KH4nsvZYliDmPOSfoa4KBty+IJGEJ4Jj0uwoDKY/FrPUyK847be1dQrsUYfURqKL2ez9lR8MecmfpUXEOE+EQTpO5ka+fL1oXCzhMjO05QRLp0nfnrOtR4lpNEhwt9fAfKCD+tVn4Y/4oUeZH6UrpuvhWdVlcqPhl6GPpRjD4ozvVHCWigmNfPmPStMdfgaaHy/l/KnFtqLcsXiCMmW5lgXHWHAK6Ea6xG/X2Nb2+A2Ln+z+TuB8tvlVA4K4+HfLBAfMQdD+InX2G/WgDKK0GjCy5XAOyLTfjuC4e0s5FBA0LufUQCdTVXg2VsQqEk+FjIOg02Hv+VLeMtw0dIHyAFMnD7s4kSM37Ma7mNtZ3gAUqYY/dPgdfArhD+0/DSl9jsGiCRodBofOaDfd9DKAxEkGN66bdsK8BtRHPWR0IO4qnc7MYc/gj0LKPkpoI5mhtFFLpyTYXM8RZI3ESAfYiRRXDWMyOOQdZ5wPHyp0Tslb2RUkbZizR6BzA+VJyJAu65f2gg+hccq654ecJuniMd2r9jg1q6JAnkAJEETqYBPuR+dL2OtKtxlQkqDAmJ03285q8XaNVVxttrEDmNedU7yiRCZeupM/OuOIIwFUwEHJUN1ZKjy/UmrGFdlMqCTtoY0Pn0rW4kN6QPpVjCYcNoWyzsZiDSx7ya8eBFMP2qKyrrqI3RPzUgnlU2I7U2yP9rPRQF+pM0G4lgBbI8ZYtrqNY2BJ/SOVUCKIvc00lthY4WizYlbuZx4WBChSSxZYJzlydTMDLWncyORB3BEj+vOqViySNKnXDuPOhs3fdJcACR2W/wDY9s8rg8g4I9swmsrJaspnUck9JnknHivZ63ihoMr8gNNeqnkf8J0NIuPwNyw2W4DEwGj6HofI11ZsIt0FrWjDVrf6rVPE2UvqUujWIzET7MOY89xTgaSCFznh/Ebli4LtlyjjZh06EbMPI11fsp9pFvExaxGW1dOgP4HPkT8J/wAJ9ia5px3sxcwxJQFk3jcgdVP4l+ooQl0EdaYClkL6Dx/BgdVHqKB3cLE0mdk/tHu4aLd6b1n/AK0H+En4h5H2Irp+Gv2cZbFyy4YHmOR6MNwfI0Dory1G2Qtw5K9xSJ3qMJOoozjcGyfENOR5Ght8AHTnUxCpBtQMgIgiR561iXHXbxr+6x1Ho/6NPqK2K1rloUStYXEI2gMMN1bQj25jzEirJj0oXctq2jCY2PMHqDuD6V7bxdxOt1fbOPfQN9D60Bb5LtqfE4fmI86EsmvQ0cw2JS4DlPqNiD0IOo9xUWIwc0FIkHmN6G3od9dvKiuLwpgih+EwhBk0xoQlCzjChvW9crSum4g8xttpPnvQu3GbyB+dEuLYQi4zbAz4h16eVULlogBjrM/QxVzDhZ0gyobhlp6n9aZOFD/1I/4f6mlxTqPWmXCWj3uaNAv1k/6UuZOgTLEamvM3OfnUIUEaNB8/51DdtMvmKiV1qxeBykgTvsaU7vDyFcgZlZgSBqV8UnTmNTBFMK345xQDhnE8oIYnwjQ+4EHf8qfHXdcN8hCEw2Y+ExoTPSJMfT61FYwxdt5A1M7xIB/Omy6lm6JZUb/F8J/5hofnWYbgdjPM3FIOwadjMaT0puxdEw7pRxA8bepr2CFkGNfnp/pTcvBLQJK2mc9XaB6n/wAVSx/DHvGUyEDwiPCpiJVDzyyJ/wA1B0yMphma7CW3Gh0T1Gh+lV2WjVzg1wN4rTR0EHlHI9darDgd4/gIHVoUR11oC0+SaHtA5WmATw1fB8q3w/C2UbAjr18xUiW+sj8qU4qfnKrG75H5VlXcg8q9obXEzWGIdSDBzDar3aJQLogRKifPesrKuCiVa8Jw1ydcpWPKd46Vy3jiBcU4UACAYGmpEk1lZRNQlRCmr7Nr7LxC2oZgGDZgCQGhSRI569ayspoQldnxyg22npSbjhr715WUmf3kyDgrRfhrWdKysqYqhaVi8vSsrK+K+VXihjIw0bOokaGCdp6UfNe1lC7hEOVXvqKGY0RNZWUIRKoR4l85nz9aBccsqreFQPQAflWVlWQ+6pJlrwWwrHVQfUA0X4Rz9R+VeVlDPwuwIhdGtS2jpXtZUw4VKqXhqf65Up29rn+U/wDctZWUbUbOCq+cqAQSD1GnM0b4PiWIJLMTlOsmfnWVlUH3yuj3AhWOxbs5DOxHQsSPkaNdnLh2kwFJA5Al1BMVlZSP+xRyDwhHssAxpUS2wQSQCesVlZSbSjyqXOq2MXevKyg7ol4iCNhXlZWV8uL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16" name="AutoShape 8" descr="data:image/jpeg;base64,/9j/4AAQSkZJRgABAQAAAQABAAD/2wCEAAkGBhQSERUUExQVFBQVFxoZFxgYFxcYHRgXGBgXFx4WHBgYHSYfGh8kHBcUIC8gJCcqLSwtGB4xNTAqNScrLCkBCQoKDgwOGg8PGi8kHyQsLCwpLC8sLCwsLCwsLCwsLCksLCwsKSksLCwpLCwsLCwsLCwsLCwsLCwsLCwsLCwsLP/AABEIAMIBAwMBIgACEQEDEQH/xAAcAAACAgMBAQAAAAAAAAAAAAAFBgMEAAIHAQj/xABGEAACAQIEAwYDBQUFBwMFAAABAhEAAwQSITEFQVEGEyJhcYEykaEHFEKxwSNSgtHwFTNicuFDU3OSorLxJDRjFlSDwtL/xAAaAQADAQEBAQAAAAAAAAAAAAACAwQFAQYA/8QAMREAAQQBAwIDBwQCAwAAAAAAAQACAxEhBBIxE0EiUWEUMnGBscHwBZGh4SPRFULx/9oADAMBAAIRAxEAPwDmYSvMlbisIqxLWmWvCK3rw11fKEioWFWlGtV3FAvlCwrQ1I1aGgIXV4u9aVsNxXjbn1oES1NT4S0XdVUEsxgAQDt1Og96gNexXF1NuH7GXXHhexm5hsRmaCNiqhuc862w/ADg5OJLkOZT7uqvMb+K6Ao5aRQPs5Yd7pt2swZ0aMrlPENFYsNYEzH0NVr+JuGQ1x2ykjW4zDQxIk7edACWmwmYIyug8P8A7Pv2xme8mraXrlpW8zCLsaiu8eTAAJg3w7pq2a7ba4wJJJWQwAjyoN2Iwq3EvB7ndrl12LNEkhc3Ocug3qjibMqQRB/I1aIetHZPqldXpuFLqHZPtfcxNkNdVS0vORAqQrZRuCQT69elUe2VoNbz20KMNWyuwzCOarAJHI+tR/ZWyDDE3AGIZgoJEaE7g+tFcfb0I30rymq1EkclA4s4+a9JptPHJHkZoZSJ2W4netXXKES+RQz5rmXVgYmeokQdhApi45x7EK3hu3DbOtt2ti2W0EssIsweY8qAdnlW1jbk7JkZRlLSYfKIHQ6+1H+2HFTiSrkMoUZVHd5FA1OkuxJOnsB0rYiO5gK8prSWSOaD3XOOK3GNxs7sQZJMzyJ/Ouhdl+D3LqN3aIxy93mdiAkrvABk6KNpkjqaQeMrzroPD+IPbtBUyoCNT3rrM8yEYeXyqfUEAtv1W1+lFz2OrnCW8dZgspgwSJGoMGJB5g8qVcSMpIgHbXp6U3cRGp0UaDRZjYbST/5pU4mvjFK0p8VK/wDURbLTj2W4RhjhGuX7jvox7lLlyGmMspbMkwkeWfWY0RyhGjAqw3BBBB6EHUUXa+x3fGt6FlXSB7AEET5DzobiUIY6MJ1GbeDzPXnrWgsMqk1HuBFQQzlYXxQ2bU8h4QdjHTagJpk4Jg2NrMMsEcwSdAx0002NWaX3j8FPJwj3HO0q37QtZwq6E5bTySuo1ZgBrrtyGulKV2jF/OFkuNysALyA1/ymYBoZjrIRiuYEDYgiCOtWEBooJYJJsoSo/aKOrL9SK6XgpCiAPUz+U1znAANfQSD4x9K6XZwsjRXPoGPXy9K8vr73CvVeg/Tq2OJW+c9LfyWvalTCaa2bhPWCPpWVnbHfl/6Whvb+V/tc9WvTXi1sa9gF5JaGsNbRXmWiXy0A1qC4KnbSobu5oSF8oCK0IqQ14RQFdUNY41NbZas4zAMniMFTGo8wSN9fwn057iVlEAqZFYBWxra0klVG7EAeZJj9a4uqfh2Ka2+ZDlMbgMTB8lIqO8hk6QDt4Mg6aLy1ke1O/YPsGl/F93fuoQEZrlu07B1VY8UwCPEVH8XtRXj3BMDh7pS5ZJQFgCcRiXYGdfCpgzzMjloa5sc+9oRWBykrsyrFWjNGY7OVHwg8vSrmLw5B1/EMw1nQ+dE8ffw+EI7iwhnVhdtC7lkDLlN4kgEax1o52K7Qfe2a29izoVy5MPZXSGJLEggDTfSqhqxp2U5pQDTmV2Cs+zi0fu5j/eNynnTLi8A5GiOf4G/lVrE9nsR3Ybht9bWZjntghRmJjMItkaEawADv6sn9pMqXhdzMlrKqsRGZoI0PWQpnqa8xqYY5S6UHnP5lbkOrfE0MAuqH2XH+GcGuPjb6rbvZhbtaIrTqbm+mg0O8TFGsR2KxLD/298+E6lrY8cmDDXBpGX3nyrzthj3RWC2yjtlPepduKz5Zi2x3IAZoBOmaueYXjt5sRaOdzldSVa7cZWgg5SpaCDEEc6vgeOkC3IpY2pgbNO7dh18fFFeO9isWiy1kgZlHx22+JguysTGvtTn/APTsb3MCsbhsSs7RBhTzk/1rf4VxS89p7ma1bRInIh56a65QSYgQZmhfEPulwftVQOxMkIxJJ3J7tg3vqZB6Upz2S1hWDd+nCgbs0fzC2f7Ob920rpcwmXKxDrcZs4kmfDb1iCNKTMb2DxBv2ssNbJXNdXUIM2pKsVLEATA3rqI4pZS5ZNq7bTD2FUIsmcqLAWCN9q5d2m4rfM91duIi5iRbuOoKiPEcpE60xjGsd4UuXWvlO05CI4qzw8Zu8xeMJIZSFwygQxlh4rZIBIGk+W1b8P7N4HGLmt3MZdW34Jc2kgmDl+AHofc9TXOsRinYyzuxPMux/M0W4JaDQACQXGnMmQKvhi6jttqd7w0XSZuLfZtZ07m8bcDxd5LydIjQefWpLl7C4NLds4fC4hlRcztenM0amCrZZImKr8f4MyW7dz7uLFtfBqyFnJJ1IEE/CdfelTGpMmqDAQ3c1x/hB1BuohMh+0CyGypw7CgkgAgqd/8A8YnenXBW0cBriWF0koLflOWSdem1LPYrs/OBOISz3rvcyGLRc2xaJIIYAkMxZTI5ItEcfcv4cW47sqyksf2d5ZkTbYeLKV085YjlWRNO8OodlsaPTMkHi5PCL4DtIL+IOH7uzmNt+7PdICrhSQAYkaT8qU+L9qMSjeG+ygiQBbtGPKShNWsF2jsJiEv93F63OUywScpSSpJ5E6SOVAeLEMhbz8PptSjMSQR81T7IGxuDvkfz5Kjf7fY4MYxBj/h2f/4rKDNxFwYEQPKvatF0sU1aIrW5qJTUtXhSreZFb93AqFTW5u0S+UN3eobu/sKmbWorlfL5QMKNdluAjEPca5K2bNsu7n4cwiEMAkyM2ijNpprAIyxg3c+BZ8+XuadbfEltWls4dCtoDMxvBc9xyGDG5kdlK+IZU28KkzGiJXUKCawWbS5jcB3ZPeWDAkZrcRO2sfCf80HyB0r1FS8CbkoqwN50GsD1FMWIs3r9kXCVwtk6NiLxyI6R8FldXukgyO7UCAROug1e0OGwQH3NDfv/AP3N9QFQ6eK1h9QD0a4SR0qQF7hnBT/A04yljiXD3s3Cro1uRnQOIJttORoPUDnXU+wPZ84fhrX2OS7iiCp0MWh/dk+IBRJdzrMQYOUil/s32Rv4jFfeeIW7r2yc7F2UPdbTKCCZC6ag5dAAPLoPFuKPDXHuW7fIT4TH7qxJiT13q4QPc26+1qbqNBQHF9qMfhg7BUdSIa5lQvlBOjQoYAEn4hz85pbONN5muXQXdyIUTLNMjbqTypgx/CL2KyG7OEtkfjDNdvRGqYdZuEDTUgbz50OxfFGwF63YwuFuWrl3wjE3wpusJynubYlbepHiMsZoBI4tp1Bx5pNLWtdYyPVV+1mAt23VArK6qBdFy5nfMyhhILsRAPlvrTD9j3ZpgmKxDgqjr3dphEyM2dxOmkhZPPMDWvBfs+xOJcd6LiW5Jd3ygnWdObMZOp9fKup4fCi0i2raLbVQAqpAjzJ5/I+c0v8AUZ42xBnJ/Pugi3BxdwknjrrhWkLcRjs6wQgPInRuUk6xMULxPH7jKDcuteUeJFEyzDbSJ09OQo1xfssBeAtA3bjasGhgoJks7MvhEzrM9KAcT4/YwAb7ugxeJUKGuNIsWs+YLH+8BKt8JjwkFgdK8wyAynwD4+X58FvN1DI22/J7YyouKcGuHCticZc7pm/ubWhLNyQDc6bkaKASZ1jnF2xGJtkc3WnezgsVjrffuL993DeIIWTOrle7TKMqoANhpmmdZJr8M7B37mKVrtpktW2DPmhc0fgEmZJ3jYTzittkYii22vOv1BOp6jhQH2XRuy2HtJhRm7tywOgyMxUwxORtTsTlImBpMarfH8Rn1buwqiLSyFVBoGKAAXIYoYBmCTrpBPcV4iWRbQUWwo+BSIOsjQAnQzS3xi0FKgEXbznKiBWLsY0AymTAHSABOgFJJwGtXXalss1v4KSOJ4K2PECynmDBkc4YR+XvVjgfA2xSM1xvu+Ct/wB9fbQAbZVJ+N+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+yOHuYFSUS2zuZZmDZtNlGW4AFGumsyZMaUzVamOFlBO0mkl1DrA4+SYrV5MFgreHHeILaABbk2XugRmuWnUyHBObKRrr6hC4qRnuM1yL10gsVSX5HULlQEjLMeY5tJni18PcZ2VVZpJEtz3gSeetAcbZ1ACi47GFQAySeSwZrzL5S9y9SzQmKIlponn/X5ygONRcpLjKfLST0y+k60QwHDFRBicWIs/7O1+K8Y0VR+7zLfprVvjVyzgMrX0W7jMoKYfNK2RGjXSPiYzMegGgBpWtcUv4u+73GNxshMbBQCNFXZQJ2HvJ1qgRFo3H9lnO1IxGD8T+fVLRrKwGsq1Y5RlakBqINWwergp1uDXtRg0U4FwhsQ7BSvhAOSTnffS2oBzEAEkaada64hosroFmkMUgbsBPr89q9xVoqYO/5gjQijnHezht5Q1rKx1yxF5ViQxtfFlIDQSIlSNKD3rgcSs+AKuu8CZJjaDlHqwpDJtxtNdHWFHgWUOM7XAnMW1VyfZ3UD6+lMeH47aRkXDYctcLKq3cURefMzALkw65bKNmywxzkUtLTp9n/AAhGY4pgzHDXEyLAKF2VyubnKkBhHPLQyACyiYCcJgx32Ud4z3sbjrl29kLNlIZoXxFVBXQATCiB0FJi8HwLOowuJxNy6DmQPaVBK+KcxC6iJA5107H4/umt4hkuDxFrgEkhVAbN3JBcqwzidhHPauWcS7s8RdrMd1cYskdGXX/qzUokhm4I2tG7aVb4b2xUAjEXMYI2Fm3YDehuXXMemTSieD7Xh3jCW7GFck/+oxNw37w0jMpuRbtHfQAikG9uRzBI+Ro/2A4W2Ix1m2satJkEgKokmAeQ284p3Uc8eJxpBtAOAnPC/ZJcxR744+/ca5q1wD4vLvO8Mx08qB8e7Jw658dh7jWiVIUAvuAS4X93KZmeddc4uJuZVxC2xbAypB0UaTofbakP7QeHtZvW8VbJX7wjrcgiBdQQwOuucakbeFutSwTxTOc0HgFMcwtAPmhvZP7WnVEtXXt28oCrmS4QANgBbRyIGnSm3GfaPbUAA377HZbVk4df4nvw0Gd1Wa4XZA75NokabDXcabCncYtrt5WJ1AVRlOkD0A/Kp5dJDHEZq7+eP2T4XGaQR4GOaFp1wNzFYt/24s2MLB/9PldwxMDNdbU3dJHiEagxMEVe2nAr1+x3NiyjLmVhcANsDKdoaOUiiXZbDPcuW1uG4y65z4lBhS3I6cqvf2vavl7eRFtNIDQsgbBpOpIMGgiJf4gOOM4RT7YTtJ+OB+WuO8Px+Iwt5LYuuAhcG2Lj5CxDz4QYOpmY3FGuHdtsQ5yNkVjzuSFHqQp+oqPj3D8uLt50UQcrd3rnUAgOIMNmAmdDrrrsW7ScXW/btBVyC2DIFsiS0Zmk6ctvM60+OpASVna7awjvjCsvxNFQHFcRUSDFrA2mvOeelxrYVPdfetuFdoMxZcFhLllWHjuPcP3i4JGhvPpaG/hQk66FSKQeKY9u8dUlbf4VJDQBtqRrt0orwDF3GWDft20EjxLZmdNgy7UW0VjC7HsjcA1tko/214Y9zDIqW7Nsh82S3cViZBHiCaTruTO/Wuf37GKwqls9yxmgSrumaASF8JGbn9aMYjtBiB/tPh+GEtiNeULp1oTjsf3ob7w9y4Y8BzHwvIObLsRlzAjTfTWKJrdo5XRqWyGgKTZhe1TX8PdvNgrD27IOfvLubNlUMVAa0ZMEHX50v8Q7c3GK90jYdVEBbd51UDkAqKoFHOx+DwQtEXLKYrEamM2Hca6xBuSFACzpPx6A0Qs/Youn3jHLbcqCyWrBYKTrlDs4mNvhosJ2asJU4b24uqPGz3JafG7vHLTM0jntR/DdqLt/S3bdz0TMfmRt70m9qOzrYHEmwbgcQrJcAyh0aRmyycsEMCJO1WMVbS2FTLbuwgJfJBLMMxHikkKSVBIEgbDap5IWHJWhpddMwbBkBPLcMxEBsVfw+AtnbOys5/y21PiPvNQ4vtZYwNs/cFNy+/h+9YgqHg87NqPD0lgIgSGpGw2IRW0tLLQNkMkx1Wmrh3HhhiQLbISB8JVffw78/nXAGR5ARyS6jUYJ+SUeK4HEls90MWYTLNmaN5JbUySTPmav9jbY75hcUx3Z06+JfPaJpsftjbYeOwbp6u4/ka94XikxLnwWsMqCNGUFixHVRIAVifavnShzaacpDdK5h3PGO6i+4YTlYA/hX+dZXlwCTG06T0rKyfa5FqexxeSSIrIr3nWRXrQvKLynn7LLK99cd2VECgFna2qzI8OV/jJHkAIJJmKRzV3BY9VOqnQbEDeglPhpEwZTn2l7Uo2Ia46PIlEDOHyLmYtCoSpzEIYEjwjc+KljiHE1td/btkPdvgpeuRolqVPcWx+8cq538oHUF+F9l7l8pexQ+72JBVNO+vdFt2hqJMS7wANfML2H7IYkFwyhWtqDcBZPBIkTBjWDzqVoaH2nkktoIXnrrH2QuxttlOrMYVZzEKySTDJpEaZh/lblyV2AEmuxdhsEuFtZRcZXYeLKonefiPKZPy3q4RGThTl+1MHavEgtcbxF0UrEiVzZSdZOmgOh385rlXGcpxFkWEZ+6nvbyoStx2csYIEZEByhucE7RTr21xa4gLhrLvexF5lVRsMxI1YxJEDXeAJ5UlYf7Q71rDph+7nu0CS164JyiIKpGnKJNTamMNIHoqIXWPml/ieFKXGkESSwnmpJg+lHvs+v5MSzGQptlWiJOqNkBJGrZR6wRQjjdwNcldRA/DlOvig6md9DO0c5o/8AZrh82JYwCECEg8wcwgCNzlPTao5nhsLifJUxj/IKXUrXZUviO/78QWzhcpLkN4gp20O0gRG1Lf2iJkFhIZAzFysyguZbgJWRm58983lXR8MVFuJbMQNkYgGNiACPWSfWkf7R8FZZg7Mc6IMqllVSZIygRLGM2g20qSLpiVhA8/ouGR7gQSk48L4aE7xUW26jOCb99nMa+FWXJJ1iQRVfBY2zdu5rPelANe8CZs4knRIBWCvQ71FxnuWFs2iSQpDkuG1nQKJkKBm3A3HOq/Z7Blc0BvjMEAndVgaehrY18Bbptze/IS9DKPaKK6Fa7XJYs3GuFpNpraZQFOZh8UmRIgcuexoHisNeN22VGbvkUi1bbvGQ5UJttkmPiDAaSrDoai4rgs1gnWUZWGYHRfEpMEa6m386I9kL/dre75u6smLsh3trvlXO9pu8uf3bKtlYEB80+GsiAmSOnI9Y0Mn3cj+lPj+AMbKpfYWXDNctpcMZgFAfxgwkAg+L/EeRIHHsneYCEzL4tRiLDDUeEibusGCdp8ubf2gxdnEKuW8WXRW8V1AAwK+FHUgnKWkhpid4rgRsMt4C5LMrR/EDAOvKYMVZHTRQUD2MmIB+VIpxbBtbxDW2AzqcpAIIzQeY0NNHZzh9hFi9aZ2+PW2xE6whgEwNJ5HzilviZZ77MVknxEKI3MaDlvW4sINDbuA6aRGx13o2mxaVL4HVV1hS9po75mW33ds6IMipIUAFiq6STry3GgpexFskqNszAE9ATqflNFcVbGXwowg6k/T6g0Q7GXk+8IndO99nmyyEA2yquWfVgCAsmCG2OnUlyD37TN9m/AVa4C3deIklkTLNq3Le4ZgNRoRFTW+2tm87v3hVR4oI1y5go30/EvPnVThfbg2CzjxM0ydIMzmEbR/OhP8Ab5UThVt4ZdoS1bBMawXK5iOUZjUAl5Pcr1fst7R2A8+957d0y9pLeExttDdtk92GytnIIDZZ+GJ1UaGefWk3ivA1CnuM7d2hZwzLoi7vJC7FgI1JmmDHcFv22ju2YMAwFoG6LeYA904tzlKgjflrzq7wXhjO11LyPaz4a4mc23IU3GRAug1Jk+kUsOkJpxRu6DbDG9ue6ROD4K42Zre4iPCDJ6a7US4vwt7cPcdCScsDMDoJkAjVRoCRzMVTwXE+7IKm4oA0AyHfUiCsHlrvvU+Lx63QJZyVEIMttQJgkQsQD89BTHlu1LiDg70VM1f4JvcHXKNRIjxTv8veh5pg7M4EujsCmpiGaDsNQI86lokENVUrgANymdteXsKyiS8LuAfAh883+lZSPZnnt9UHtDB3/kLnDCsqV1qMivV2vKLRqy5bfuyyBtD4m0ygR5+flzrYipBiDkNvdWgkZguxBG4PMDbpQSZaibyqdvil4fDduKeqsV+qxV3GYrvsPbFzxXAzTdYli2pgOTJMCADyA2M0PC1ZCzZ9H/Qfzqe00KzwjFd1dDGQIIMRsfzG1WrmIAclbhQMZAh4APSRtQtF2HpR/ivC4t27huhyTlAAXbU7jpHTnVIFpd0jXZnj9ixmCwt24Cr4gI5uKh3FsMcqE7SBrp0qhxzh9lMPcNi23dMyi27MCy5SC2ZQSddQJgR1obg8PGtXTZNwKkwGaNQSNfIanYbeVfS6cNYHHm/sUxkm5xH5yhF7Cl2thdWdFgSBJAjckDlzp/8AsxNvDpfN8IrF1TUhtbYY5SRIHxn1g0ncS4f3LWwSSylQAREiZmDrvp/5o/exvgIVco2MBYOkjQiNJ35a+dY+o8UewmrV0bCXWuuYXtZhzoGQAe/tpp9aRu3mLOIU4i2Sowly3qoMgu2QZY1mYPpXPL+CRjLZyZ38P8qYcDjLl3DtYNwpbBBUsSQrSCWORczEiRJnflU8TdjmkyXXau/CMxAB21n89u61sdnr15ZAzEyY7ywNfMMwI5/SpLWGvYMhX8Jc5oS6p0EDXu2I+dL3aDFn7/nhTBUhYBXW3EQNI9KOX3l0UotsAfEtp0zZoJORvEYII+dbc2olk0vh9Pj2+SihijbqPF6/dHPvpv2inj1JAzHSRPXWPMe1RcAw+S98TDuzErMqDqchMATJ6c+utHBcaKXly2C1tHXM7FllQRmKqYkkTE1visS2FfOpz231t3V1V05T5xy0rOYHcuQ68XRj4T1xXG2ryhe6cZGzJqAFaCC0IDmJkzJnU6ia5b234TlvpdGguMojaCpUSfXQ0bt9trf4wZ8tP1NU7uIPEr6JZURbKuxYkQq3EBidCSGgLz16U0bibKz4t5kDiFYxXZ+0TbY97aLIJgo4bYyANd6mbs2jj/3MQZ8Vg75i3UTqx+dLvE8XcS8+W4+jHWWWSCROU7eh2qW/xZktAriA1wtqAqaDXXVZnamtwFTI9jnOJH8oriOzNvKwN+62cy2SwdTJM6gxrrQS4w4ficPfsq5a08nvCviDAqVhdpXvBPL5VTv8dv5CBdcTvlhZ/wCUCqt24GslWCs4JuC4zHPAygqCT4h5Hr1AosrkTmO90Ji49wyz3gvWRmwuIJa1rlyMd7TdCCGEabRymosIAMy5VCshHhAJzN8BBiScw1EkZc1DuyvGQHOFvEmxfaP+HdOi3AeWoUH2PI0Xewbdx0zlWBg65Z89TtHlUUrNp9FtwSvkoN5CZvs7dLGZX8Ba5DM964rPcbRUTDrGdt5Yn/R9xuGuNYcIL1lidg1pmI6ZWYqAeYmfOub4PFXRFxNLgTKHUKx0XJmGYkZo59adOB4Gxdt99dsBFBBDXLubvDzZhc6ETvX0Um7wj8/hM1WnMZErvT1z5VY+/wAlyHinCrli66M2aOZEaHaRG+u1arZuF8hgsYBA8wpH6fM9aduO9nMM7hkvK4gjNYbwiCdOa+wOkRVVeyVnfvrs/wCZCdf4Zodpd/6j6gjonvxhJeIsgbUC4moPxCenrXTbvZiyCSVxV0/wifc5fzrnnaVVF1ggyqGgAmSI0gnmaKOMtNlJ1M7ZGUEIt2bca5p8gP517Xi26yrFk7kaeo3FXL1qCfWoWt1VaVSrxV3hXCxeJXMqkbZlZt5EyoMR6VHbwTtspPt+tWcJw984AnMZAVHytMaGQdgY50LvdRNGUXt/ZvcuRF2yggDQXWkjnGQRPrXmL7EiwUt3LxdbjHMy2zaywNgbsqeUnkJoK3FcUkp395YJBC3WEEaHVT5b1Lg8U7LdFxmu5rf+0YuRHNWaSp2235yNKnJTQq+Iwid+Ra8VtSNVbMI01z8/Wrtm8dizcxBUHl1oWqERqSszEx7f60+YDs9ZuD+8uqDB2tsNAYg6GBmO/Wq4pAOUl7SeEsW7kaQa1xWIAtEgkETBGhB6yK6Ifs8tXSbj3b/i1OVbaT56yKAcdwWFwlzKple6acxW8c8wNEMK2ojkN6o1E8b2ANu7CGFj2kkpGs479iQNV7zMfCCc2Xed+X59ae7eERrJJYggTEgfQ78hXNcKp7p1G4ykx6MJrouFvbQxAPIivP6sNaAT6rX0lusA+SGtY1q5cw0YZ+uh/wCof6Vc+7Bm99am4mkWHjy+hFZYf42j1C03M8DvgUp8Xw7tiFcIxjKZCMwAAk5io0jTnzNFsVxR7sOxllUAeQXMQIyiNz1+lEGx/d2CHN5k/Ci3WVC5U/EispIgazQlON2rqsqWWtkKZzOLikGYiQGBkkzJ3r0TKbpad3qj+yw3X7QSPX6K1gO1V1UzFTlEAkMBPLZhmP8AzVRftKEL93nRX3VQmWZmcrSsmTJyydOlWMBwJrln+9KrElYzAH49pBELqYpbvLpQ0s90jm0p8Rj7ZM92ST1bKPkogVdw8osrChobQQw3Ag/FHxbaUEy0XwyyQBr4T8gAT9AT7VzuERcXRuC9tgG54yANCZnXykA79aPYjjKNh2toLau4gnOoGoCk6/4RAkadRQS3YJbQiYGjDkcsH3npyNRBCATkSBE6HTNt8/pzijCRZFqhfSP66UwcDu38PYa4qqyANm8NtmBhSJLAlQBqRzkUExdsrGYRIDD0NMOD4hhyAjquihSTID5RIMjkdNCRB60DnUn6aMm6CR7mGgQfSum8PuDG4JcUnjxGH/Z4tB8TL+G8BHMa6c8w5VTucFwF4apeWedq5I66ArcA6VvhuHrw+4t/A37oYiGW+oZWWdj3arpodCJ5gihdTxRV0TnwvDm9lZweNQtmGoIEwfrHP5UTs4SyzZxlL9cqBv8AmyzQfiWHw+IbPab7rebUoZ7tmPNWgfofKhmJTF2fiTOOTAZh8xqPeoXROavRx6+KUZwU63ba9T5SSfpStxzEXbNzMlwgEaaJKn92YmKHJ2vKjUD2GtUL3GTfbUGBrrH6VwB4yML6SXTu8BNnthWcRxy++jXrkeTEf9sUH7SWQe7ZLZQFRpJObwrLjNrqZJ1jURFWn0otjuyQuhSMU+g2ZFcKIGgi4NOW3SmwuzZKzNY3ADQlHDYfwjT+prKecJwVraKhXD3MojOyQWjmfHvWVXuCxjC5CcTh/EfWo7bFD4QJjmJj0orew/OKhNmqbtfUht0u+5JrWxaKMGBgj1/TWiPdV7asjMJ2nXlp61whdQq/ZlidNdTBY68zLayd6scOseKOqMPrNONrspbujS6YOvwIT03DjT2rLvZexZIi6zXNlUm2ASdCIBLHQnakHhG3lIaWtKYOH8PdrBZE2li4YDwgGRBj6dKmxtm05CWhATeBEnbnry3PlW+HvMqm2IykQRmK8vlrVMLrNBLe2haCYpSW8RLT11/OoGxTCzctj4GK5l6kSAfIiTB5fOieMsxB6N6/XnQuyNH9j8ia053f4vmPqpYW+P8Af6K5xLilu9mt20WytsDw5FVWLFQVCoDGhPxHlTJw3BhlQhwAV2cFYkddjSS1mLt3/FbY+6kU1dnsQ4VAGgZee/Lb615zUbbpy2dPuyWlMeH4IxAg2565uXyrOL8DIsOM6lsuirLEn9K9tcTcdPlP56VJiuI3CCMxAI2ELy8qz90DTdG1eWahw22KS5icYvcZFQftEXxkKW8Jg7sIBIPtS7w3DRcfoVn6014exh7gJIe2NlVYaBP+PX6nc1HiOF2VbNaZizaENlAA30CjTUDn7VtPmiOn2d/7WUyN/WDu39JfF5wCIzBt8rMs+uUgH3FDcQmphSo6Ezy6/Wi+LwWR4YG2fFvp1Ig7GdBI0qldw/gzTMGI5gQNfTWPahWW8IcbVF+C4tbd5C6owPh8YYgSJB8JBG0T5mh9waVZGEYw3JWA9SRsKB5rKo0o3mj6fVMF7jdot3bJaZV0CuoKiP8AduJyr0BOla2vubg/s0XyXEkfQNpQK/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/CAuk6ddPnpTNxDCMkFsuukA9KHYvgF21DuFQBlgFhJ8Q2Aq9i7xaSdT1zE/Qk1NMKbRGU1rtz7acIeTWV4a8qak60VYOd9B02+nOomtURsYedxM8hOg6mNTRXD8NGXQiP8ACI+u5r0JlAXmxHaWhgG6R66f61KvCp6n6D66/SmQcPA2AmqmKYLpzpZlceEfTAQHiWCysDKsWUHwiI5fpUWGWHtno36irN8E9T9dvrUC6EeRFM7JXdXsLbi/cmN21/imidvg3eaqU56MCOUfEAfWosNhG+8MY8PMxpJAq1fw7q7ZA+aFjLqJ13HPY8qGJxEmPJMePB81Diux7sg8dhYOpzsZ1nYLvyoPe7MLh4L3M4ZoaVa0oUanxnU+oFEbnHL+XKLrAeUD8hS3wrFvca9nc3DkP94S8j+LUe0Gr5up0zZx/ami27xQRbE9mgwN4MpW4DlUBhCv1J29BNWeCBbRAMHl77899+tE+C2y+Cs6bKB6xI3qpfwoV4G2bY/5V/kawZpDvPoteBgr4q5f1YkAAHYCNvavLw/Kvch1023+leYhvyqCT3rWizikuW7wVdTB1/OtsHjwXIMHwnlI/wBPWoX4a1yCvU/pV2xw0IPPrWm5waL7rKaCSB2wrdnjSQFYlRA+ISuwPMEc+o9KltjDvqRhP4lT9GNDcbw26bKnw5FUMeREKZ8tuvkKXnFWALKkk2ni07Pfs2xKXMMh1jIikk9BB9KXkU3bhtlD3vidyRqWzTlCgab6jc7UMOgX1P6UX4ZigcSzvuFOvWSDJmZPnS5OE7TyFxHbIQrESlxoyjlqPLUDmOlZiMW9xMrAsB/8hiY0MGdqYuIcJN1i6MGZjJVz8W2qtr01B21oJc7OXgCO5aeoKkRHk3XrRsPhCXM124nzQG4ulGLIm3ObKQ0A7cute4ns5eJ8Nsqv+MqI9dTRDEYDu7PiEqWGVxsZIO/4dC2lLlCp0Q2k2h3e3IiFcdGAO0ddelVMUxIHgVddwInTbp51cGDlwEbc6EcvXaqww7OcoM779VH8oqfK0xSpOtb4UFSpG+sfp9ansoOe1ZaUFxPw/oATXzTlceMInhuJtahmQgHo0H8p+tE7HapADmW63T9oR/8AsaHYjhCraZ2uPpqBuJJhVE7+ZB0oUNq69zmldjjjeEcucct3HCm2tlD8Vz43hfEAC0bkAb8zVs8PZtVCMNvC3MaTqBzpQxZ0NDuG38t3NlVuoIGo2iuCPqi3JUsvs7qZwnRuFXJ2H/MK9oYcfhjq2HE8/AjfUmTWV32Rnr+/9JP/ACJ9E7LiAg8I1O/OrOGJbxGR0jn6jY1LjOz9yy8Ouk+FuTD15elWhYjlpTKzlLtaq/72nmNvlyqnfw+YzoRV/L5VqlgT0P0ri6h44cp/AD8wfmpFWsPwy0upspPmC3/cTRK1ejcAefL+vWpWtg66/wBelAZHBEGNQ9WAERHnJ/oUP4pxFrbSs+IeXInqCOdHnwMidqCcX4YWjYa89j5SPh+VdgcBICV9ILbhLVy5rpI9aG8HtBb7ryKN+YpgbgFyNAg6nOsR86pL2YvI3e5kYnwqqEtIMfiiPatWaVvScCeyhjYd4NK/2U4hmwqLOXJMneFnf6x6xRL+0kdtQsBhlBHIgjQ6EGBrVfC8KFq13OUT+ODIB/cnnB3PWegrLOD8RAjRQ2vLXKfoTWK40/w91psFjKNYexZPID0uH8zFa8Qu2kHg7sGNJlzt5bfOhL28pIO46VDj21+X0pfXo0Gi1R7PYsvNK3wDDjPcVlhhEzocxLToRp6Ve4phAEbQE6a89xVLgSku2pEAdNR0pjTLGUqIOhnpQPy60tvhpc6xeLORVJbKymSsa+NtwRpsNiJ50DujptR7imFyxuujQP3hn5ddDNCcVZIgnXNrPvWu3hYMoyVEw0T1/WrGFIF9p2j+VRXF+D+vxGrbcMd7rZdBtPtMUqT7J2nH1H3Ve/jmRyUOkyAdRy9x7UQPHbyIC+oMiBcJj5g+u9Db+GAcK5Gm/nziiN2zZNk5LU3GiI1gmBoQdgAfc7UbQC1dcSC5UMV2hYgfs1J6t4j7bAUwcM4urWz+AzBUwQTB1jSZ8oO+hpOvpRM2otN/nX8moHnbVJ+mHUsO9EfucMsXN7az/gbIdeqmIqvc7M2p0a+vpr9cp/Oh1m2wtsRdmBIGjCImCrbGq44zcEfCY0+EDQCI0jlQOIByqmxv7FGG7OWRqxvOdeW/vl/WqfFsItm0hW33Uu0MTLHwxrvpr157VFjO0V8qvjiQdlXr5ituFXWfOrr3rOhADakagkqx+AxMGDvtXNzeAF3Y8C3FCrRJO1tj6CTr5RUXWrz8MKz+zfc65SfDyErpO+taXcC0jIjnQfgbfnypLwq43BDcUuh9DQvArqaZr3B3A8alMynKDuduXLfnQi1wtkMMNSdOh20n3qiLAorO1Z3GwrtrhogZnytzEbV5VYyP3h5TXlOWdtHkuxdl/tOS8BZx4VSdBdiEb/OPwHz29KacZwD8VvxKeXl5HmK4PBVirjKw3B/rUUz9l+3V7BELrdsc7bH4R/8AGx+H/Lt6b13B5TxbchPF7Cxy1qA2qZOG8Sw3ELWe00n8Q2ZD0ZeX5Hkaq43gxX0pL2FqeyQOwgW1SW9PhPsdj/KpnswajK9KSU1TW74Jg+EnkdifI7H038q9vYKagJEa6g+9ZavMvwmR+60kex3X6jypZb5ItyG43hpGg18qXuKcVewYHxch+6f6/SngXkcwRkfkDz9Ds3t9KH4nsvZYliDmPOSfoa4KBty+IJGEJ4Jj0uwoDKY/FrPUyK847be1dQrsUYfURqKL2ez9lR8MecmfpUXEOE+EQTpO5ka+fL1oXCzhMjO05QRLp0nfnrOtR4lpNEhwt9fAfKCD+tVn4Y/4oUeZH6UrpuvhWdVlcqPhl6GPpRjD4ozvVHCWigmNfPmPStMdfgaaHy/l/KnFtqLcsXiCMmW5lgXHWHAK6Ea6xG/X2Nb2+A2Ln+z+TuB8tvlVA4K4+HfLBAfMQdD+InX2G/WgDKK0GjCy5XAOyLTfjuC4e0s5FBA0LufUQCdTVXg2VsQqEk+FjIOg02Hv+VLeMtw0dIHyAFMnD7s4kSM37Ma7mNtZ3gAUqYY/dPgdfArhD+0/DSl9jsGiCRodBofOaDfd9DKAxEkGN66bdsK8BtRHPWR0IO4qnc7MYc/gj0LKPkpoI5mhtFFLpyTYXM8RZI3ESAfYiRRXDWMyOOQdZ5wPHyp0Tslb2RUkbZizR6BzA+VJyJAu65f2gg+hccq654ecJuniMd2r9jg1q6JAnkAJEETqYBPuR+dL2OtKtxlQkqDAmJ03285q8XaNVVxttrEDmNedU7yiRCZeupM/OuOIIwFUwEHJUN1ZKjy/UmrGFdlMqCTtoY0Pn0rW4kN6QPpVjCYcNoWyzsZiDSx7ya8eBFMP2qKyrrqI3RPzUgnlU2I7U2yP9rPRQF+pM0G4lgBbI8ZYtrqNY2BJ/SOVUCKIvc00lthY4WizYlbuZx4WBChSSxZYJzlydTMDLWncyORB3BEj+vOqViySNKnXDuPOhs3fdJcACR2W/wDY9s8rg8g4I9swmsrJaspnUck9JnknHivZ63ihoMr8gNNeqnkf8J0NIuPwNyw2W4DEwGj6HofI11ZsIt0FrWjDVrf6rVPE2UvqUujWIzET7MOY89xTgaSCFznh/Ebli4LtlyjjZh06EbMPI11fsp9pFvExaxGW1dOgP4HPkT8J/wAJ9ia5px3sxcwxJQFk3jcgdVP4l+ooQl0EdaYClkL6Dx/BgdVHqKB3cLE0mdk/tHu4aLd6b1n/AK0H+En4h5H2Irp+Gv2cZbFyy4YHmOR6MNwfI0Dory1G2Qtw5K9xSJ3qMJOoozjcGyfENOR5Ght8AHTnUxCpBtQMgIgiR561iXHXbxr+6x1Ho/6NPqK2K1rloUStYXEI2gMMN1bQj25jzEirJj0oXctq2jCY2PMHqDuD6V7bxdxOt1fbOPfQN9D60Bb5LtqfE4fmI86EsmvQ0cw2JS4DlPqNiD0IOo9xUWIwc0FIkHmN6G3od9dvKiuLwpgih+EwhBk0xoQlCzjChvW9crSum4g8xttpPnvQu3GbyB+dEuLYQi4zbAz4h16eVULlogBjrM/QxVzDhZ0gyobhlp6n9aZOFD/1I/4f6mlxTqPWmXCWj3uaNAv1k/6UuZOgTLEamvM3OfnUIUEaNB8/51DdtMvmKiV1qxeBykgTvsaU7vDyFcgZlZgSBqV8UnTmNTBFMK345xQDhnE8oIYnwjQ+4EHf8qfHXdcN8hCEw2Y+ExoTPSJMfT61FYwxdt5A1M7xIB/Omy6lm6JZUb/F8J/5hofnWYbgdjPM3FIOwadjMaT0puxdEw7pRxA8bepr2CFkGNfnp/pTcvBLQJK2mc9XaB6n/wAVSx/DHvGUyEDwiPCpiJVDzyyJ/wA1B0yMphma7CW3Gh0T1Gh+lV2WjVzg1wN4rTR0EHlHI9darDgd4/gIHVoUR11oC0+SaHtA5WmATw1fB8q3w/C2UbAjr18xUiW+sj8qU4qfnKrG75H5VlXcg8q9obXEzWGIdSDBzDar3aJQLogRKifPesrKuCiVa8Jw1ydcpWPKd46Vy3jiBcU4UACAYGmpEk1lZRNQlRCmr7Nr7LxC2oZgGDZgCQGhSRI569ayspoQldnxyg22npSbjhr715WUmf3kyDgrRfhrWdKysqYqhaVi8vSsrK+K+VXihjIw0bOokaGCdp6UfNe1lC7hEOVXvqKGY0RNZWUIRKoR4l85nz9aBccsqreFQPQAflWVlWQ+6pJlrwWwrHVQfUA0X4Rz9R+VeVlDPwuwIhdGtS2jpXtZUw4VKqXhqf65Up29rn+U/wDctZWUbUbOCq+cqAQSD1GnM0b4PiWIJLMTlOsmfnWVlUH3yuj3AhWOxbs5DOxHQsSPkaNdnLh2kwFJA5Al1BMVlZSP+xRyDwhHssAxpUS2wQSQCesVlZSbSjyqXOq2MXevKyg7ol4iCNhXlZWV8uL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18" name="AutoShape 10" descr="data:image/jpeg;base64,/9j/4AAQSkZJRgABAQAAAQABAAD/2wCEAAkGBhQSERUUExQWFRUWGB4YGBgYGBkYIBwcHBkcHRgdGhoeHyceGB0jHRocIC8gIycpLCwsHx4xNTAqNSYrLCkBCQoKDgwOGg8PGiwkHyQpLCosLC4sLCwtLCwsLCwsKSwsLCwsLCwpLCwsLCwsLCksLCwsLCwsLCwsLCwsLCwsLP/AABEIAMABBgMBIgACEQEDEQH/xAAcAAACAwEBAQEAAAAAAAAAAAAFBgMEBwIBAAj/xABGEAACAQIEAwUEBwQJAwQDAAABAgMEEQASITEFBkETIlFhcQeBkdEUIzJCUqGxU5KTwRUWM1RicqLh8EOy8SREgtI0c8L/xAAaAQACAwEBAAAAAAAAAAAAAAAEBQECAwAG/8QALhEAAgIBBAEDAwQABwAAAAAAAQIAAxEEEiExQRMiUSNhoQUUMnEkQoGRsdHh/9oADAMBAAIRAxEAPwDFf6Rl/aP+83zx9/SEv7R/3m+eJuF8KeeQIg1OpJ2A8Thnq/Z7GpCx1sUj21UIyketzf4DHYkZimOJy/tZP32+ePf6Vm/ayfvt88e1/DmhkMcgsw+B8CD1GDfBuR5amDtlIA1ygg65fPpc6YnbOzAv9Mz/ALaX99vnj0cbqP28v8RvnixwMgTxgorXdVKuLi5YCxB/P340rmPmKlpUWI8Moe0Kav2a67i4GUWPXrjts7My4cdqP2838R/nj0cwVP8AeJv4j/PBleVw9MasWWO5AUHX7WXwtgxN7N5HUZXi2Gwt+gx22dmKH9Yqr+8z/wAV/njz+sVT/eZ/4r/PDhRcpmgJqJkhnRBdkYZgRpfQra+CPP70ZiitQpTs17GIqt9L62QXxwGZOZn/APWKq/vM/wDFf54+/rFVf3mf+K/zwc4dyRJKgcgRqds5NyOmnzxBxblJ6cZmUMn4lNx5X8MdtkZgscx1X95m/iP88dDmOq/vM38R/nglR8oySwGaNQyi+lzc5d7C388VeEcCNTII4wMxBYXJAsLX118cTsk5kB5mq/7zN/Eb545HMNV/eZ/4r/PBnhXKLTTSxhVJhP1gLEeOxt5YYeV+KcPjUrJw+GW+zvKSfgU0+OO2HxIzEX+sFV/eZ/4r/PHw49U/3mf+K/zwT4zTxSzOYYxEtycqkED00GIEhiUWK5m8TYD9MdsMmQRcYqm/9zP/ABX+eLkjVgXMZ6i3/wCx/ni1wOeKJ1ZoUexv3hcHyIxsFd7ReHyURBgiMmW3ZMgy38juR6Y4oZAMwV+L1A/9xN/Ef54jPGaj9vL/ABG+eDnG6SnBBiYNfUgIUC+QBO2An0Rfd647YZOZx/TE/wC3l/iN88eHis37aT99vniSKnUHUXwX4FJBFIGkhWUDowBHvBuDjhWTIzAX9JS/tZP32+eOTxGX9q/7zfPDzzbx2nqSMlNBHbqkaKTp1KgYWqZUU6qG8iSP0sccUIkwT9Ok/aP+8fnj41r/AI3/AHj88FKki+m3gNR88GOCceiiFmpaZ9Dq8QY3tvqTe3pjghnZih9Ib8R+Jx52zfiPxOCvEpkdiQir5KAB+WKJUeGO2yMyvnPiceZj44sFR4Y8sPDHbZ2ZXx9iyIx4Y+xGJ2Y18ngpSVMi/wBooNuuyXX8zhPjmYOGBOYG4PW9739b4P8ALPGGppG7jSRto4UXt4EdPHfBuGDh0b9sEmLDvCPJJa+43FvibYswxIBizxFqmpmjWZWEjWVcyZL3PkBcX640aapemqKSnijcwquWRgjEa91bkaXB1PrhY4ZzCk1caqcOqIuWIBWby1t11J9T5Yo8Q52rc7srvGhY5QUXQX0Go8MUnSxxvhBh4sgA7rypIvoXGb4G+O/amT9MXe3ZL/3NiTmDmSKpSmlUsaiEguoVvInW1j3gPdfF/i9ZQV2V52kglUWPdO19r5SCLnTriczv7nNKCeAkAXJY9bf9bA72aIVriGFj2Tae9cT8c41TtSfQ6TMVUZiSCLhTma17Em+p0wN5IrFpartJ80aFCoJVtSStth5YsVIXJnDmV+YaWVqqcgXBkb7w2v4Xw6c4UoeTh6NszgH4LpgJxGlSQSSJrmkY+djc3t4Y95y5himel7F8xhN20IsRltqQPDpgdLdzETe6r01Bn3tNlk7dUH9kkYNr9STqRfXa3xxd9npaelqIZNUA7t9bZlNwPSwOLPHDQ1yxvPKYHAIV+jAHUXsQQCfXHkNdTQUslPRNnZxZpD4sQt76XOuw2scaFsCYoN/AlnlatNJwsSut7Sd4b91pACRbewJOLXCOWey4os0VjTzRuykbBjYkeh3Hvws1nEYY+DvSFx24k+xrfSUH02F8HvZzzXFDTdlUuFWMBkdjfR793xFv54gEkZksu0kSHlCsC13FPIM37rN88Z01LKq3K90bkFT8bHDhyz9EnrK4zzGMSsyx5XKdoru1xtqCMunnhU43CisrR7FQSDqQ3UeeN0UkEypx1DnLMsJiPaxktrrcgEeVgfztgHXB1kPcKhm7gvf0Fx1wS5bo1cAvovX87fEjFXmaPK4FrC+BBqCX2wxtPirfIkhmH3R+8vzxwHkYkBdRvcgW998SU0UfYm5BZg2lwLZdj59cDqJMzhfEgfnghnIglY3nEuVEMqi5ykdbMp/Q4jSCQ/hHqyj9TifjEIHeAsDcb31U2OKlBls2YE5gVBvaxtfXxxVXLCa2VhDJYqdy2U2Btfx09Rpid6J1GrL7tf0OBAxerAgjQD7QvfX+XTGqgkZmPGZPDSu4urLbxOn6m+I5YGU2Lrqbaa/zxf5cgDC7C4B1xQ4vBZvAE4EFpL7YY1AFe+ePSnKT2sd/DNiOCNibBkFupYD/AM4nSmVYSTYs1x6WtY+e+KUCEnGxOINWA5xJKiBl6qR/hN8QdpiaqfQKRax6/LFXEAkyXUKcCSBsdLiK+JYzi45mZEnVSdse47j1x9jXbK5jj7P7iOoI1IOg8SFNsRTc1cSRSzU6hQLkmN9B1v3sScjOVp6lhoRcg+YS4wsVPNtU6MjTEqwIIyrqDv0xzAkmcI5ct1rw8IaWMXkBYgWJ3kA2G+mLHKfHqmrkeOphXsshJJQqL6CxvobgnFPg3EXp+CmWM2dW0JF95gDp6E475J5rlrJXgqMrIYydBl6gEaeIOMZM59nEKiqrAmqKbL17odsvrpbF4czVtzeiYAeCk316XIvin7NKYR1Nag2QhRfyZwP0xxFT8aB1JI82iOOky7yosUtXUyFR24AIDLltmXXTMRvYX0xaTjc6krWUzBGDfZUMoyi+puRY9L4XeFcqSSyTsZXirI7EAEAN3BrmG4LXBtpho5Ymr84SpS6WszNlB20tYWbXTGqjcCTKk4lLkHiSzSVKoqiNcpTQhiCW0a7Ha2KdFyZ2cyyrHKW7RSQwBAF7na353wR5NhRa/iAiACBkAA6HvXt774MVk9QhjvmAZ1B7vQkX6eGALXCEY8wypDYDn8xd9oAikk7J42PZoHzJoRnYg+Vu71GOfZ7kFU0cSkoIr3e2a+YeBsRr4DF3mykmeoYRqzI0ShsoJGjNvYHxxR9m9G8fEJQ6sp7L7wI+8Nr4KIG2L0sbfgdRipOaFlmMTUwZTKYr5VOzEXI8NMUKng0P9KijWBSjosjWL90C9wRmAAuBYW6jBKt5iqoxJkp17pOU5X1sTrtriD2ZhslVxKqLM8jFAQpJCobHKoBP2tLD8OMUbxDrU2gHH5hPnqiiko3nijBejc3AGXYWcEgjSxBv5Yh9i7JUR1d4UXKF2u97q1j3ibHy0wf5WakkkmgDVLmoUlxPFIoIy2NiyKL5TtfpgV7FeBtSPxSBgbxyBAfEANlPvBB9+NgTjGYPiEvZBwyBOHzKy9wTMGMgXUFEO9rW71vjgdS8kJDxyAsrEKWZNipUxsBmvckjb1xLwkS/0BxLtgwcrL9oEG3YqBuBhm5A4n9MpoXmB7eAWzEWLArYH3jfzGM7VCvgTdGJUk9RC5p5/i4bxOqjNHHMrlCWuAVtGNApBB36Wwa5u5jgpKOCq+hxv22XuhUGXMhbfLrtbGY+2aEnjUwAJJy2ABN+4Nh1w7+0uhd+EUaKpYqEJABNrRHpjl5HMxsO0+37TNuJ8cSskkLQiNTqqpuNAN75bn/LivVmOBMgh732u/mN7i19GW2ngMVeXOHyPIQqMSDrZSbeW2hxe5ropgoeVH2AzMG92pAxmWIbAjFK1arce8SjSrC2aQQyEJYsFJA9RoxFt9Wx9NXwykDs7KftHMS5J8Ltl/LE3COF1TQkRRylH3AVrMOl+6QfjgWeGSpKEaNw5Ogym59BbXBadgRcYf4NVRxpJkVwALkuM9/ctgMMXKvKkHEiGmcqi2LFVy+4ak64AU/BZ0jbMkiBhr3DqPA6Y1j2LcEU8PLkG0klgTppGN7eF74z1yivBrm2nbcDv6lHjXCYqeoNNT08ITJYExqznua3d7m5PXGc1XDVpqh4kS7xnU91gSBe6jLsdCPXGo8Y5iC1BEgzLMzIpA7wDKSRf0Ww92E3m+jYuJ4A2V0C363Tu6m2+ULgav8AlgyluVAKzN6+uMjG4A16Cx/LTFTE08JDNcHQ22xFbBIErnPc+Ax0qHH0Y1xKmNUWVY4nSXx9ieNseYOCiZZhCko6jIhjLKkz9mLNYFtrMOl9cV5eXXVA7SQoCCQGkAJAJBsLa6g4JcM5gEIhUqWVCxdfG7h0K+DKQDf1x7U80I1OIvrlsrKQpjytmJOtwT1tpgdw0ssqvwGrCNFmPZrMsJQOcudyCptsRcg38xivwvhkwklMcqxGHR3LlBq2XRhuCf5YLQc95ShMZOWHKdR3pe5lkPp2a+e+BnLnHlpxMG7QdoqjNGVDCzZvvAjXbAxl5e4TQVyVU0cT2ltnkYMCGBsQc1jcnPceuLHMnGa2IIfpF0kvlKG/2bZgTlGxO/rjun50j7R3CKjO8ZZpMzXEajKTk+/muxO22mmL3EaWiqYVCT6o0jqoYJ/aMGsc69DoNsdJkPClrTCs5ls0hAiJILG5ta1tAd7k7DHbVnETMEeRjlmEJUFRclCw0AFxlBN74ux8w0yv2cpWIK0ZQIpe3ZkAAsDl+zcaWxceoA7NlmhkCSmUuXCMY8siquUnvECQgEHp5YIf31FQOZVPa4Yw5T08ixC0ilje9raWHU2xn1CZ0q+xjnBzuLZZM4GpFibd0jw9MO/AOY6OXuRSOGA+8trdPtXtgVxDhS01StZPMzRgix7rmwJse7lsLHQWJwqpGxzvP5h2r+rX9MfiDOdKWozxhJe0WRgiFG2bS6330Jv8cFeWKSqVpY5JuzMSWzEi1yBlOa3e3G++LbcSpp1R4JRJKmd4hN3e8y5dbG+UatbyGoxGnMlFGOynks5jVGMKFluh7hU5ja22u9sEWqWHEG0jqhIb/uAOJ8O4gZs8bsWDovde4bOCVaw0K2BJY7Wwaam4k1LEI6yAku0WTOn1jjWyXQAnwAOu98X6eQQlvojwiJ3jLFnGqqCHV1N7s9+hxQ/rBSxxfRqKrFOVmeRTJCGyBgNFc6Ag3sR0tiK+sTW8HeTjiDuW4eJQCCfO4WeUxoS12DAkEWIOQGzWtvbDRxk8XE7JT1UbGWQRMY3iJVipyrKezuugIv18sRw8zRRBxJJTrHGIewyu0kt4SCjSC+oN2vlANm64jpuKcPapWqpD2kv0gSN2xyECxukNwL3LXJa/h6HKQU245geCGzCnA0qoaPI8uRXQnszZmbYEkEE2NtydcZ9x7maopKxZaeVonKlSVy6i/wCEgr0HTDxxXnSmEaNUzAz2Ks0QDhh93MFOjDa9tsKPMPKD1UiyQyR5CPvtlI9wv0wlVLK7hv4H3jhmSyghBlvsJ9QcZqKkySz1Hey/aYKLtbTRV302wFk51rJmWOScssdsgypppbw8PHBX6LTQWgkqPrCQbhDl6/ezWGBycsKkrSGoh7Ia3BJPpbodD1we/uX2xRps12j1YQ4/VyJCn1wYsO+ABobX1NtD6eGF3l7i03aLGJcqX7xa23m1ibemGGVKaqUrFUAN0zqUF7Dxb+WBUXLkdOpaepRcy2AQGS19joRce7GNXGd0Z6rDAFBxBfMVa7zurSdqFbRgAL+HS9reOD3BK2X6JIwmCFR3AAAT4gAC2u1zihU8uxy3eGqiPUh/qyB42LMdPO2LkC0yIImqAX8UXMuo/FnAwy0xQE7otfPiQcu17PVFmOZ7XuQP0tYHH6U4dA0PDUB+32Vz45n/AN2xgXKnKwNdGBNG6yFVsDdhmI0IBI+zfW+Ncq66VFnDSNpKI0N9QFBOnxTCnVZW8k9HqGqQ1KgdjuVKvhZainmzZTHJG2b/AAoe+D5EMb4zznemVqQEEN2U97f4XGUHa2+XTD3wKczI8TSy2YhSgbMCrjKb5tV9b4XuLvDWCUQIIkcGPKSO66Wtext9oA4oGGeJxUg8xPgrZHAzylVA62A62FhbCbWOS5ub674bamrpY0yGZmbrljNvjnthQqmBclSSPMW/mcEUhh3L6l62/hPozriVNsQw7jEy7YOri5pLE+PMfRnH2DF6mcaKajUUiMIlZmD3P0cy7MQO8CMmnjfH0/C4+wjYxosjGIVAFvqoyx+sC/cZxa56eV8AWmYCwdgPAMQPhfFCWU3Op10Op19fHGNiECSjZji9ATOqSUkMcQqo0RsuUspe1h+2BXUnpijS8BbPWK0BDGNzApQ3OWQaxgjUgeHTCzJOxtdicv2dTp6eGPDUtcHM1xsbnT08MC4mse6bhkaBQYO+KeHOREsxRyzls8NwxLDKCRqLDFiHh8Cg07JGGqXmiDJsCMpj3N7BtvA6YQ6GUdoMzOCxtdTY6+JwZfi0VOci0+Zl/bFt+p7rLa++wxTEtD9LwyEduixIzQdjFmEAnJazdo2W43Y2Jv0GLFMI5HP1GscZUgIGI7ws3YltQPwDa+AnB54qibMKdg4UsyxO4DnzHea/vA3vixS82fXrGKeDITqSGLfvZrX92DK/o1l26mRU2MFHcaOW+FIkkxCR3zp9iK1gYwSChN4jfUi+l8HuPwI8TKUUgo3ctuQptZvum4vgbwjl9IIpJ4Y2DubhnOdb72sVtbp4+eFoc+S1Blp6mGJl+z9UvZsDex72uvphHxdZlD8Rs+dNV9T8Q1yvQRqqlY0MYgR1cobyMVJe8gNwb6ZfPFHjfDQjyPTUsc0vaxqUMYcJGYgbhPuhmJBbpjrj3FRw+NI4KVE7ob6xSwN/vd4KxNwbnrily5MlfKkklP8AWi9+xLIGAtYMqgsRpbe2DbGCDmKtLUbnynOI1UVLTLJNB2QyAM175svcuQq3tcG9j5Yz7nDgp7dWhiH0URK6PGv2oybFpG3L5jY3OmmCnMXObQnLFTwquxDqzHwIuGHninR8Up1jaq+hyMmbIRnfIt7G47mQAnSxa98Y0L/mEZ6s4O05zAPNNYssiuiZBkCkXLajqWJJJP8ALE/J8ypKHcFsp2By394IIxYXmmKVyslHB2ZBsEDKw8O9mI8emDE1RDQpZaPvOuZXlZ2Bv/hKrcDbTDfSqQd+OIqtPGIr8fYdoSoy3Ymw6XYm3u292NR4C4EVyoa4tr6b4W+BUkfEUvNToGzd3sQUNhe/4iRfFvmXmaSkyiKOMJcCzLmPmL6a4S/qNiam0BTg9RzoVbTVFmGQcGKPNbf+rHp/M4IPKopWjyd5gGzG+muwG3vxYmmjmUVclNnZe6bEhetiRly+6+B9PzYWkytBBk8AgBt/mPywRUPSrCt4EVXf4q/NfmC+ALd7a79MEub6hXVCqZcq5Tub2O9z+mCk7x0kYkjpQrSXZWe7AeQBA09MBv6zLOOzmpkcsQB2d47fBWY4wC7n3CNmsNVXpsOcSpy9UpGJC6Z84KAEkAabkAjN6HAhNGt54ZuJ8aSnYwpRxKUOvaqzk6Cx72Vhca64kjeExLUNSA2OU5SVW/mMuXytfDGlCzDHiKmOBzHb2KUivWAGO+RDLmN+6bBFAG33jr5HDvzwQkoUdbu3q1h+iDCn7L+bRDHPN9HUBnESZO7YKMxDHrq42GCXM809TPL2CZ5SLInmotbW2lwd8Ba6wWXHE2oQqvM45PrVHEEFgodSPUgXHv3wFr6T6PW1cQ0HamVfRrMbe9sD6PidTTVsaVkAjmR0Nlyi2bYjLe4sT1ww+1OqMNdTEKmSoUqzEG9xoLG9h9pemBVrKZB8za2xbmBTxxMe5ipezqZV6Zrj0bvD8jgblw682cNRgJSjFgLEqfA6X7pGx3v0wknBtbZGYMyFZLGNRiVeuKwY47WU4KrMyIkyY+x7GMfYNXqZGWpcUJhi/LinUMLDTXqfHE2jiVqldseY9bHmF5hMnoQ+cGMEsNRYEm/TbF/inDqliZpIpddWYxv06klQP/GBccrL9kkehthi5d4pORIPpBQKhK5iW73gFscxO1rjfGcmT8p0NTbNCsne0JUHUeuU3GOpuAzxVkIeJ1zE5bqRfS5toNsLlbxKSZ88jZm0F7AbbbDD3ScSmShVhUkOWsUBN8pGl/ugegJ1wyTOpqNPXjMxyKXFnxNJo+HymDLY2toNPDpjK+D8BmNfPaNhlkNyQLA3JHjjj2cQXrmN7EC2b1OpxpvtGpM9DIubOFTMN9118ceY9ujuK8noR5ara+gZwByYl88cEq3iMkiSPlXU2uQB42UaDH3s/wCDVAgEkasM2xGhIvY28sfey52ACmbsojcm7Na5vYWUgnx3wtc4u71Sh5GkscqsT0zaEb2vv1wzuTeuTEX6fqBp7dijOTjmWue+AzxlC0TgM1gcpsSdgPPEI5drzT9iIpjHocmRrZvG3Z7+/DxSTyLQkioKstsiXJOX45R46gnGUVE8gqWZXKuXvmvbUm9yfXA2msXG0R1r6mz6jf1LXB+Bzmo7PspA66lShuB0JBH8sMvHeA1jJmeKV8otcqSbfujQYF84cYkzBEqzNE6LmAL5b9VOZiSet9BrpilypKyygiTslJ7xzFRbrexBPuw80trY9MD5iW1BncTHT2b08n0YMoOpbX3nFX2gcNkKx2Qm8gtYX1N/DC3zfUOZCpmM0Ya6G5tr4AkkeGpvjQuX0ywAdoVCr3V8fljz+r066a4OTk9x7prm1NJrGAMARXTg9T2PZ5Wy2vl0Av42I3wu8N4PMalk7Ngw1Itt/LFvmuYisVrnNYa+l8EKniMho7mobPfVLknKfHWwHuvgpXFyBusiJ9v7O7HZEs8Z4RUPFqjNlvYaHTythW4PwOpY54opNNiF6+Wh1x9y7KyvdGKHa4NvzwV50qCbKJjKmUH71r9dCST6/ljJCK22xtarX1iw8YBg2u4JVPN9YjZ3O8hVLkDq7ZVv6+GCM1C6QBGqICB/00lWU38csasL+ebA3gE2jo04iTKSAcxBbcWUEXPrpipDLNPLGgYtIzBE12LGwAt5nB1drV5xFTKDNt5b4CYeGUAa3eLTNp+Lv6+igD3Y94YzNIzAkMAW0Ntz/vh35lohDRgfgQIvwC/pfGa8Gq7V4W+nZMCPNtR/2/nhO7EuWPzD0XcoCybn/g0rzQ1EYZs9OFY795GI8DY2Ix17Q6eSq4XSTBSZYmW4AudQVb/UAcfe00ZuFof2cxU+jrcfmuKnIVSZ+DzQAkMmbL5A95fhgljkCD1r6bZ+Yvcxwu9ObBr2VitvjceV/wAsZ0RjRKBu3hliLZ7FkDDqGF1tfoCSL+WM8dCCQdCNDjSoYyJFj7gDPBj1ceDHowXXMTLKY+x7Hj7DBeoOZblwPmxflOKM2Ju6kVSFseY9OL3AuEPVVEUEYu0jBRrbTdjfyFz7sLzCZWpqJ5DZQDrbUgfmSMGIuCRxECepjjY/hBlt4XyXtY4b+b+QoqU3p8rLDYsS2W5vf7WtztfS2othH5m4YYJ7HQuokK37y59crjdG65TrYrffGIYSxUiFF5QikZOwrIWDanN3Co9CczG3kMF6FqK4haokzk5e7EWF9Re/a2tex9B54HcjVCRPndC4sVyhsm/iQQT6Y0L2XclwyvU1U6LkUqsRZQQGBzFlv1tlAPmcNtjUU+pWeTiC5R32uJxwT2fycNearna8OUFAgGcgC7Epnyra/wCM4tz85UNfFNBHJJG+QgGZURSSLDXOdL+WD9XxGoeYxMUkiYFywBBUAEAMdUIJOUW1JGx3GP8AAKMLWzKQSqTEWHgCbDyGwwitoSy87xk4zGD6h6NLur8HEZ4aGl4XDGtTUlnYC/YoXsfD+0Um97gkbYnh9n0fE+wqaWoGTtLP2oytpfYZmu+g0JGIObOGf0jUxRxJkMrImhJtYjM19b2W5v4AY1zitN9FiRYlLAMoSPKCoyjQgAC2ovuCT47YvqbTWvyIBokSxvUA92ZkvE+M8Pic07zyhlOQnsiV8Lk9pthYl5SpxJJO1dCYAbIUDMzNa5W2ZQrdbBziP2s0yrXsVIJfVguwY6lf8Vr7jqccLaSjiokh+taVCJGzFrsdQF2UanYXsMZ6dV27gMRtqrnY7WOR3CnCfZwvEYmlp55MiXGaWHKCQCSFvOxbTwHTFGDgtPRJeoqbyXsUhQuR4bvGdrbjG0czU5o4YxTOQ6ZSqZQ63AsAEsDbrYMDcD0OJ+0HWVyAosFU5LkFgBmNz9o3uCfLwwy0pJLEcECKmYNx95Zm5YjrYhJTzWIa1pl7O/wdzhkhr4I5UpQZGkY5RlQFdtST2gsALm/kcR8jqFpoyVuMt7a6k66nB7l3l1JqmeaS6KiaMoFwSb6XvbQW01wit1J1FmLBnGZ6OrTehXuQkZxEbmnlgGpVzOix5AxOjaEkAjKSCDtfNvgUslLI3ZCZx0zFLLp5mT+WGjmeqIV1dUZSWWPSxH3mOlgwUkakdR11xnFCv1pwbWwWrKiKraRZqtjxhouCRUymSWdWFzlEYzEj3ldfIE4hrUp6iMlKjIwsMswyX9LM+LHGnU0yqEsUvdtSTceunuwoQJdhe9uttdMVrw53GF6jdQAingw23DIIgBJUHMdwkZa2mmvaLp7sFeU+WopahHSdXCZnKEZG7qkggZm+9bcjC5x2qEkgYIE7oFhfW3Ukkkn5DD57IuH3FTLb7MWQH/Nct/2jBLAemzHwIvQZcCMNLO3YMGZjmcWBJtZR0Hq2BVHRlJ5J3kAGmXKQSAFtqLix+eDDxARoLbKWPvJ/kBgbxGRTT5Qve3zfytfTCVn2DBjeirexI8QRxjjMdakiJOQQL/W/Vi/kMxv16YK+y4LDI0XaK5kS+VbEd3exvrv4DGcUp+scf4v54ZeDcVWGrpWAIyvkY3vcP3fHQXIOGXpgV8RQ15a7DeJZ4bwz6PWzxh1y3ZctwGuputhe50Jwo800XZVTjoxzj0b/AHvh454iEPEhNrZ1WT1I7jfkL+/Ab2iUWkUw21Qn/Uv/APWKVvloRdUEUYiVjoY5x6MGocGCy3Gce4iQ4+wwDDEwIl2TFGXF2Q4oy74vbK1SM4P8o8VNNMHU9m7CyyZ8lh1udwMAQlyB4m2H72c8qJxCWRHsjZRlLC4A+yQP8X/OuFrtiEgZl2krIgsrw1UBqSbdpIzJDGSbkpmW80txcOVCjcXOuBbUcYyQSpDUNKWH0mGWWTvnvNdmGUPqDop3xQ4lRxU8dVSlXMiS3VyxsABcd3YsRdb+eB3ADOrh4FcsNiisbG/SwOuKgcySYf4RxtvpMdNR0ceZmCBZ+0LB+pbK6gW3OmljjROIcyPw9Ehq+whSRSUNPnnDFSAygNlCkXG5tqMZzwvh1bTSyVwjZHQghpI3/wCoSrtqADbW/wDmBxrPLNEvEKGWGobtJBG6qbKPtDQgKO6VOmnQLffBCWsOzMmrB5IgOnqB29PULVwx04DEQPmLOWBBkZsmVnN7Cy5VF1XqSQ41wlKSmmqqanQysxkZpBnDfisABYb6KRthQ4nUo6QRpHkaLuNdsxJvbqxKgEbWG+NPreHStAUymwU6EWG3pgX9UqbT7XTOTDdBsvBV8YHz/UTfZzzXW1TvLHTUdojZpCHiADADKpGY5z+gw18d5qnqI5aeICnmsV7SQEAW0YxgXLHwbQC97HCRydxJ6KhVEVHjlYu5ym4kVyCjajUBRZtiNr2xpsUBmpe3a7tlFgbGwFwSLW33t5YV23EuQB18zevTooBbonxEGk4HB9TFNSpUS00NsyklXstu8nZ946D7V7HW/XC1wnj9VPXiGmpqNXVsyM8ZXKBexZw2mhtcDUnbXDgaWovI0QezaEqDqLW1OU4UUo6ihmaojW8oPejIOYINmybuhuQbaiwxfTWuw9wmuvorSs7ef+Yx8R5sqM7QTooqF7odEcwrmU5HBALSnYgd0X6m1sI8/FE//HlhhnQIFDRJ2LAjTVnRiTYdLYduS+OmqqUNUQUy2XISFC2Pdy3JZWvvve1t8KtZyfULXzhYWsr3FkIGUklLCx0t5HbDjRbWswep58+wYUSfivNzUUKRRU6L3VymQFtNjuiFiPH9cE+WuKcQnOVEg7yh3sCmW4vbU5S1tbA+GFbmng9WyZpI5TlW12U6KPUDQYM8L4nJQpE8AjliZAC+o7zAG0g3jYHa+99MY6+qutxtA+8dfp9rtnLEccSLmSockTII/q0KdlKhLt3ryNfLlB06aADrgTFWxZZKhaQZha+t1HnbJlXp4Xw6QQNxaOpWRgJShaNbWXtLaKOo1HvvhIl4PVJEYjG4GzKVI1v1Ft8D0NvUiDa0NXaCM5PcrUPNBlussETLtZVyHXz1xJxSpjpQESlivveVc+h8LhWtv1xQ5f4TMXNo27psdOv5/HFvmbh85UvIj6DVmB26a2GK5IfAhqqrU7m7wZWg4pDUFY2pEDk6NGSltPwqjMeumuNM9m/MlNBTmOenaMSse8liRbud4ZVN7g6292Mt4fwWrj+sSKUHcFUYn3EKcaHT8OKmnjYXZVTP6/ac/mTidQ2Fx8wOpckmXOaeIJAkzqCyp3Vv1AOUX9cKvAOapKliskcWQb5QwPkNWt/w4I88Kz02VFLFnF7AmwGtzYYXeR6VvrCFPdax02t0PhjKxMUbwOcwnTN9YKTxLnFKaKmzukIzMcw7TW19wCtjbA0cUjlW7RFWuLGM9bixGYnS/jgtzTnaNiwOi9QdsL/B6d8uYKdBcEg/EY007FwczDXotbApNT47Sw10UJSRI5QmvbJKykNYgBo209SD7sL3M3BnFC0btGzoga8TF1OXXQkBr5QdCOuBNRVSvSSNmZZFXNcXB7rXP5HEnI/GnqO0jmbMQAVvbY6Eba9Pjiu0rz8GcW3cHyJn2PRifiNJ2Urxn7jFfgdPyxAMGL3BpPHtj7H0e2PsHqMiYHuWpGxTc64syYqsNcXsPMiuSUtE0rZUFz+Xvw0cNqp6GVKiMuWya2sCjEWYZToeuoHXCmkhGimx8tDgjxWHKkbCTMSO8BmFvUk6k67eGAHPMIEbqerpXMlTWRTC5W5XKtydQSAp3PUaYB8f4tChT+jnkhi1zL2jBi2mp1uBawHocQUvGiKQwMqtmXRiAWUFrkKbHc/8GPODcpmpgaRZo1ZbhYjfOxGvhlUG+5OK5kmHOC1dVUU9jMXKurKJZDqAe8MxBOu2pAtfDeOZFoXIgjDi1soexHkT9lrfiDa+Axm3HOEPA8cDsrFUB7pFhmJOp2v8cW67hcRWHI4Y2swAUAfzYk31w0rrLEbfPHUFcjHuj/LxulYN9KpnSaQ3Cq+YWJ7hOVwASRfqcIXLdXOlWyrIwYNkZic3XU94Gw08MHKriBm+jowAWJlS4B2JAue6LnQDc4vVXJvYSVFXPIscJkupIzGx0uVTMRr0tgfXLsZdx/P3lkUvU3piXuJUdU3ElkE8TRKFUhmsrLe7i4GpG4JG500w1L7TuxJjSHtDewF8pJ2Ft118j7sI0ZSRwQ+dDaz2IuLb2YA/EDFgcMH0lWS+UHMD6em2PMX3KxJI6OJ6DT6P2hSexFD2hcUd6xpMhhzgHsw5OUjfbQk4L030uqoEJqwr9qDq+UqoHd2At46EnFvj/Ixq5kcTIim/aFst1toNCwLXt5W88AeN0UEIMUVQJSrAMgRwFsLXzN3TvbQnDLTkGsQDWL6bsR1HZ0WKnjm7eP6TZe0MYVu91Lp3fip1vqDhc5150lnpzG8cTai0qZlII3338PDAStp4voyBWzSAm47gAvvt3mN7YscK4VHU0/ZfSEjlUMQslwLX0723wufLBddYJwYqG1m3Y5hb2cUjlTIXKg90Em+nXfF5OE/+uknMqKmXLbPlLnXVl2ygdG+GJuH1tLRU0cU1QofLY5FMgv5FSbjzIGFHi7pNUMytmViLMRbT0O3phZ9RHYuO56QJXaiqp5EeF4pDTElMqNvuGQm/QqSyeliPC2FHmjmWKonEkaZagEFpUYkMBte/2iPEjFTi0MZljyNcHKCxC6H0HQY6PKFpS/bR9na+a6k3vtlzXtbr+WNFQHJHcza5kKo/I+46nXEKmR6RmaW7XFl6ke4aeOAfAeJSiVVWUqpPeJOlvM2JAwfSnp5QUSoBNvwsv5tYfnikeUkijzy1KITp9kvYnwyEk/AY0qyP5THVYYhk6kcCSz8RjhEhkzTKgK6XBYXttfS++Nd4vwp4ZmzqR3O6Tsb6b7H0xmvBOXY1kFQk6yqoYjKMpB+ypsSG38hjRYeZJqilCSuHyPYH732dMx674yvOXxMqshcxWr5ia1EU/ZTN5XY2Fx5AYH83OyXGYXIuWWwPxABxffhxWqlnkdBHlUKcwJFhYggXI18sB+LgTgmF1kH+G5/kMYlLFb7cQ5WqNXjPMDcM47MoIDZgfxgOfS5x7xfiM0TqFkKXW9kbKNd7gae7H3D+EFQDI6R/5zlsfeLfniSt5ekYhlsy3sWXvAfDf3YY+OIlXd6nu6hLluaSVXEjFs4Iu2u4/TALlWrMNaoOlyY29+g/1Wwy8Fp1hlQdrGW2KhhfXXawOFXmaDsqyS2nezj32b9cYJkkqYbftBBWXefKLJU5+kig+8aH+WFsYfudIhNRxzr0Kt7nGv52whqdRjek5EGsGDJYxj7HUepOPsMV245gx7kxF+uKpAvgnFw4tpvfT3+uOJKONLi/aP8A4dFHv3Y4s85eJX4dwxpmsttN7m2/5YaKL2X1Uw7vZjrq6+VtlJ2OFZInBARiCT0JHxtg7x6KSEx5KhiGTUI0gAPgSW1Y7nbAT9zYQnTxw0JlgqKdKiWEAsQzD7VmsqmxbLcE6C1r4Ff0lTzVcUoj7FE0ZI0U7HRh3cpJJO4Ow3vjul4nL2RTMSrR5WJG66ki9wbanrinw+OmjFqhJWYk3CGMCwNrgspv7jiolzCdLy8KiaV4SFTtDlDlgbGxFyF318MN/BvZ07qc08K7/eZrba2yqNPXrhI4lFDJMv0YMqFALORcEkltgosL+GDnEqKICIowfuWaygAHppuTvcnyw30yvwAcf6QG7byTzClVx1KZ1hNLE+oUSAAXu1rglTc9dDa5GuGjmWlSSkZFUjuHfx392uM64nxB3eF3u/ZFbC+uUNoNz4b2w0cL9pUM+aNqbJ90HtDJe/kAtvjhL+q0tYyhTz/7HOg1CUqxbP2/2kPLXCc1NCxcAlASDcEYaKfhARC+cMw1CjW/lqfnhXghVmtmLLtma1yBpqNr4OyRqoPZkkZdD5+7bCC11yTt8xzWj4A3eIFq6mNlqMytnfbUAAjbQb4T+FcGE00t3EagKe9sSb6DUa+l8FuKc3xQSGJ6YuR9pu1Kb6/Zyn9cUOKy084D04ZAxysrfZuLnNqSS2u+gsMM6K2GGPxFmvuQ1lAORCsXJmbTt018yemm5GAdXw5Y6jIWvlAUsAACN7jUjqRv0xNxSmiyx9m2Y5bNooA8AANT11xZoeL08EJM0JklAOTV106DMGAte/3T78ONKwSzJE86AGJVYG5xqEkZWjUqFUKbtmJI63voPLDBScsKyqwlVe6BlbQjTyPXfbFqg4fTV1MWaMwliR3S0hFjuCzWvv8AdwK4vSA1LDpoLnwAA6+mF+s1Fdr+znEf6OmxBk8Zlur5UGQ/XIxA0AuST4AE7nQYAZUFIylWzkhvAC2+m5NtMHK2KJZI2QlrAXOgtbwA8B1xQHF4GmKGE5b/AGs5v65bfzxSogZ4mOtrZyuDkwDy+B2t2uQDttt59MXOZCpZ2QZQTca3I9Thgio6SBS4DtnuwUgrtpYENt6jA1uL0c4ZZoni00ZGMm++ndF9Ot8VK7myIUtnpVbGHJBnXIlL9TPJ4sqD3an9Rh65fjtBmP3mZz6Xsv8ApUYIckcEo5ad6WNWR/7VCxIzAgakZjY7XF/DHVVSLDCya5ETJvc2AsfXGP8AO2YdJiZJzXNG8pkjBswF82pJ6n9NMe8Aa6a9SdcX6mSknkMSxuoGz5/L8OUHE1Dw+KBDcl7XOgsd9NDcYP8A1CxXARexK6JWVi7DgwTzBYA2vbQa4+4MyBGzsQMpAtrr/L1xPNUU9TdAXjPiwB6j8OO6v6NEuW8hYaWGU/EkLjGhSq+6Y6xg7jZFymrCkyP+FgT8dfywf5/pSJI5OjLb903/AEbFR+BQunaLOFJ+4ym/vI0w2xcQhmpo4KxBIiqMsins3Qnu3V9m1+64I2xDMAwIllrbaQRKnKq/SeHvCdxmT495Pz/TGfWtjX+WuT/orySQzJNTuBv3JEYHuhk2IsftKfcMZ/zTw5IqyWM3W7ZlbcWbvbeAJtp4YvURuIEo4OBmB4lx5i69CwsFUvpfMgLAjp00x9hiIMRmXKniLuuX7CdFXQe/qcUgtsXjFfQC58Bi/RcAJN2Hu6D1PX0GKWWKnLGXRC3UHUHB3ma6Le2lrqLn/wCRAPxwxUvs2rJV0iC9QWeMDre+Uk2tbpvgTxYOk8aRuVuBfKxA+1re3lizzJNNDIFFQ9jGDZJZCo0sRmv3jpc+uBy+7mX27eIUo66ahSVBDDI1OVVmCZugJJcpoBmA11wscz8dNXKssihZMuUgHTKD3LA6jc3/AJYIx1ssidjmLAqilbjW32bjc2uNSPPDfylyyHo1Sop1BDs15EytubamzWtsDpjNrAnJmwrL8CLfL/LEkyq6lQNhckH/ALSDhtpfZ9KYzmliUAb5ma2u9goG2mpGFnj1IFr2jQ5Vsp0JAAtroLab7Ym43EolKq+cMq7Ahb3Fwqkk20GvrhzQzOAQccRe6hTg/MucS5hnWVacqoW6rqhQsptra+lx43wqcBXs3dgoORyBcXGhtqOuGKKlmeeKfI75XBJsW28SBp4a+FsaLwrl8KO17BbA5lXLcNIdb2I6HvHx08cLNU4R8/aGKhdMfeCKbgTmzOVVyAWU3Ui+trWtpgjUcLMcJbOCw2C3Jv8Alb3YCqM07iRrEOcxPjmvrieVdcqEm7aeO/ljztjp3t8z0davjBbx8TKudDmqSxGp387YLcr8N7ZDGSsYSzAkblr3GYG/wv7sPVYrIqFqfM6Xy/V3IN9wbaYUuPRyHIZI+zDMbaBdbdcNKbMgCJNYgyxhWLkhn07WIDxLsfyy66eeFrmSFkAiJzLESFYCwINr9TfXTrizxVYgYyjhu73rAAAjYW6nxPphs5RR/ogvGWJJsbfdtoAd7b6YM9cU+4iLaKw7FRxBvICWpYjbYE/6ji5PwMzyvIXjUk/ZJy208r777YMUtVJEoRYwqjZcug9B092ErjL5qmS+hJXfTS2FCYVi3yZ6MMWUKOMCHZOUzlYmRNAbBSWJPgAbDywgQw2nOmv++G2qEYki7N8xOUGwAsb6WA/XDGnAO9nI12vbBItUZXEHsrbcrk5inxGYtCq2ACXtYfr44UKGnDSBbX128dcbVHwrTZR55Rf42xQreDNDBIYUV3tdVyjVvfp78SligytwL4+0DQSulTD2Zyv2iqCPAfasNvsg4O8x15iiBADFmtYi42OtrHrbAjkOaaSebtoshRfH719rXPTDDxVQbAqjf5lDb+GOqYJYGaZMN4wJkFGtqpv8p/XDI9jCy2GvXBGu4TZs6hQbW+yNvDHKQ937v7oxS8iywuJvSfTTaYhcFhHam4uAdvQ/piXmNg8hYKF20H/N8P8Awfl2FTfu6m5JF9Tv6Ys8Q5CSXVGjsehB+dxjb1lxiAHTtuzM8pU7g00xZjPapKoAHdYAe7MPzGGOu4K1OusMTgaXS+b4dcAZ5+xyyxxlgxsR020va4G/XGC48Q2xsjBg7l3mWamkTMbxXAIbWwvqQdxpg17U+H2eGUDcFCfTVfyJ+GIouWjLGGICZhqD0wy8zcLM3D1GjOgU331XQ/EXxstg3gwYodszClmdP7N2W+9jbH2LRpiu+PsMfaeoJgzQuF8tqguRc++/yHpixXSRwjVbkjQAH/gwehdr/ab4L/8AXFpVJ3JP7vywpbcxyYzAAHEyjitG1RKGiiy2FrDqb76kY9Tkqrk/6dugLMqjXfUsTpp0xrJoEY639wHyxZpOEgHd/ji4sIGAJl6WTky1y3w0w08S3UMqANbxAsdcX5Q97CxvvpfHEaG2729Ti7T05P4/3zgcoSeYRkATKubeTqiareQR6EKBsBoPBtMQ0Hs/nzKWyLYjc39dEB1vjZY4vHN/Eb54lMI/x+6SQfzwwr1NiLtEDalS26AKzjDxQs7rmKLcKq6k9NdbeuK/Ib3ikkeRjLM+d175A6C2lhoOnlhnES9c/vkf5645emTpm/ff54E2k9zaZ9X8mztPK4QkM5IPkT4Wxdo+V5onjfL9lr6An+WmG/6IP8X7z/8A2xG1Mv8Ai/eb54x/bLnMK/cvjEE1VTUDUICPABr/ACOFXnHhU9asWWNvq2J1VhuLeBw9mnHh+bfPHwiXp+pxqqFTkQZyGGDMfHs3qiNVt4Xv+gXGlcsQyQUsUBDgouUnIbH/AJ54MpTKTt/qPzx19CX8JHvb54u+5+5jXWtZyJVlST8JP/xOM55i5OqJqp5RGQGtYWPQW6A41SGjUX0/M/PEpplv5epxUVQgWkdTJuG8hVCujMAArBup2N9guNEQ5t0b4YMimU9P1+eOmpxbT9TiDSTLG4nuCVoFOwPpbFepok/BIfRP9sHoqZet9PM4tCBT/wCTif25+ZQ3YmMc28zxcNqhliZjNHd7nIRZtCARrf8Alizw7meGoQShZFDdCAdtNwcaxPweJ9XjVztci/648HAYbaRqB4DT9MXNHHEy9XnMzY1UDD7+viuKh4dG5JVvdqMaTPwiMMO4ALdL+WKkvDY+gI9TjJqm+ZsHBiTS8PsbhiR6YOUdMfxG3hpggOHgdT7jitLSHo2nriPSMtukc/CY23za+X++FfivJHeMkG/3lI7reovofPDG8TfiY/niOKAlgCbfliNhEndmJNLwllNlU6bxE6j/ACEn8sS13MVLTRWckZie7lN79QR09+HCo4KmbUAnxwMr+WopdZIVe2xZb/riyrzzKnriCafl6CqiSaJiocZtuh8RjzBqnpezUIgyIuyhdB6aY8xbB8GSAPM/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20" name="AutoShape 12" descr="data:image/jpeg;base64,/9j/4AAQSkZJRgABAQAAAQABAAD/2wCEAAkGBhQSERUUExQWFRUWGB4YGBgYGBkYIBwcHBkcHRgdGhoeHyceGB0jHRocIC8gIycpLCwsHx4xNTAqNSYrLCkBCQoKDgwOGg8PGiwkHyQpLCosLC4sLCwtLCwsLCwsKSwsLCwsLCwpLCwsLCwsLCksLCwsLCwsLCwsLCwsLCwsLP/AABEIAMABBgMBIgACEQEDEQH/xAAcAAACAwEBAQEAAAAAAAAAAAAFBgMEBwIBAAj/xABGEAACAQIEAwUEBwQJAwQDAAABAgMEEQASITEFBkETIlFhcQeBkdEUIzJCUqGxU5KTwRUWM1RicqLh8EOy8SREgtI0c8L/xAAaAQACAwEBAAAAAAAAAAAAAAAEBQECAwAG/8QALhEAAgIBBAEDAwQABwAAAAAAAQIAAxEEEiExQRMiUSNhoQUUMnEkQoGRsdHh/9oADAMBAAIRAxEAPwDFf6Rl/aP+83zx9/SEv7R/3m+eJuF8KeeQIg1OpJ2A8Thnq/Z7GpCx1sUj21UIyketzf4DHYkZimOJy/tZP32+ePf6Vm/ayfvt88e1/DmhkMcgsw+B8CD1GDfBuR5amDtlIA1ygg65fPpc6YnbOzAv9Mz/ALaX99vnj0cbqP28v8RvnixwMgTxgorXdVKuLi5YCxB/P340rmPmKlpUWI8Moe0Kav2a67i4GUWPXrjts7My4cdqP2838R/nj0cwVP8AeJv4j/PBleVw9MasWWO5AUHX7WXwtgxN7N5HUZXi2Gwt+gx22dmKH9Yqr+8z/wAV/njz+sVT/eZ/4r/PDhRcpmgJqJkhnRBdkYZgRpfQra+CPP70ZiitQpTs17GIqt9L62QXxwGZOZn/APWKq/vM/wDFf54+/rFVf3mf+K/zwc4dyRJKgcgRqds5NyOmnzxBxblJ6cZmUMn4lNx5X8MdtkZgscx1X95m/iP88dDmOq/vM38R/nglR8oySwGaNQyi+lzc5d7C388VeEcCNTII4wMxBYXJAsLX118cTsk5kB5mq/7zN/Eb545HMNV/eZ/4r/PBnhXKLTTSxhVJhP1gLEeOxt5YYeV+KcPjUrJw+GW+zvKSfgU0+OO2HxIzEX+sFV/eZ/4r/PHw49U/3mf+K/zwT4zTxSzOYYxEtycqkED00GIEhiUWK5m8TYD9MdsMmQRcYqm/9zP/ABX+eLkjVgXMZ6i3/wCx/ni1wOeKJ1ZoUexv3hcHyIxsFd7ReHyURBgiMmW3ZMgy38juR6Y4oZAMwV+L1A/9xN/Ef54jPGaj9vL/ABG+eDnG6SnBBiYNfUgIUC+QBO2An0Rfd647YZOZx/TE/wC3l/iN88eHis37aT99vniSKnUHUXwX4FJBFIGkhWUDowBHvBuDjhWTIzAX9JS/tZP32+eOTxGX9q/7zfPDzzbx2nqSMlNBHbqkaKTp1KgYWqZUU6qG8iSP0sccUIkwT9Ok/aP+8fnj41r/AI3/AHj88FKki+m3gNR88GOCceiiFmpaZ9Dq8QY3tvqTe3pjghnZih9Ib8R+Jx52zfiPxOCvEpkdiQir5KAB+WKJUeGO2yMyvnPiceZj44sFR4Y8sPDHbZ2ZXx9iyIx4Y+xGJ2Y18ngpSVMi/wBooNuuyXX8zhPjmYOGBOYG4PW9739b4P8ALPGGppG7jSRto4UXt4EdPHfBuGDh0b9sEmLDvCPJJa+43FvibYswxIBizxFqmpmjWZWEjWVcyZL3PkBcX640aapemqKSnijcwquWRgjEa91bkaXB1PrhY4ZzCk1caqcOqIuWIBWby1t11J9T5Yo8Q52rc7srvGhY5QUXQX0Go8MUnSxxvhBh4sgA7rypIvoXGb4G+O/amT9MXe3ZL/3NiTmDmSKpSmlUsaiEguoVvInW1j3gPdfF/i9ZQV2V52kglUWPdO19r5SCLnTriczv7nNKCeAkAXJY9bf9bA72aIVriGFj2Tae9cT8c41TtSfQ6TMVUZiSCLhTma17Em+p0wN5IrFpartJ80aFCoJVtSStth5YsVIXJnDmV+YaWVqqcgXBkb7w2v4Xw6c4UoeTh6NszgH4LpgJxGlSQSSJrmkY+djc3t4Y95y5himel7F8xhN20IsRltqQPDpgdLdzETe6r01Bn3tNlk7dUH9kkYNr9STqRfXa3xxd9npaelqIZNUA7t9bZlNwPSwOLPHDQ1yxvPKYHAIV+jAHUXsQQCfXHkNdTQUslPRNnZxZpD4sQt76XOuw2scaFsCYoN/AlnlatNJwsSut7Sd4b91pACRbewJOLXCOWey4os0VjTzRuykbBjYkeh3Hvws1nEYY+DvSFx24k+xrfSUH02F8HvZzzXFDTdlUuFWMBkdjfR793xFv54gEkZksu0kSHlCsC13FPIM37rN88Z01LKq3K90bkFT8bHDhyz9EnrK4zzGMSsyx5XKdoru1xtqCMunnhU43CisrR7FQSDqQ3UeeN0UkEypx1DnLMsJiPaxktrrcgEeVgfztgHXB1kPcKhm7gvf0Fx1wS5bo1cAvovX87fEjFXmaPK4FrC+BBqCX2wxtPirfIkhmH3R+8vzxwHkYkBdRvcgW998SU0UfYm5BZg2lwLZdj59cDqJMzhfEgfnghnIglY3nEuVEMqi5ykdbMp/Q4jSCQ/hHqyj9TifjEIHeAsDcb31U2OKlBls2YE5gVBvaxtfXxxVXLCa2VhDJYqdy2U2Btfx09Rpid6J1GrL7tf0OBAxerAgjQD7QvfX+XTGqgkZmPGZPDSu4urLbxOn6m+I5YGU2Lrqbaa/zxf5cgDC7C4B1xQ4vBZvAE4EFpL7YY1AFe+ePSnKT2sd/DNiOCNibBkFupYD/AM4nSmVYSTYs1x6WtY+e+KUCEnGxOINWA5xJKiBl6qR/hN8QdpiaqfQKRax6/LFXEAkyXUKcCSBsdLiK+JYzi45mZEnVSdse47j1x9jXbK5jj7P7iOoI1IOg8SFNsRTc1cSRSzU6hQLkmN9B1v3sScjOVp6lhoRcg+YS4wsVPNtU6MjTEqwIIyrqDv0xzAkmcI5ct1rw8IaWMXkBYgWJ3kA2G+mLHKfHqmrkeOphXsshJJQqL6CxvobgnFPg3EXp+CmWM2dW0JF95gDp6E475J5rlrJXgqMrIYydBl6gEaeIOMZM59nEKiqrAmqKbL17odsvrpbF4czVtzeiYAeCk316XIvin7NKYR1Nag2QhRfyZwP0xxFT8aB1JI82iOOky7yosUtXUyFR24AIDLltmXXTMRvYX0xaTjc6krWUzBGDfZUMoyi+puRY9L4XeFcqSSyTsZXirI7EAEAN3BrmG4LXBtpho5Ymr84SpS6WszNlB20tYWbXTGqjcCTKk4lLkHiSzSVKoqiNcpTQhiCW0a7Ha2KdFyZ2cyyrHKW7RSQwBAF7na353wR5NhRa/iAiACBkAA6HvXt774MVk9QhjvmAZ1B7vQkX6eGALXCEY8wypDYDn8xd9oAikk7J42PZoHzJoRnYg+Vu71GOfZ7kFU0cSkoIr3e2a+YeBsRr4DF3mykmeoYRqzI0ShsoJGjNvYHxxR9m9G8fEJQ6sp7L7wI+8Nr4KIG2L0sbfgdRipOaFlmMTUwZTKYr5VOzEXI8NMUKng0P9KijWBSjosjWL90C9wRmAAuBYW6jBKt5iqoxJkp17pOU5X1sTrtriD2ZhslVxKqLM8jFAQpJCobHKoBP2tLD8OMUbxDrU2gHH5hPnqiiko3nijBejc3AGXYWcEgjSxBv5Yh9i7JUR1d4UXKF2u97q1j3ibHy0wf5WakkkmgDVLmoUlxPFIoIy2NiyKL5TtfpgV7FeBtSPxSBgbxyBAfEANlPvBB9+NgTjGYPiEvZBwyBOHzKy9wTMGMgXUFEO9rW71vjgdS8kJDxyAsrEKWZNipUxsBmvckjb1xLwkS/0BxLtgwcrL9oEG3YqBuBhm5A4n9MpoXmB7eAWzEWLArYH3jfzGM7VCvgTdGJUk9RC5p5/i4bxOqjNHHMrlCWuAVtGNApBB36Wwa5u5jgpKOCq+hxv22XuhUGXMhbfLrtbGY+2aEnjUwAJJy2ABN+4Nh1w7+0uhd+EUaKpYqEJABNrRHpjl5HMxsO0+37TNuJ8cSskkLQiNTqqpuNAN75bn/LivVmOBMgh732u/mN7i19GW2ngMVeXOHyPIQqMSDrZSbeW2hxe5ropgoeVH2AzMG92pAxmWIbAjFK1arce8SjSrC2aQQyEJYsFJA9RoxFt9Wx9NXwykDs7KftHMS5J8Ltl/LE3COF1TQkRRylH3AVrMOl+6QfjgWeGSpKEaNw5Ogym59BbXBadgRcYf4NVRxpJkVwALkuM9/ctgMMXKvKkHEiGmcqi2LFVy+4ak64AU/BZ0jbMkiBhr3DqPA6Y1j2LcEU8PLkG0klgTppGN7eF74z1yivBrm2nbcDv6lHjXCYqeoNNT08ITJYExqznua3d7m5PXGc1XDVpqh4kS7xnU91gSBe6jLsdCPXGo8Y5iC1BEgzLMzIpA7wDKSRf0Ww92E3m+jYuJ4A2V0C363Tu6m2+ULgav8AlgyluVAKzN6+uMjG4A16Cx/LTFTE08JDNcHQ22xFbBIErnPc+Ax0qHH0Y1xKmNUWVY4nSXx9ieNseYOCiZZhCko6jIhjLKkz9mLNYFtrMOl9cV5eXXVA7SQoCCQGkAJAJBsLa6g4JcM5gEIhUqWVCxdfG7h0K+DKQDf1x7U80I1OIvrlsrKQpjytmJOtwT1tpgdw0ssqvwGrCNFmPZrMsJQOcudyCptsRcg38xivwvhkwklMcqxGHR3LlBq2XRhuCf5YLQc95ShMZOWHKdR3pe5lkPp2a+e+BnLnHlpxMG7QdoqjNGVDCzZvvAjXbAxl5e4TQVyVU0cT2ltnkYMCGBsQc1jcnPceuLHMnGa2IIfpF0kvlKG/2bZgTlGxO/rjun50j7R3CKjO8ZZpMzXEajKTk+/muxO22mmL3EaWiqYVCT6o0jqoYJ/aMGsc69DoNsdJkPClrTCs5ls0hAiJILG5ta1tAd7k7DHbVnETMEeRjlmEJUFRclCw0AFxlBN74ux8w0yv2cpWIK0ZQIpe3ZkAAsDl+zcaWxceoA7NlmhkCSmUuXCMY8siquUnvECQgEHp5YIf31FQOZVPa4Yw5T08ixC0ilje9raWHU2xn1CZ0q+xjnBzuLZZM4GpFibd0jw9MO/AOY6OXuRSOGA+8trdPtXtgVxDhS01StZPMzRgix7rmwJse7lsLHQWJwqpGxzvP5h2r+rX9MfiDOdKWozxhJe0WRgiFG2bS6330Jv8cFeWKSqVpY5JuzMSWzEi1yBlOa3e3G++LbcSpp1R4JRJKmd4hN3e8y5dbG+UatbyGoxGnMlFGOynks5jVGMKFluh7hU5ja22u9sEWqWHEG0jqhIb/uAOJ8O4gZs8bsWDovde4bOCVaw0K2BJY7Wwaam4k1LEI6yAku0WTOn1jjWyXQAnwAOu98X6eQQlvojwiJ3jLFnGqqCHV1N7s9+hxQ/rBSxxfRqKrFOVmeRTJCGyBgNFc6Ag3sR0tiK+sTW8HeTjiDuW4eJQCCfO4WeUxoS12DAkEWIOQGzWtvbDRxk8XE7JT1UbGWQRMY3iJVipyrKezuugIv18sRw8zRRBxJJTrHGIewyu0kt4SCjSC+oN2vlANm64jpuKcPapWqpD2kv0gSN2xyECxukNwL3LXJa/h6HKQU245geCGzCnA0qoaPI8uRXQnszZmbYEkEE2NtydcZ9x7maopKxZaeVonKlSVy6i/wCEgr0HTDxxXnSmEaNUzAz2Ks0QDhh93MFOjDa9tsKPMPKD1UiyQyR5CPvtlI9wv0wlVLK7hv4H3jhmSyghBlvsJ9QcZqKkySz1Hey/aYKLtbTRV302wFk51rJmWOScssdsgypppbw8PHBX6LTQWgkqPrCQbhDl6/ezWGBycsKkrSGoh7Ia3BJPpbodD1we/uX2xRps12j1YQ4/VyJCn1wYsO+ABobX1NtD6eGF3l7i03aLGJcqX7xa23m1ibemGGVKaqUrFUAN0zqUF7Dxb+WBUXLkdOpaepRcy2AQGS19joRce7GNXGd0Z6rDAFBxBfMVa7zurSdqFbRgAL+HS9reOD3BK2X6JIwmCFR3AAAT4gAC2u1zihU8uxy3eGqiPUh/qyB42LMdPO2LkC0yIImqAX8UXMuo/FnAwy0xQE7otfPiQcu17PVFmOZ7XuQP0tYHH6U4dA0PDUB+32Vz45n/AN2xgXKnKwNdGBNG6yFVsDdhmI0IBI+zfW+Ncq66VFnDSNpKI0N9QFBOnxTCnVZW8k9HqGqQ1KgdjuVKvhZainmzZTHJG2b/AAoe+D5EMb4zznemVqQEEN2U97f4XGUHa2+XTD3wKczI8TSy2YhSgbMCrjKb5tV9b4XuLvDWCUQIIkcGPKSO66Wtext9oA4oGGeJxUg8xPgrZHAzylVA62A62FhbCbWOS5ub674bamrpY0yGZmbrljNvjnthQqmBclSSPMW/mcEUhh3L6l62/hPozriVNsQw7jEy7YOri5pLE+PMfRnH2DF6mcaKajUUiMIlZmD3P0cy7MQO8CMmnjfH0/C4+wjYxosjGIVAFvqoyx+sC/cZxa56eV8AWmYCwdgPAMQPhfFCWU3Op10Op19fHGNiECSjZji9ATOqSUkMcQqo0RsuUspe1h+2BXUnpijS8BbPWK0BDGNzApQ3OWQaxgjUgeHTCzJOxtdicv2dTp6eGPDUtcHM1xsbnT08MC4mse6bhkaBQYO+KeHOREsxRyzls8NwxLDKCRqLDFiHh8Cg07JGGqXmiDJsCMpj3N7BtvA6YQ6GUdoMzOCxtdTY6+JwZfi0VOci0+Zl/bFt+p7rLa++wxTEtD9LwyEduixIzQdjFmEAnJazdo2W43Y2Jv0GLFMI5HP1GscZUgIGI7ws3YltQPwDa+AnB54qibMKdg4UsyxO4DnzHea/vA3vixS82fXrGKeDITqSGLfvZrX92DK/o1l26mRU2MFHcaOW+FIkkxCR3zp9iK1gYwSChN4jfUi+l8HuPwI8TKUUgo3ctuQptZvum4vgbwjl9IIpJ4Y2DubhnOdb72sVtbp4+eFoc+S1Blp6mGJl+z9UvZsDex72uvphHxdZlD8Rs+dNV9T8Q1yvQRqqlY0MYgR1cobyMVJe8gNwb6ZfPFHjfDQjyPTUsc0vaxqUMYcJGYgbhPuhmJBbpjrj3FRw+NI4KVE7ob6xSwN/vd4KxNwbnrily5MlfKkklP8AWi9+xLIGAtYMqgsRpbe2DbGCDmKtLUbnynOI1UVLTLJNB2QyAM175svcuQq3tcG9j5Yz7nDgp7dWhiH0URK6PGv2oybFpG3L5jY3OmmCnMXObQnLFTwquxDqzHwIuGHninR8Up1jaq+hyMmbIRnfIt7G47mQAnSxa98Y0L/mEZ6s4O05zAPNNYssiuiZBkCkXLajqWJJJP8ALE/J8ypKHcFsp2By394IIxYXmmKVyslHB2ZBsEDKw8O9mI8emDE1RDQpZaPvOuZXlZ2Bv/hKrcDbTDfSqQd+OIqtPGIr8fYdoSoy3Ymw6XYm3u292NR4C4EVyoa4tr6b4W+BUkfEUvNToGzd3sQUNhe/4iRfFvmXmaSkyiKOMJcCzLmPmL6a4S/qNiam0BTg9RzoVbTVFmGQcGKPNbf+rHp/M4IPKopWjyd5gGzG+muwG3vxYmmjmUVclNnZe6bEhetiRly+6+B9PzYWkytBBk8AgBt/mPywRUPSrCt4EVXf4q/NfmC+ALd7a79MEub6hXVCqZcq5Tub2O9z+mCk7x0kYkjpQrSXZWe7AeQBA09MBv6zLOOzmpkcsQB2d47fBWY4wC7n3CNmsNVXpsOcSpy9UpGJC6Z84KAEkAabkAjN6HAhNGt54ZuJ8aSnYwpRxKUOvaqzk6Cx72Vhca64kjeExLUNSA2OU5SVW/mMuXytfDGlCzDHiKmOBzHb2KUivWAGO+RDLmN+6bBFAG33jr5HDvzwQkoUdbu3q1h+iDCn7L+bRDHPN9HUBnESZO7YKMxDHrq42GCXM809TPL2CZ5SLInmotbW2lwd8Ba6wWXHE2oQqvM45PrVHEEFgodSPUgXHv3wFr6T6PW1cQ0HamVfRrMbe9sD6PidTTVsaVkAjmR0Nlyi2bYjLe4sT1ww+1OqMNdTEKmSoUqzEG9xoLG9h9pemBVrKZB8za2xbmBTxxMe5ipezqZV6Zrj0bvD8jgblw682cNRgJSjFgLEqfA6X7pGx3v0wknBtbZGYMyFZLGNRiVeuKwY47WU4KrMyIkyY+x7GMfYNXqZGWpcUJhi/LinUMLDTXqfHE2jiVqldseY9bHmF5hMnoQ+cGMEsNRYEm/TbF/inDqliZpIpddWYxv06klQP/GBccrL9kkehthi5d4pORIPpBQKhK5iW73gFscxO1rjfGcmT8p0NTbNCsne0JUHUeuU3GOpuAzxVkIeJ1zE5bqRfS5toNsLlbxKSZ88jZm0F7AbbbDD3ScSmShVhUkOWsUBN8pGl/ugegJ1wyTOpqNPXjMxyKXFnxNJo+HymDLY2toNPDpjK+D8BmNfPaNhlkNyQLA3JHjjj2cQXrmN7EC2b1OpxpvtGpM9DIubOFTMN9118ceY9ujuK8noR5ara+gZwByYl88cEq3iMkiSPlXU2uQB42UaDH3s/wCDVAgEkasM2xGhIvY28sfey52ACmbsojcm7Na5vYWUgnx3wtc4u71Sh5GkscqsT0zaEb2vv1wzuTeuTEX6fqBp7dijOTjmWue+AzxlC0TgM1gcpsSdgPPEI5drzT9iIpjHocmRrZvG3Z7+/DxSTyLQkioKstsiXJOX45R46gnGUVE8gqWZXKuXvmvbUm9yfXA2msXG0R1r6mz6jf1LXB+Bzmo7PspA66lShuB0JBH8sMvHeA1jJmeKV8otcqSbfujQYF84cYkzBEqzNE6LmAL5b9VOZiSet9BrpilypKyygiTslJ7xzFRbrexBPuw80trY9MD5iW1BncTHT2b08n0YMoOpbX3nFX2gcNkKx2Qm8gtYX1N/DC3zfUOZCpmM0Ya6G5tr4AkkeGpvjQuX0ywAdoVCr3V8fljz+r066a4OTk9x7prm1NJrGAMARXTg9T2PZ5Wy2vl0Av42I3wu8N4PMalk7Ngw1Itt/LFvmuYisVrnNYa+l8EKniMho7mobPfVLknKfHWwHuvgpXFyBusiJ9v7O7HZEs8Z4RUPFqjNlvYaHTythW4PwOpY54opNNiF6+Wh1x9y7KyvdGKHa4NvzwV50qCbKJjKmUH71r9dCST6/ljJCK22xtarX1iw8YBg2u4JVPN9YjZ3O8hVLkDq7ZVv6+GCM1C6QBGqICB/00lWU38csasL+ebA3gE2jo04iTKSAcxBbcWUEXPrpipDLNPLGgYtIzBE12LGwAt5nB1drV5xFTKDNt5b4CYeGUAa3eLTNp+Lv6+igD3Y94YzNIzAkMAW0Ntz/vh35lohDRgfgQIvwC/pfGa8Gq7V4W+nZMCPNtR/2/nhO7EuWPzD0XcoCybn/g0rzQ1EYZs9OFY795GI8DY2Ix17Q6eSq4XSTBSZYmW4AudQVb/UAcfe00ZuFof2cxU+jrcfmuKnIVSZ+DzQAkMmbL5A95fhgljkCD1r6bZ+Yvcxwu9ObBr2VitvjceV/wAsZ0RjRKBu3hliLZ7FkDDqGF1tfoCSL+WM8dCCQdCNDjSoYyJFj7gDPBj1ceDHowXXMTLKY+x7Hj7DBeoOZblwPmxflOKM2Ju6kVSFseY9OL3AuEPVVEUEYu0jBRrbTdjfyFz7sLzCZWpqJ5DZQDrbUgfmSMGIuCRxECepjjY/hBlt4XyXtY4b+b+QoqU3p8rLDYsS2W5vf7WtztfS2othH5m4YYJ7HQuokK37y59crjdG65TrYrffGIYSxUiFF5QikZOwrIWDanN3Co9CczG3kMF6FqK4haokzk5e7EWF9Re/a2tex9B54HcjVCRPndC4sVyhsm/iQQT6Y0L2XclwyvU1U6LkUqsRZQQGBzFlv1tlAPmcNtjUU+pWeTiC5R32uJxwT2fycNearna8OUFAgGcgC7Epnyra/wCM4tz85UNfFNBHJJG+QgGZURSSLDXOdL+WD9XxGoeYxMUkiYFywBBUAEAMdUIJOUW1JGx3GP8AAKMLWzKQSqTEWHgCbDyGwwitoSy87xk4zGD6h6NLur8HEZ4aGl4XDGtTUlnYC/YoXsfD+0Um97gkbYnh9n0fE+wqaWoGTtLP2oytpfYZmu+g0JGIObOGf0jUxRxJkMrImhJtYjM19b2W5v4AY1zitN9FiRYlLAMoSPKCoyjQgAC2ovuCT47YvqbTWvyIBokSxvUA92ZkvE+M8Pic07zyhlOQnsiV8Lk9pthYl5SpxJJO1dCYAbIUDMzNa5W2ZQrdbBziP2s0yrXsVIJfVguwY6lf8Vr7jqccLaSjiokh+taVCJGzFrsdQF2UanYXsMZ6dV27gMRtqrnY7WOR3CnCfZwvEYmlp55MiXGaWHKCQCSFvOxbTwHTFGDgtPRJeoqbyXsUhQuR4bvGdrbjG0czU5o4YxTOQ6ZSqZQ63AsAEsDbrYMDcD0OJ+0HWVyAosFU5LkFgBmNz9o3uCfLwwy0pJLEcECKmYNx95Zm5YjrYhJTzWIa1pl7O/wdzhkhr4I5UpQZGkY5RlQFdtST2gsALm/kcR8jqFpoyVuMt7a6k66nB7l3l1JqmeaS6KiaMoFwSb6XvbQW01wit1J1FmLBnGZ6OrTehXuQkZxEbmnlgGpVzOix5AxOjaEkAjKSCDtfNvgUslLI3ZCZx0zFLLp5mT+WGjmeqIV1dUZSWWPSxH3mOlgwUkakdR11xnFCv1pwbWwWrKiKraRZqtjxhouCRUymSWdWFzlEYzEj3ldfIE4hrUp6iMlKjIwsMswyX9LM+LHGnU0yqEsUvdtSTceunuwoQJdhe9uttdMVrw53GF6jdQAingw23DIIgBJUHMdwkZa2mmvaLp7sFeU+WopahHSdXCZnKEZG7qkggZm+9bcjC5x2qEkgYIE7oFhfW3Ukkkn5DD57IuH3FTLb7MWQH/Nct/2jBLAemzHwIvQZcCMNLO3YMGZjmcWBJtZR0Hq2BVHRlJ5J3kAGmXKQSAFtqLix+eDDxARoLbKWPvJ/kBgbxGRTT5Qve3zfytfTCVn2DBjeirexI8QRxjjMdakiJOQQL/W/Vi/kMxv16YK+y4LDI0XaK5kS+VbEd3exvrv4DGcUp+scf4v54ZeDcVWGrpWAIyvkY3vcP3fHQXIOGXpgV8RQ15a7DeJZ4bwz6PWzxh1y3ZctwGuputhe50Jwo800XZVTjoxzj0b/AHvh454iEPEhNrZ1WT1I7jfkL+/Ab2iUWkUw21Qn/Uv/APWKVvloRdUEUYiVjoY5x6MGocGCy3Gce4iQ4+wwDDEwIl2TFGXF2Q4oy74vbK1SM4P8o8VNNMHU9m7CyyZ8lh1udwMAQlyB4m2H72c8qJxCWRHsjZRlLC4A+yQP8X/OuFrtiEgZl2krIgsrw1UBqSbdpIzJDGSbkpmW80txcOVCjcXOuBbUcYyQSpDUNKWH0mGWWTvnvNdmGUPqDop3xQ4lRxU8dVSlXMiS3VyxsABcd3YsRdb+eB3ADOrh4FcsNiisbG/SwOuKgcySYf4RxtvpMdNR0ceZmCBZ+0LB+pbK6gW3OmljjROIcyPw9Ehq+whSRSUNPnnDFSAygNlCkXG5tqMZzwvh1bTSyVwjZHQghpI3/wCoSrtqADbW/wDmBxrPLNEvEKGWGobtJBG6qbKPtDQgKO6VOmnQLffBCWsOzMmrB5IgOnqB29PULVwx04DEQPmLOWBBkZsmVnN7Cy5VF1XqSQ41wlKSmmqqanQysxkZpBnDfisABYb6KRthQ4nUo6QRpHkaLuNdsxJvbqxKgEbWG+NPreHStAUymwU6EWG3pgX9UqbT7XTOTDdBsvBV8YHz/UTfZzzXW1TvLHTUdojZpCHiADADKpGY5z+gw18d5qnqI5aeICnmsV7SQEAW0YxgXLHwbQC97HCRydxJ6KhVEVHjlYu5ym4kVyCjajUBRZtiNr2xpsUBmpe3a7tlFgbGwFwSLW33t5YV23EuQB18zevTooBbonxEGk4HB9TFNSpUS00NsyklXstu8nZ946D7V7HW/XC1wnj9VPXiGmpqNXVsyM8ZXKBexZw2mhtcDUnbXDgaWovI0QezaEqDqLW1OU4UUo6ihmaojW8oPejIOYINmybuhuQbaiwxfTWuw9wmuvorSs7ef+Yx8R5sqM7QTooqF7odEcwrmU5HBALSnYgd0X6m1sI8/FE//HlhhnQIFDRJ2LAjTVnRiTYdLYduS+OmqqUNUQUy2XISFC2Pdy3JZWvvve1t8KtZyfULXzhYWsr3FkIGUklLCx0t5HbDjRbWswep58+wYUSfivNzUUKRRU6L3VymQFtNjuiFiPH9cE+WuKcQnOVEg7yh3sCmW4vbU5S1tbA+GFbmng9WyZpI5TlW12U6KPUDQYM8L4nJQpE8AjliZAC+o7zAG0g3jYHa+99MY6+qutxtA+8dfp9rtnLEccSLmSockTII/q0KdlKhLt3ryNfLlB06aADrgTFWxZZKhaQZha+t1HnbJlXp4Xw6QQNxaOpWRgJShaNbWXtLaKOo1HvvhIl4PVJEYjG4GzKVI1v1Ft8D0NvUiDa0NXaCM5PcrUPNBlussETLtZVyHXz1xJxSpjpQESlivveVc+h8LhWtv1xQ5f4TMXNo27psdOv5/HFvmbh85UvIj6DVmB26a2GK5IfAhqqrU7m7wZWg4pDUFY2pEDk6NGSltPwqjMeumuNM9m/MlNBTmOenaMSse8liRbud4ZVN7g6292Mt4fwWrj+sSKUHcFUYn3EKcaHT8OKmnjYXZVTP6/ac/mTidQ2Fx8wOpckmXOaeIJAkzqCyp3Vv1AOUX9cKvAOapKliskcWQb5QwPkNWt/w4I88Kz02VFLFnF7AmwGtzYYXeR6VvrCFPdax02t0PhjKxMUbwOcwnTN9YKTxLnFKaKmzukIzMcw7TW19wCtjbA0cUjlW7RFWuLGM9bixGYnS/jgtzTnaNiwOi9QdsL/B6d8uYKdBcEg/EY007FwczDXotbApNT47Sw10UJSRI5QmvbJKykNYgBo209SD7sL3M3BnFC0btGzoga8TF1OXXQkBr5QdCOuBNRVSvSSNmZZFXNcXB7rXP5HEnI/GnqO0jmbMQAVvbY6Eba9Pjiu0rz8GcW3cHyJn2PRifiNJ2Urxn7jFfgdPyxAMGL3BpPHtj7H0e2PsHqMiYHuWpGxTc64syYqsNcXsPMiuSUtE0rZUFz+Xvw0cNqp6GVKiMuWya2sCjEWYZToeuoHXCmkhGimx8tDgjxWHKkbCTMSO8BmFvUk6k67eGAHPMIEbqerpXMlTWRTC5W5XKtydQSAp3PUaYB8f4tChT+jnkhi1zL2jBi2mp1uBawHocQUvGiKQwMqtmXRiAWUFrkKbHc/8GPODcpmpgaRZo1ZbhYjfOxGvhlUG+5OK5kmHOC1dVUU9jMXKurKJZDqAe8MxBOu2pAtfDeOZFoXIgjDi1soexHkT9lrfiDa+Axm3HOEPA8cDsrFUB7pFhmJOp2v8cW67hcRWHI4Y2swAUAfzYk31w0rrLEbfPHUFcjHuj/LxulYN9KpnSaQ3Cq+YWJ7hOVwASRfqcIXLdXOlWyrIwYNkZic3XU94Gw08MHKriBm+jowAWJlS4B2JAue6LnQDc4vVXJvYSVFXPIscJkupIzGx0uVTMRr0tgfXLsZdx/P3lkUvU3piXuJUdU3ElkE8TRKFUhmsrLe7i4GpG4JG500w1L7TuxJjSHtDewF8pJ2Ft118j7sI0ZSRwQ+dDaz2IuLb2YA/EDFgcMH0lWS+UHMD6em2PMX3KxJI6OJ6DT6P2hSexFD2hcUd6xpMhhzgHsw5OUjfbQk4L030uqoEJqwr9qDq+UqoHd2At46EnFvj/Ixq5kcTIim/aFst1toNCwLXt5W88AeN0UEIMUVQJSrAMgRwFsLXzN3TvbQnDLTkGsQDWL6bsR1HZ0WKnjm7eP6TZe0MYVu91Lp3fip1vqDhc5150lnpzG8cTai0qZlII3338PDAStp4voyBWzSAm47gAvvt3mN7YscK4VHU0/ZfSEjlUMQslwLX0723wufLBddYJwYqG1m3Y5hb2cUjlTIXKg90Em+nXfF5OE/+uknMqKmXLbPlLnXVl2ygdG+GJuH1tLRU0cU1QofLY5FMgv5FSbjzIGFHi7pNUMytmViLMRbT0O3phZ9RHYuO56QJXaiqp5EeF4pDTElMqNvuGQm/QqSyeliPC2FHmjmWKonEkaZagEFpUYkMBte/2iPEjFTi0MZljyNcHKCxC6H0HQY6PKFpS/bR9na+a6k3vtlzXtbr+WNFQHJHcza5kKo/I+46nXEKmR6RmaW7XFl6ke4aeOAfAeJSiVVWUqpPeJOlvM2JAwfSnp5QUSoBNvwsv5tYfnikeUkijzy1KITp9kvYnwyEk/AY0qyP5THVYYhk6kcCSz8RjhEhkzTKgK6XBYXttfS++Nd4vwp4ZmzqR3O6Tsb6b7H0xmvBOXY1kFQk6yqoYjKMpB+ypsSG38hjRYeZJqilCSuHyPYH732dMx674yvOXxMqshcxWr5ia1EU/ZTN5XY2Fx5AYH83OyXGYXIuWWwPxABxffhxWqlnkdBHlUKcwJFhYggXI18sB+LgTgmF1kH+G5/kMYlLFb7cQ5WqNXjPMDcM47MoIDZgfxgOfS5x7xfiM0TqFkKXW9kbKNd7gae7H3D+EFQDI6R/5zlsfeLfniSt5ekYhlsy3sWXvAfDf3YY+OIlXd6nu6hLluaSVXEjFs4Iu2u4/TALlWrMNaoOlyY29+g/1Wwy8Fp1hlQdrGW2KhhfXXawOFXmaDsqyS2nezj32b9cYJkkqYbftBBWXefKLJU5+kig+8aH+WFsYfudIhNRxzr0Kt7nGv52whqdRjek5EGsGDJYxj7HUepOPsMV245gx7kxF+uKpAvgnFw4tpvfT3+uOJKONLi/aP8A4dFHv3Y4s85eJX4dwxpmsttN7m2/5YaKL2X1Uw7vZjrq6+VtlJ2OFZInBARiCT0JHxtg7x6KSEx5KhiGTUI0gAPgSW1Y7nbAT9zYQnTxw0JlgqKdKiWEAsQzD7VmsqmxbLcE6C1r4Ff0lTzVcUoj7FE0ZI0U7HRh3cpJJO4Ow3vjul4nL2RTMSrR5WJG66ki9wbanrinw+OmjFqhJWYk3CGMCwNrgspv7jiolzCdLy8KiaV4SFTtDlDlgbGxFyF318MN/BvZ07qc08K7/eZrba2yqNPXrhI4lFDJMv0YMqFALORcEkltgosL+GDnEqKICIowfuWaygAHppuTvcnyw30yvwAcf6QG7byTzClVx1KZ1hNLE+oUSAAXu1rglTc9dDa5GuGjmWlSSkZFUjuHfx392uM64nxB3eF3u/ZFbC+uUNoNz4b2w0cL9pUM+aNqbJ90HtDJe/kAtvjhL+q0tYyhTz/7HOg1CUqxbP2/2kPLXCc1NCxcAlASDcEYaKfhARC+cMw1CjW/lqfnhXghVmtmLLtma1yBpqNr4OyRqoPZkkZdD5+7bCC11yTt8xzWj4A3eIFq6mNlqMytnfbUAAjbQb4T+FcGE00t3EagKe9sSb6DUa+l8FuKc3xQSGJ6YuR9pu1Kb6/Zyn9cUOKy084D04ZAxysrfZuLnNqSS2u+gsMM6K2GGPxFmvuQ1lAORCsXJmbTt018yemm5GAdXw5Y6jIWvlAUsAACN7jUjqRv0xNxSmiyx9m2Y5bNooA8AANT11xZoeL08EJM0JklAOTV106DMGAte/3T78ONKwSzJE86AGJVYG5xqEkZWjUqFUKbtmJI63voPLDBScsKyqwlVe6BlbQjTyPXfbFqg4fTV1MWaMwliR3S0hFjuCzWvv8AdwK4vSA1LDpoLnwAA6+mF+s1Fdr+znEf6OmxBk8Zlur5UGQ/XIxA0AuST4AE7nQYAZUFIylWzkhvAC2+m5NtMHK2KJZI2QlrAXOgtbwA8B1xQHF4GmKGE5b/AGs5v65bfzxSogZ4mOtrZyuDkwDy+B2t2uQDttt59MXOZCpZ2QZQTca3I9Thgio6SBS4DtnuwUgrtpYENt6jA1uL0c4ZZoni00ZGMm++ndF9Ot8VK7myIUtnpVbGHJBnXIlL9TPJ4sqD3an9Rh65fjtBmP3mZz6Xsv8ApUYIckcEo5ad6WNWR/7VCxIzAgakZjY7XF/DHVVSLDCya5ETJvc2AsfXGP8AO2YdJiZJzXNG8pkjBswF82pJ6n9NMe8Aa6a9SdcX6mSknkMSxuoGz5/L8OUHE1Dw+KBDcl7XOgsd9NDcYP8A1CxXARexK6JWVi7DgwTzBYA2vbQa4+4MyBGzsQMpAtrr/L1xPNUU9TdAXjPiwB6j8OO6v6NEuW8hYaWGU/EkLjGhSq+6Y6xg7jZFymrCkyP+FgT8dfywf5/pSJI5OjLb903/AEbFR+BQunaLOFJ+4ym/vI0w2xcQhmpo4KxBIiqMsins3Qnu3V9m1+64I2xDMAwIllrbaQRKnKq/SeHvCdxmT495Pz/TGfWtjX+WuT/orySQzJNTuBv3JEYHuhk2IsftKfcMZ/zTw5IqyWM3W7ZlbcWbvbeAJtp4YvURuIEo4OBmB4lx5i69CwsFUvpfMgLAjp00x9hiIMRmXKniLuuX7CdFXQe/qcUgtsXjFfQC58Bi/RcAJN2Hu6D1PX0GKWWKnLGXRC3UHUHB3ma6Le2lrqLn/wCRAPxwxUvs2rJV0iC9QWeMDre+Uk2tbpvgTxYOk8aRuVuBfKxA+1re3lizzJNNDIFFQ9jGDZJZCo0sRmv3jpc+uBy+7mX27eIUo66ahSVBDDI1OVVmCZugJJcpoBmA11wscz8dNXKssihZMuUgHTKD3LA6jc3/AJYIx1ssidjmLAqilbjW32bjc2uNSPPDfylyyHo1Sop1BDs15EytubamzWtsDpjNrAnJmwrL8CLfL/LEkyq6lQNhckH/ALSDhtpfZ9KYzmliUAb5ma2u9goG2mpGFnj1IFr2jQ5Vsp0JAAtroLab7Ym43EolKq+cMq7Ahb3Fwqkk20GvrhzQzOAQccRe6hTg/MucS5hnWVacqoW6rqhQsptra+lx43wqcBXs3dgoORyBcXGhtqOuGKKlmeeKfI75XBJsW28SBp4a+FsaLwrl8KO17BbA5lXLcNIdb2I6HvHx08cLNU4R8/aGKhdMfeCKbgTmzOVVyAWU3Ui+trWtpgjUcLMcJbOCw2C3Jv8Alb3YCqM07iRrEOcxPjmvrieVdcqEm7aeO/ljztjp3t8z0davjBbx8TKudDmqSxGp387YLcr8N7ZDGSsYSzAkblr3GYG/wv7sPVYrIqFqfM6Xy/V3IN9wbaYUuPRyHIZI+zDMbaBdbdcNKbMgCJNYgyxhWLkhn07WIDxLsfyy66eeFrmSFkAiJzLESFYCwINr9TfXTrizxVYgYyjhu73rAAAjYW6nxPphs5RR/ogvGWJJsbfdtoAd7b6YM9cU+4iLaKw7FRxBvICWpYjbYE/6ji5PwMzyvIXjUk/ZJy208r777YMUtVJEoRYwqjZcug9B092ErjL5qmS+hJXfTS2FCYVi3yZ6MMWUKOMCHZOUzlYmRNAbBSWJPgAbDywgQw2nOmv++G2qEYki7N8xOUGwAsb6WA/XDGnAO9nI12vbBItUZXEHsrbcrk5inxGYtCq2ACXtYfr44UKGnDSBbX128dcbVHwrTZR55Rf42xQreDNDBIYUV3tdVyjVvfp78SligytwL4+0DQSulTD2Zyv2iqCPAfasNvsg4O8x15iiBADFmtYi42OtrHrbAjkOaaSebtoshRfH719rXPTDDxVQbAqjf5lDb+GOqYJYGaZMN4wJkFGtqpv8p/XDI9jCy2GvXBGu4TZs6hQbW+yNvDHKQ937v7oxS8iywuJvSfTTaYhcFhHam4uAdvQ/piXmNg8hYKF20H/N8P8Awfl2FTfu6m5JF9Tv6Ys8Q5CSXVGjsehB+dxjb1lxiAHTtuzM8pU7g00xZjPapKoAHdYAe7MPzGGOu4K1OusMTgaXS+b4dcAZ5+xyyxxlgxsR020va4G/XGC48Q2xsjBg7l3mWamkTMbxXAIbWwvqQdxpg17U+H2eGUDcFCfTVfyJ+GIouWjLGGICZhqD0wy8zcLM3D1GjOgU331XQ/EXxstg3gwYodszClmdP7N2W+9jbH2LRpiu+PsMfaeoJgzQuF8tqguRc++/yHpixXSRwjVbkjQAH/gwehdr/ab4L/8AXFpVJ3JP7vywpbcxyYzAAHEyjitG1RKGiiy2FrDqb76kY9Tkqrk/6dugLMqjXfUsTpp0xrJoEY639wHyxZpOEgHd/ji4sIGAJl6WTky1y3w0w08S3UMqANbxAsdcX5Q97CxvvpfHEaG2729Ti7T05P4/3zgcoSeYRkATKubeTqiareQR6EKBsBoPBtMQ0Hs/nzKWyLYjc39dEB1vjZY4vHN/Eb54lMI/x+6SQfzwwr1NiLtEDalS26AKzjDxQs7rmKLcKq6k9NdbeuK/Ib3ikkeRjLM+d175A6C2lhoOnlhnES9c/vkf5645emTpm/ff54E2k9zaZ9X8mztPK4QkM5IPkT4Wxdo+V5onjfL9lr6An+WmG/6IP8X7z/8A2xG1Mv8Ai/eb54x/bLnMK/cvjEE1VTUDUICPABr/ACOFXnHhU9asWWNvq2J1VhuLeBw9mnHh+bfPHwiXp+pxqqFTkQZyGGDMfHs3qiNVt4Xv+gXGlcsQyQUsUBDgouUnIbH/AJ54MpTKTt/qPzx19CX8JHvb54u+5+5jXWtZyJVlST8JP/xOM55i5OqJqp5RGQGtYWPQW6A41SGjUX0/M/PEpplv5epxUVQgWkdTJuG8hVCujMAArBup2N9guNEQ5t0b4YMimU9P1+eOmpxbT9TiDSTLG4nuCVoFOwPpbFepok/BIfRP9sHoqZet9PM4tCBT/wCTif25+ZQ3YmMc28zxcNqhliZjNHd7nIRZtCARrf8Alizw7meGoQShZFDdCAdtNwcaxPweJ9XjVztci/648HAYbaRqB4DT9MXNHHEy9XnMzY1UDD7+viuKh4dG5JVvdqMaTPwiMMO4ALdL+WKkvDY+gI9TjJqm+ZsHBiTS8PsbhiR6YOUdMfxG3hpggOHgdT7jitLSHo2nriPSMtukc/CY23za+X++FfivJHeMkG/3lI7reovofPDG8TfiY/niOKAlgCbfliNhEndmJNLwllNlU6bxE6j/ACEn8sS13MVLTRWckZie7lN79QR09+HCo4KmbUAnxwMr+WopdZIVe2xZb/riyrzzKnriCafl6CqiSaJiocZtuh8RjzBqnpezUIgyIuyhdB6aY8xbB8GSAPM/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22" name="AutoShape 14" descr="data:image/jpeg;base64,/9j/4AAQSkZJRgABAQAAAQABAAD/2wCEAAkGBhQSERUUExQWFRUWGB4YGBgYGBkYIBwcHBkcHRgdGhoeHyceGB0jHRocIC8gIycpLCwsHx4xNTAqNSYrLCkBCQoKDgwOGg8PGiwkHyQpLCosLC4sLCwtLCwsLCwsKSwsLCwsLCwpLCwsLCwsLCksLCwsLCwsLCwsLCwsLCwsLP/AABEIAMABBgMBIgACEQEDEQH/xAAcAAACAwEBAQEAAAAAAAAAAAAFBgMEBwIBAAj/xABGEAACAQIEAwUEBwQJAwQDAAABAgMEEQASITEFBkETIlFhcQeBkdEUIzJCUqGxU5KTwRUWM1RicqLh8EOy8SREgtI0c8L/xAAaAQACAwEBAAAAAAAAAAAAAAAEBQECAwAG/8QALhEAAgIBBAEDAwQABwAAAAAAAQIAAxEEEiExQRMiUSNhoQUUMnEkQoGRsdHh/9oADAMBAAIRAxEAPwDFf6Rl/aP+83zx9/SEv7R/3m+eJuF8KeeQIg1OpJ2A8Thnq/Z7GpCx1sUj21UIyketzf4DHYkZimOJy/tZP32+ePf6Vm/ayfvt88e1/DmhkMcgsw+B8CD1GDfBuR5amDtlIA1ygg65fPpc6YnbOzAv9Mz/ALaX99vnj0cbqP28v8RvnixwMgTxgorXdVKuLi5YCxB/P340rmPmKlpUWI8Moe0Kav2a67i4GUWPXrjts7My4cdqP2838R/nj0cwVP8AeJv4j/PBleVw9MasWWO5AUHX7WXwtgxN7N5HUZXi2Gwt+gx22dmKH9Yqr+8z/wAV/njz+sVT/eZ/4r/PDhRcpmgJqJkhnRBdkYZgRpfQra+CPP70ZiitQpTs17GIqt9L62QXxwGZOZn/APWKq/vM/wDFf54+/rFVf3mf+K/zwc4dyRJKgcgRqds5NyOmnzxBxblJ6cZmUMn4lNx5X8MdtkZgscx1X95m/iP88dDmOq/vM38R/nglR8oySwGaNQyi+lzc5d7C388VeEcCNTII4wMxBYXJAsLX118cTsk5kB5mq/7zN/Eb545HMNV/eZ/4r/PBnhXKLTTSxhVJhP1gLEeOxt5YYeV+KcPjUrJw+GW+zvKSfgU0+OO2HxIzEX+sFV/eZ/4r/PHw49U/3mf+K/zwT4zTxSzOYYxEtycqkED00GIEhiUWK5m8TYD9MdsMmQRcYqm/9zP/ABX+eLkjVgXMZ6i3/wCx/ni1wOeKJ1ZoUexv3hcHyIxsFd7ReHyURBgiMmW3ZMgy38juR6Y4oZAMwV+L1A/9xN/Ef54jPGaj9vL/ABG+eDnG6SnBBiYNfUgIUC+QBO2An0Rfd647YZOZx/TE/wC3l/iN88eHis37aT99vniSKnUHUXwX4FJBFIGkhWUDowBHvBuDjhWTIzAX9JS/tZP32+eOTxGX9q/7zfPDzzbx2nqSMlNBHbqkaKTp1KgYWqZUU6qG8iSP0sccUIkwT9Ok/aP+8fnj41r/AI3/AHj88FKki+m3gNR88GOCceiiFmpaZ9Dq8QY3tvqTe3pjghnZih9Ib8R+Jx52zfiPxOCvEpkdiQir5KAB+WKJUeGO2yMyvnPiceZj44sFR4Y8sPDHbZ2ZXx9iyIx4Y+xGJ2Y18ngpSVMi/wBooNuuyXX8zhPjmYOGBOYG4PW9739b4P8ALPGGppG7jSRto4UXt4EdPHfBuGDh0b9sEmLDvCPJJa+43FvibYswxIBizxFqmpmjWZWEjWVcyZL3PkBcX640aapemqKSnijcwquWRgjEa91bkaXB1PrhY4ZzCk1caqcOqIuWIBWby1t11J9T5Yo8Q52rc7srvGhY5QUXQX0Go8MUnSxxvhBh4sgA7rypIvoXGb4G+O/amT9MXe3ZL/3NiTmDmSKpSmlUsaiEguoVvInW1j3gPdfF/i9ZQV2V52kglUWPdO19r5SCLnTriczv7nNKCeAkAXJY9bf9bA72aIVriGFj2Tae9cT8c41TtSfQ6TMVUZiSCLhTma17Em+p0wN5IrFpartJ80aFCoJVtSStth5YsVIXJnDmV+YaWVqqcgXBkb7w2v4Xw6c4UoeTh6NszgH4LpgJxGlSQSSJrmkY+djc3t4Y95y5himel7F8xhN20IsRltqQPDpgdLdzETe6r01Bn3tNlk7dUH9kkYNr9STqRfXa3xxd9npaelqIZNUA7t9bZlNwPSwOLPHDQ1yxvPKYHAIV+jAHUXsQQCfXHkNdTQUslPRNnZxZpD4sQt76XOuw2scaFsCYoN/AlnlatNJwsSut7Sd4b91pACRbewJOLXCOWey4os0VjTzRuykbBjYkeh3Hvws1nEYY+DvSFx24k+xrfSUH02F8HvZzzXFDTdlUuFWMBkdjfR793xFv54gEkZksu0kSHlCsC13FPIM37rN88Z01LKq3K90bkFT8bHDhyz9EnrK4zzGMSsyx5XKdoru1xtqCMunnhU43CisrR7FQSDqQ3UeeN0UkEypx1DnLMsJiPaxktrrcgEeVgfztgHXB1kPcKhm7gvf0Fx1wS5bo1cAvovX87fEjFXmaPK4FrC+BBqCX2wxtPirfIkhmH3R+8vzxwHkYkBdRvcgW998SU0UfYm5BZg2lwLZdj59cDqJMzhfEgfnghnIglY3nEuVEMqi5ykdbMp/Q4jSCQ/hHqyj9TifjEIHeAsDcb31U2OKlBls2YE5gVBvaxtfXxxVXLCa2VhDJYqdy2U2Btfx09Rpid6J1GrL7tf0OBAxerAgjQD7QvfX+XTGqgkZmPGZPDSu4urLbxOn6m+I5YGU2Lrqbaa/zxf5cgDC7C4B1xQ4vBZvAE4EFpL7YY1AFe+ePSnKT2sd/DNiOCNibBkFupYD/AM4nSmVYSTYs1x6WtY+e+KUCEnGxOINWA5xJKiBl6qR/hN8QdpiaqfQKRax6/LFXEAkyXUKcCSBsdLiK+JYzi45mZEnVSdse47j1x9jXbK5jj7P7iOoI1IOg8SFNsRTc1cSRSzU6hQLkmN9B1v3sScjOVp6lhoRcg+YS4wsVPNtU6MjTEqwIIyrqDv0xzAkmcI5ct1rw8IaWMXkBYgWJ3kA2G+mLHKfHqmrkeOphXsshJJQqL6CxvobgnFPg3EXp+CmWM2dW0JF95gDp6E475J5rlrJXgqMrIYydBl6gEaeIOMZM59nEKiqrAmqKbL17odsvrpbF4czVtzeiYAeCk316XIvin7NKYR1Nag2QhRfyZwP0xxFT8aB1JI82iOOky7yosUtXUyFR24AIDLltmXXTMRvYX0xaTjc6krWUzBGDfZUMoyi+puRY9L4XeFcqSSyTsZXirI7EAEAN3BrmG4LXBtpho5Ymr84SpS6WszNlB20tYWbXTGqjcCTKk4lLkHiSzSVKoqiNcpTQhiCW0a7Ha2KdFyZ2cyyrHKW7RSQwBAF7na353wR5NhRa/iAiACBkAA6HvXt774MVk9QhjvmAZ1B7vQkX6eGALXCEY8wypDYDn8xd9oAikk7J42PZoHzJoRnYg+Vu71GOfZ7kFU0cSkoIr3e2a+YeBsRr4DF3mykmeoYRqzI0ShsoJGjNvYHxxR9m9G8fEJQ6sp7L7wI+8Nr4KIG2L0sbfgdRipOaFlmMTUwZTKYr5VOzEXI8NMUKng0P9KijWBSjosjWL90C9wRmAAuBYW6jBKt5iqoxJkp17pOU5X1sTrtriD2ZhslVxKqLM8jFAQpJCobHKoBP2tLD8OMUbxDrU2gHH5hPnqiiko3nijBejc3AGXYWcEgjSxBv5Yh9i7JUR1d4UXKF2u97q1j3ibHy0wf5WakkkmgDVLmoUlxPFIoIy2NiyKL5TtfpgV7FeBtSPxSBgbxyBAfEANlPvBB9+NgTjGYPiEvZBwyBOHzKy9wTMGMgXUFEO9rW71vjgdS8kJDxyAsrEKWZNipUxsBmvckjb1xLwkS/0BxLtgwcrL9oEG3YqBuBhm5A4n9MpoXmB7eAWzEWLArYH3jfzGM7VCvgTdGJUk9RC5p5/i4bxOqjNHHMrlCWuAVtGNApBB36Wwa5u5jgpKOCq+hxv22XuhUGXMhbfLrtbGY+2aEnjUwAJJy2ABN+4Nh1w7+0uhd+EUaKpYqEJABNrRHpjl5HMxsO0+37TNuJ8cSskkLQiNTqqpuNAN75bn/LivVmOBMgh732u/mN7i19GW2ngMVeXOHyPIQqMSDrZSbeW2hxe5ropgoeVH2AzMG92pAxmWIbAjFK1arce8SjSrC2aQQyEJYsFJA9RoxFt9Wx9NXwykDs7KftHMS5J8Ltl/LE3COF1TQkRRylH3AVrMOl+6QfjgWeGSpKEaNw5Ogym59BbXBadgRcYf4NVRxpJkVwALkuM9/ctgMMXKvKkHEiGmcqi2LFVy+4ak64AU/BZ0jbMkiBhr3DqPA6Y1j2LcEU8PLkG0klgTppGN7eF74z1yivBrm2nbcDv6lHjXCYqeoNNT08ITJYExqznua3d7m5PXGc1XDVpqh4kS7xnU91gSBe6jLsdCPXGo8Y5iC1BEgzLMzIpA7wDKSRf0Ww92E3m+jYuJ4A2V0C363Tu6m2+ULgav8AlgyluVAKzN6+uMjG4A16Cx/LTFTE08JDNcHQ22xFbBIErnPc+Ax0qHH0Y1xKmNUWVY4nSXx9ieNseYOCiZZhCko6jIhjLKkz9mLNYFtrMOl9cV5eXXVA7SQoCCQGkAJAJBsLa6g4JcM5gEIhUqWVCxdfG7h0K+DKQDf1x7U80I1OIvrlsrKQpjytmJOtwT1tpgdw0ssqvwGrCNFmPZrMsJQOcudyCptsRcg38xivwvhkwklMcqxGHR3LlBq2XRhuCf5YLQc95ShMZOWHKdR3pe5lkPp2a+e+BnLnHlpxMG7QdoqjNGVDCzZvvAjXbAxl5e4TQVyVU0cT2ltnkYMCGBsQc1jcnPceuLHMnGa2IIfpF0kvlKG/2bZgTlGxO/rjun50j7R3CKjO8ZZpMzXEajKTk+/muxO22mmL3EaWiqYVCT6o0jqoYJ/aMGsc69DoNsdJkPClrTCs5ls0hAiJILG5ta1tAd7k7DHbVnETMEeRjlmEJUFRclCw0AFxlBN74ux8w0yv2cpWIK0ZQIpe3ZkAAsDl+zcaWxceoA7NlmhkCSmUuXCMY8siquUnvECQgEHp5YIf31FQOZVPa4Yw5T08ixC0ilje9raWHU2xn1CZ0q+xjnBzuLZZM4GpFibd0jw9MO/AOY6OXuRSOGA+8trdPtXtgVxDhS01StZPMzRgix7rmwJse7lsLHQWJwqpGxzvP5h2r+rX9MfiDOdKWozxhJe0WRgiFG2bS6330Jv8cFeWKSqVpY5JuzMSWzEi1yBlOa3e3G++LbcSpp1R4JRJKmd4hN3e8y5dbG+UatbyGoxGnMlFGOynks5jVGMKFluh7hU5ja22u9sEWqWHEG0jqhIb/uAOJ8O4gZs8bsWDovde4bOCVaw0K2BJY7Wwaam4k1LEI6yAku0WTOn1jjWyXQAnwAOu98X6eQQlvojwiJ3jLFnGqqCHV1N7s9+hxQ/rBSxxfRqKrFOVmeRTJCGyBgNFc6Ag3sR0tiK+sTW8HeTjiDuW4eJQCCfO4WeUxoS12DAkEWIOQGzWtvbDRxk8XE7JT1UbGWQRMY3iJVipyrKezuugIv18sRw8zRRBxJJTrHGIewyu0kt4SCjSC+oN2vlANm64jpuKcPapWqpD2kv0gSN2xyECxukNwL3LXJa/h6HKQU245geCGzCnA0qoaPI8uRXQnszZmbYEkEE2NtydcZ9x7maopKxZaeVonKlSVy6i/wCEgr0HTDxxXnSmEaNUzAz2Ks0QDhh93MFOjDa9tsKPMPKD1UiyQyR5CPvtlI9wv0wlVLK7hv4H3jhmSyghBlvsJ9QcZqKkySz1Hey/aYKLtbTRV302wFk51rJmWOScssdsgypppbw8PHBX6LTQWgkqPrCQbhDl6/ezWGBycsKkrSGoh7Ia3BJPpbodD1we/uX2xRps12j1YQ4/VyJCn1wYsO+ABobX1NtD6eGF3l7i03aLGJcqX7xa23m1ibemGGVKaqUrFUAN0zqUF7Dxb+WBUXLkdOpaepRcy2AQGS19joRce7GNXGd0Z6rDAFBxBfMVa7zurSdqFbRgAL+HS9reOD3BK2X6JIwmCFR3AAAT4gAC2u1zihU8uxy3eGqiPUh/qyB42LMdPO2LkC0yIImqAX8UXMuo/FnAwy0xQE7otfPiQcu17PVFmOZ7XuQP0tYHH6U4dA0PDUB+32Vz45n/AN2xgXKnKwNdGBNG6yFVsDdhmI0IBI+zfW+Ncq66VFnDSNpKI0N9QFBOnxTCnVZW8k9HqGqQ1KgdjuVKvhZainmzZTHJG2b/AAoe+D5EMb4zznemVqQEEN2U97f4XGUHa2+XTD3wKczI8TSy2YhSgbMCrjKb5tV9b4XuLvDWCUQIIkcGPKSO66Wtext9oA4oGGeJxUg8xPgrZHAzylVA62A62FhbCbWOS5ub674bamrpY0yGZmbrljNvjnthQqmBclSSPMW/mcEUhh3L6l62/hPozriVNsQw7jEy7YOri5pLE+PMfRnH2DF6mcaKajUUiMIlZmD3P0cy7MQO8CMmnjfH0/C4+wjYxosjGIVAFvqoyx+sC/cZxa56eV8AWmYCwdgPAMQPhfFCWU3Op10Op19fHGNiECSjZji9ATOqSUkMcQqo0RsuUspe1h+2BXUnpijS8BbPWK0BDGNzApQ3OWQaxgjUgeHTCzJOxtdicv2dTp6eGPDUtcHM1xsbnT08MC4mse6bhkaBQYO+KeHOREsxRyzls8NwxLDKCRqLDFiHh8Cg07JGGqXmiDJsCMpj3N7BtvA6YQ6GUdoMzOCxtdTY6+JwZfi0VOci0+Zl/bFt+p7rLa++wxTEtD9LwyEduixIzQdjFmEAnJazdo2W43Y2Jv0GLFMI5HP1GscZUgIGI7ws3YltQPwDa+AnB54qibMKdg4UsyxO4DnzHea/vA3vixS82fXrGKeDITqSGLfvZrX92DK/o1l26mRU2MFHcaOW+FIkkxCR3zp9iK1gYwSChN4jfUi+l8HuPwI8TKUUgo3ctuQptZvum4vgbwjl9IIpJ4Y2DubhnOdb72sVtbp4+eFoc+S1Blp6mGJl+z9UvZsDex72uvphHxdZlD8Rs+dNV9T8Q1yvQRqqlY0MYgR1cobyMVJe8gNwb6ZfPFHjfDQjyPTUsc0vaxqUMYcJGYgbhPuhmJBbpjrj3FRw+NI4KVE7ob6xSwN/vd4KxNwbnrily5MlfKkklP8AWi9+xLIGAtYMqgsRpbe2DbGCDmKtLUbnynOI1UVLTLJNB2QyAM175svcuQq3tcG9j5Yz7nDgp7dWhiH0URK6PGv2oybFpG3L5jY3OmmCnMXObQnLFTwquxDqzHwIuGHninR8Up1jaq+hyMmbIRnfIt7G47mQAnSxa98Y0L/mEZ6s4O05zAPNNYssiuiZBkCkXLajqWJJJP8ALE/J8ypKHcFsp2By394IIxYXmmKVyslHB2ZBsEDKw8O9mI8emDE1RDQpZaPvOuZXlZ2Bv/hKrcDbTDfSqQd+OIqtPGIr8fYdoSoy3Ymw6XYm3u292NR4C4EVyoa4tr6b4W+BUkfEUvNToGzd3sQUNhe/4iRfFvmXmaSkyiKOMJcCzLmPmL6a4S/qNiam0BTg9RzoVbTVFmGQcGKPNbf+rHp/M4IPKopWjyd5gGzG+muwG3vxYmmjmUVclNnZe6bEhetiRly+6+B9PzYWkytBBk8AgBt/mPywRUPSrCt4EVXf4q/NfmC+ALd7a79MEub6hXVCqZcq5Tub2O9z+mCk7x0kYkjpQrSXZWe7AeQBA09MBv6zLOOzmpkcsQB2d47fBWY4wC7n3CNmsNVXpsOcSpy9UpGJC6Z84KAEkAabkAjN6HAhNGt54ZuJ8aSnYwpRxKUOvaqzk6Cx72Vhca64kjeExLUNSA2OU5SVW/mMuXytfDGlCzDHiKmOBzHb2KUivWAGO+RDLmN+6bBFAG33jr5HDvzwQkoUdbu3q1h+iDCn7L+bRDHPN9HUBnESZO7YKMxDHrq42GCXM809TPL2CZ5SLInmotbW2lwd8Ba6wWXHE2oQqvM45PrVHEEFgodSPUgXHv3wFr6T6PW1cQ0HamVfRrMbe9sD6PidTTVsaVkAjmR0Nlyi2bYjLe4sT1ww+1OqMNdTEKmSoUqzEG9xoLG9h9pemBVrKZB8za2xbmBTxxMe5ipezqZV6Zrj0bvD8jgblw682cNRgJSjFgLEqfA6X7pGx3v0wknBtbZGYMyFZLGNRiVeuKwY47WU4KrMyIkyY+x7GMfYNXqZGWpcUJhi/LinUMLDTXqfHE2jiVqldseY9bHmF5hMnoQ+cGMEsNRYEm/TbF/inDqliZpIpddWYxv06klQP/GBccrL9kkehthi5d4pORIPpBQKhK5iW73gFscxO1rjfGcmT8p0NTbNCsne0JUHUeuU3GOpuAzxVkIeJ1zE5bqRfS5toNsLlbxKSZ88jZm0F7AbbbDD3ScSmShVhUkOWsUBN8pGl/ugegJ1wyTOpqNPXjMxyKXFnxNJo+HymDLY2toNPDpjK+D8BmNfPaNhlkNyQLA3JHjjj2cQXrmN7EC2b1OpxpvtGpM9DIubOFTMN9118ceY9ujuK8noR5ara+gZwByYl88cEq3iMkiSPlXU2uQB42UaDH3s/wCDVAgEkasM2xGhIvY28sfey52ACmbsojcm7Na5vYWUgnx3wtc4u71Sh5GkscqsT0zaEb2vv1wzuTeuTEX6fqBp7dijOTjmWue+AzxlC0TgM1gcpsSdgPPEI5drzT9iIpjHocmRrZvG3Z7+/DxSTyLQkioKstsiXJOX45R46gnGUVE8gqWZXKuXvmvbUm9yfXA2msXG0R1r6mz6jf1LXB+Bzmo7PspA66lShuB0JBH8sMvHeA1jJmeKV8otcqSbfujQYF84cYkzBEqzNE6LmAL5b9VOZiSet9BrpilypKyygiTslJ7xzFRbrexBPuw80trY9MD5iW1BncTHT2b08n0YMoOpbX3nFX2gcNkKx2Qm8gtYX1N/DC3zfUOZCpmM0Ya6G5tr4AkkeGpvjQuX0ywAdoVCr3V8fljz+r066a4OTk9x7prm1NJrGAMARXTg9T2PZ5Wy2vl0Av42I3wu8N4PMalk7Ngw1Itt/LFvmuYisVrnNYa+l8EKniMho7mobPfVLknKfHWwHuvgpXFyBusiJ9v7O7HZEs8Z4RUPFqjNlvYaHTythW4PwOpY54opNNiF6+Wh1x9y7KyvdGKHa4NvzwV50qCbKJjKmUH71r9dCST6/ljJCK22xtarX1iw8YBg2u4JVPN9YjZ3O8hVLkDq7ZVv6+GCM1C6QBGqICB/00lWU38csasL+ebA3gE2jo04iTKSAcxBbcWUEXPrpipDLNPLGgYtIzBE12LGwAt5nB1drV5xFTKDNt5b4CYeGUAa3eLTNp+Lv6+igD3Y94YzNIzAkMAW0Ntz/vh35lohDRgfgQIvwC/pfGa8Gq7V4W+nZMCPNtR/2/nhO7EuWPzD0XcoCybn/g0rzQ1EYZs9OFY795GI8DY2Ix17Q6eSq4XSTBSZYmW4AudQVb/UAcfe00ZuFof2cxU+jrcfmuKnIVSZ+DzQAkMmbL5A95fhgljkCD1r6bZ+Yvcxwu9ObBr2VitvjceV/wAsZ0RjRKBu3hliLZ7FkDDqGF1tfoCSL+WM8dCCQdCNDjSoYyJFj7gDPBj1ceDHowXXMTLKY+x7Hj7DBeoOZblwPmxflOKM2Ju6kVSFseY9OL3AuEPVVEUEYu0jBRrbTdjfyFz7sLzCZWpqJ5DZQDrbUgfmSMGIuCRxECepjjY/hBlt4XyXtY4b+b+QoqU3p8rLDYsS2W5vf7WtztfS2othH5m4YYJ7HQuokK37y59crjdG65TrYrffGIYSxUiFF5QikZOwrIWDanN3Co9CczG3kMF6FqK4haokzk5e7EWF9Re/a2tex9B54HcjVCRPndC4sVyhsm/iQQT6Y0L2XclwyvU1U6LkUqsRZQQGBzFlv1tlAPmcNtjUU+pWeTiC5R32uJxwT2fycNearna8OUFAgGcgC7Epnyra/wCM4tz85UNfFNBHJJG+QgGZURSSLDXOdL+WD9XxGoeYxMUkiYFywBBUAEAMdUIJOUW1JGx3GP8AAKMLWzKQSqTEWHgCbDyGwwitoSy87xk4zGD6h6NLur8HEZ4aGl4XDGtTUlnYC/YoXsfD+0Um97gkbYnh9n0fE+wqaWoGTtLP2oytpfYZmu+g0JGIObOGf0jUxRxJkMrImhJtYjM19b2W5v4AY1zitN9FiRYlLAMoSPKCoyjQgAC2ovuCT47YvqbTWvyIBokSxvUA92ZkvE+M8Pic07zyhlOQnsiV8Lk9pthYl5SpxJJO1dCYAbIUDMzNa5W2ZQrdbBziP2s0yrXsVIJfVguwY6lf8Vr7jqccLaSjiokh+taVCJGzFrsdQF2UanYXsMZ6dV27gMRtqrnY7WOR3CnCfZwvEYmlp55MiXGaWHKCQCSFvOxbTwHTFGDgtPRJeoqbyXsUhQuR4bvGdrbjG0czU5o4YxTOQ6ZSqZQ63AsAEsDbrYMDcD0OJ+0HWVyAosFU5LkFgBmNz9o3uCfLwwy0pJLEcECKmYNx95Zm5YjrYhJTzWIa1pl7O/wdzhkhr4I5UpQZGkY5RlQFdtST2gsALm/kcR8jqFpoyVuMt7a6k66nB7l3l1JqmeaS6KiaMoFwSb6XvbQW01wit1J1FmLBnGZ6OrTehXuQkZxEbmnlgGpVzOix5AxOjaEkAjKSCDtfNvgUslLI3ZCZx0zFLLp5mT+WGjmeqIV1dUZSWWPSxH3mOlgwUkakdR11xnFCv1pwbWwWrKiKraRZqtjxhouCRUymSWdWFzlEYzEj3ldfIE4hrUp6iMlKjIwsMswyX9LM+LHGnU0yqEsUvdtSTceunuwoQJdhe9uttdMVrw53GF6jdQAingw23DIIgBJUHMdwkZa2mmvaLp7sFeU+WopahHSdXCZnKEZG7qkggZm+9bcjC5x2qEkgYIE7oFhfW3Ukkkn5DD57IuH3FTLb7MWQH/Nct/2jBLAemzHwIvQZcCMNLO3YMGZjmcWBJtZR0Hq2BVHRlJ5J3kAGmXKQSAFtqLix+eDDxARoLbKWPvJ/kBgbxGRTT5Qve3zfytfTCVn2DBjeirexI8QRxjjMdakiJOQQL/W/Vi/kMxv16YK+y4LDI0XaK5kS+VbEd3exvrv4DGcUp+scf4v54ZeDcVWGrpWAIyvkY3vcP3fHQXIOGXpgV8RQ15a7DeJZ4bwz6PWzxh1y3ZctwGuputhe50Jwo800XZVTjoxzj0b/AHvh454iEPEhNrZ1WT1I7jfkL+/Ab2iUWkUw21Qn/Uv/APWKVvloRdUEUYiVjoY5x6MGocGCy3Gce4iQ4+wwDDEwIl2TFGXF2Q4oy74vbK1SM4P8o8VNNMHU9m7CyyZ8lh1udwMAQlyB4m2H72c8qJxCWRHsjZRlLC4A+yQP8X/OuFrtiEgZl2krIgsrw1UBqSbdpIzJDGSbkpmW80txcOVCjcXOuBbUcYyQSpDUNKWH0mGWWTvnvNdmGUPqDop3xQ4lRxU8dVSlXMiS3VyxsABcd3YsRdb+eB3ADOrh4FcsNiisbG/SwOuKgcySYf4RxtvpMdNR0ceZmCBZ+0LB+pbK6gW3OmljjROIcyPw9Ehq+whSRSUNPnnDFSAygNlCkXG5tqMZzwvh1bTSyVwjZHQghpI3/wCoSrtqADbW/wDmBxrPLNEvEKGWGobtJBG6qbKPtDQgKO6VOmnQLffBCWsOzMmrB5IgOnqB29PULVwx04DEQPmLOWBBkZsmVnN7Cy5VF1XqSQ41wlKSmmqqanQysxkZpBnDfisABYb6KRthQ4nUo6QRpHkaLuNdsxJvbqxKgEbWG+NPreHStAUymwU6EWG3pgX9UqbT7XTOTDdBsvBV8YHz/UTfZzzXW1TvLHTUdojZpCHiADADKpGY5z+gw18d5qnqI5aeICnmsV7SQEAW0YxgXLHwbQC97HCRydxJ6KhVEVHjlYu5ym4kVyCjajUBRZtiNr2xpsUBmpe3a7tlFgbGwFwSLW33t5YV23EuQB18zevTooBbonxEGk4HB9TFNSpUS00NsyklXstu8nZ946D7V7HW/XC1wnj9VPXiGmpqNXVsyM8ZXKBexZw2mhtcDUnbXDgaWovI0QezaEqDqLW1OU4UUo6ihmaojW8oPejIOYINmybuhuQbaiwxfTWuw9wmuvorSs7ef+Yx8R5sqM7QTooqF7odEcwrmU5HBALSnYgd0X6m1sI8/FE//HlhhnQIFDRJ2LAjTVnRiTYdLYduS+OmqqUNUQUy2XISFC2Pdy3JZWvvve1t8KtZyfULXzhYWsr3FkIGUklLCx0t5HbDjRbWswep58+wYUSfivNzUUKRRU6L3VymQFtNjuiFiPH9cE+WuKcQnOVEg7yh3sCmW4vbU5S1tbA+GFbmng9WyZpI5TlW12U6KPUDQYM8L4nJQpE8AjliZAC+o7zAG0g3jYHa+99MY6+qutxtA+8dfp9rtnLEccSLmSockTII/q0KdlKhLt3ryNfLlB06aADrgTFWxZZKhaQZha+t1HnbJlXp4Xw6QQNxaOpWRgJShaNbWXtLaKOo1HvvhIl4PVJEYjG4GzKVI1v1Ft8D0NvUiDa0NXaCM5PcrUPNBlussETLtZVyHXz1xJxSpjpQESlivveVc+h8LhWtv1xQ5f4TMXNo27psdOv5/HFvmbh85UvIj6DVmB26a2GK5IfAhqqrU7m7wZWg4pDUFY2pEDk6NGSltPwqjMeumuNM9m/MlNBTmOenaMSse8liRbud4ZVN7g6292Mt4fwWrj+sSKUHcFUYn3EKcaHT8OKmnjYXZVTP6/ac/mTidQ2Fx8wOpckmXOaeIJAkzqCyp3Vv1AOUX9cKvAOapKliskcWQb5QwPkNWt/w4I88Kz02VFLFnF7AmwGtzYYXeR6VvrCFPdax02t0PhjKxMUbwOcwnTN9YKTxLnFKaKmzukIzMcw7TW19wCtjbA0cUjlW7RFWuLGM9bixGYnS/jgtzTnaNiwOi9QdsL/B6d8uYKdBcEg/EY007FwczDXotbApNT47Sw10UJSRI5QmvbJKykNYgBo209SD7sL3M3BnFC0btGzoga8TF1OXXQkBr5QdCOuBNRVSvSSNmZZFXNcXB7rXP5HEnI/GnqO0jmbMQAVvbY6Eba9Pjiu0rz8GcW3cHyJn2PRifiNJ2Urxn7jFfgdPyxAMGL3BpPHtj7H0e2PsHqMiYHuWpGxTc64syYqsNcXsPMiuSUtE0rZUFz+Xvw0cNqp6GVKiMuWya2sCjEWYZToeuoHXCmkhGimx8tDgjxWHKkbCTMSO8BmFvUk6k67eGAHPMIEbqerpXMlTWRTC5W5XKtydQSAp3PUaYB8f4tChT+jnkhi1zL2jBi2mp1uBawHocQUvGiKQwMqtmXRiAWUFrkKbHc/8GPODcpmpgaRZo1ZbhYjfOxGvhlUG+5OK5kmHOC1dVUU9jMXKurKJZDqAe8MxBOu2pAtfDeOZFoXIgjDi1soexHkT9lrfiDa+Axm3HOEPA8cDsrFUB7pFhmJOp2v8cW67hcRWHI4Y2swAUAfzYk31w0rrLEbfPHUFcjHuj/LxulYN9KpnSaQ3Cq+YWJ7hOVwASRfqcIXLdXOlWyrIwYNkZic3XU94Gw08MHKriBm+jowAWJlS4B2JAue6LnQDc4vVXJvYSVFXPIscJkupIzGx0uVTMRr0tgfXLsZdx/P3lkUvU3piXuJUdU3ElkE8TRKFUhmsrLe7i4GpG4JG500w1L7TuxJjSHtDewF8pJ2Ft118j7sI0ZSRwQ+dDaz2IuLb2YA/EDFgcMH0lWS+UHMD6em2PMX3KxJI6OJ6DT6P2hSexFD2hcUd6xpMhhzgHsw5OUjfbQk4L030uqoEJqwr9qDq+UqoHd2At46EnFvj/Ixq5kcTIim/aFst1toNCwLXt5W88AeN0UEIMUVQJSrAMgRwFsLXzN3TvbQnDLTkGsQDWL6bsR1HZ0WKnjm7eP6TZe0MYVu91Lp3fip1vqDhc5150lnpzG8cTai0qZlII3338PDAStp4voyBWzSAm47gAvvt3mN7YscK4VHU0/ZfSEjlUMQslwLX0723wufLBddYJwYqG1m3Y5hb2cUjlTIXKg90Em+nXfF5OE/+uknMqKmXLbPlLnXVl2ygdG+GJuH1tLRU0cU1QofLY5FMgv5FSbjzIGFHi7pNUMytmViLMRbT0O3phZ9RHYuO56QJXaiqp5EeF4pDTElMqNvuGQm/QqSyeliPC2FHmjmWKonEkaZagEFpUYkMBte/2iPEjFTi0MZljyNcHKCxC6H0HQY6PKFpS/bR9na+a6k3vtlzXtbr+WNFQHJHcza5kKo/I+46nXEKmR6RmaW7XFl6ke4aeOAfAeJSiVVWUqpPeJOlvM2JAwfSnp5QUSoBNvwsv5tYfnikeUkijzy1KITp9kvYnwyEk/AY0qyP5THVYYhk6kcCSz8RjhEhkzTKgK6XBYXttfS++Nd4vwp4ZmzqR3O6Tsb6b7H0xmvBOXY1kFQk6yqoYjKMpB+ypsSG38hjRYeZJqilCSuHyPYH732dMx674yvOXxMqshcxWr5ia1EU/ZTN5XY2Fx5AYH83OyXGYXIuWWwPxABxffhxWqlnkdBHlUKcwJFhYggXI18sB+LgTgmF1kH+G5/kMYlLFb7cQ5WqNXjPMDcM47MoIDZgfxgOfS5x7xfiM0TqFkKXW9kbKNd7gae7H3D+EFQDI6R/5zlsfeLfniSt5ekYhlsy3sWXvAfDf3YY+OIlXd6nu6hLluaSVXEjFs4Iu2u4/TALlWrMNaoOlyY29+g/1Wwy8Fp1hlQdrGW2KhhfXXawOFXmaDsqyS2nezj32b9cYJkkqYbftBBWXefKLJU5+kig+8aH+WFsYfudIhNRxzr0Kt7nGv52whqdRjek5EGsGDJYxj7HUepOPsMV245gx7kxF+uKpAvgnFw4tpvfT3+uOJKONLi/aP8A4dFHv3Y4s85eJX4dwxpmsttN7m2/5YaKL2X1Uw7vZjrq6+VtlJ2OFZInBARiCT0JHxtg7x6KSEx5KhiGTUI0gAPgSW1Y7nbAT9zYQnTxw0JlgqKdKiWEAsQzD7VmsqmxbLcE6C1r4Ff0lTzVcUoj7FE0ZI0U7HRh3cpJJO4Ow3vjul4nL2RTMSrR5WJG66ki9wbanrinw+OmjFqhJWYk3CGMCwNrgspv7jiolzCdLy8KiaV4SFTtDlDlgbGxFyF318MN/BvZ07qc08K7/eZrba2yqNPXrhI4lFDJMv0YMqFALORcEkltgosL+GDnEqKICIowfuWaygAHppuTvcnyw30yvwAcf6QG7byTzClVx1KZ1hNLE+oUSAAXu1rglTc9dDa5GuGjmWlSSkZFUjuHfx392uM64nxB3eF3u/ZFbC+uUNoNz4b2w0cL9pUM+aNqbJ90HtDJe/kAtvjhL+q0tYyhTz/7HOg1CUqxbP2/2kPLXCc1NCxcAlASDcEYaKfhARC+cMw1CjW/lqfnhXghVmtmLLtma1yBpqNr4OyRqoPZkkZdD5+7bCC11yTt8xzWj4A3eIFq6mNlqMytnfbUAAjbQb4T+FcGE00t3EagKe9sSb6DUa+l8FuKc3xQSGJ6YuR9pu1Kb6/Zyn9cUOKy084D04ZAxysrfZuLnNqSS2u+gsMM6K2GGPxFmvuQ1lAORCsXJmbTt018yemm5GAdXw5Y6jIWvlAUsAACN7jUjqRv0xNxSmiyx9m2Y5bNooA8AANT11xZoeL08EJM0JklAOTV106DMGAte/3T78ONKwSzJE86AGJVYG5xqEkZWjUqFUKbtmJI63voPLDBScsKyqwlVe6BlbQjTyPXfbFqg4fTV1MWaMwliR3S0hFjuCzWvv8AdwK4vSA1LDpoLnwAA6+mF+s1Fdr+znEf6OmxBk8Zlur5UGQ/XIxA0AuST4AE7nQYAZUFIylWzkhvAC2+m5NtMHK2KJZI2QlrAXOgtbwA8B1xQHF4GmKGE5b/AGs5v65bfzxSogZ4mOtrZyuDkwDy+B2t2uQDttt59MXOZCpZ2QZQTca3I9Thgio6SBS4DtnuwUgrtpYENt6jA1uL0c4ZZoni00ZGMm++ndF9Ot8VK7myIUtnpVbGHJBnXIlL9TPJ4sqD3an9Rh65fjtBmP3mZz6Xsv8ApUYIckcEo5ad6WNWR/7VCxIzAgakZjY7XF/DHVVSLDCya5ETJvc2AsfXGP8AO2YdJiZJzXNG8pkjBswF82pJ6n9NMe8Aa6a9SdcX6mSknkMSxuoGz5/L8OUHE1Dw+KBDcl7XOgsd9NDcYP8A1CxXARexK6JWVi7DgwTzBYA2vbQa4+4MyBGzsQMpAtrr/L1xPNUU9TdAXjPiwB6j8OO6v6NEuW8hYaWGU/EkLjGhSq+6Y6xg7jZFymrCkyP+FgT8dfywf5/pSJI5OjLb903/AEbFR+BQunaLOFJ+4ym/vI0w2xcQhmpo4KxBIiqMsins3Qnu3V9m1+64I2xDMAwIllrbaQRKnKq/SeHvCdxmT495Pz/TGfWtjX+WuT/orySQzJNTuBv3JEYHuhk2IsftKfcMZ/zTw5IqyWM3W7ZlbcWbvbeAJtp4YvURuIEo4OBmB4lx5i69CwsFUvpfMgLAjp00x9hiIMRmXKniLuuX7CdFXQe/qcUgtsXjFfQC58Bi/RcAJN2Hu6D1PX0GKWWKnLGXRC3UHUHB3ma6Le2lrqLn/wCRAPxwxUvs2rJV0iC9QWeMDre+Uk2tbpvgTxYOk8aRuVuBfKxA+1re3lizzJNNDIFFQ9jGDZJZCo0sRmv3jpc+uBy+7mX27eIUo66ahSVBDDI1OVVmCZugJJcpoBmA11wscz8dNXKssihZMuUgHTKD3LA6jc3/AJYIx1ssidjmLAqilbjW32bjc2uNSPPDfylyyHo1Sop1BDs15EytubamzWtsDpjNrAnJmwrL8CLfL/LEkyq6lQNhckH/ALSDhtpfZ9KYzmliUAb5ma2u9goG2mpGFnj1IFr2jQ5Vsp0JAAtroLab7Ym43EolKq+cMq7Ahb3Fwqkk20GvrhzQzOAQccRe6hTg/MucS5hnWVacqoW6rqhQsptra+lx43wqcBXs3dgoORyBcXGhtqOuGKKlmeeKfI75XBJsW28SBp4a+FsaLwrl8KO17BbA5lXLcNIdb2I6HvHx08cLNU4R8/aGKhdMfeCKbgTmzOVVyAWU3Ui+trWtpgjUcLMcJbOCw2C3Jv8Alb3YCqM07iRrEOcxPjmvrieVdcqEm7aeO/ljztjp3t8z0davjBbx8TKudDmqSxGp387YLcr8N7ZDGSsYSzAkblr3GYG/wv7sPVYrIqFqfM6Xy/V3IN9wbaYUuPRyHIZI+zDMbaBdbdcNKbMgCJNYgyxhWLkhn07WIDxLsfyy66eeFrmSFkAiJzLESFYCwINr9TfXTrizxVYgYyjhu73rAAAjYW6nxPphs5RR/ogvGWJJsbfdtoAd7b6YM9cU+4iLaKw7FRxBvICWpYjbYE/6ji5PwMzyvIXjUk/ZJy208r777YMUtVJEoRYwqjZcug9B092ErjL5qmS+hJXfTS2FCYVi3yZ6MMWUKOMCHZOUzlYmRNAbBSWJPgAbDywgQw2nOmv++G2qEYki7N8xOUGwAsb6WA/XDGnAO9nI12vbBItUZXEHsrbcrk5inxGYtCq2ACXtYfr44UKGnDSBbX128dcbVHwrTZR55Rf42xQreDNDBIYUV3tdVyjVvfp78SligytwL4+0DQSulTD2Zyv2iqCPAfasNvsg4O8x15iiBADFmtYi42OtrHrbAjkOaaSebtoshRfH719rXPTDDxVQbAqjf5lDb+GOqYJYGaZMN4wJkFGtqpv8p/XDI9jCy2GvXBGu4TZs6hQbW+yNvDHKQ937v7oxS8iywuJvSfTTaYhcFhHam4uAdvQ/piXmNg8hYKF20H/N8P8Awfl2FTfu6m5JF9Tv6Ys8Q5CSXVGjsehB+dxjb1lxiAHTtuzM8pU7g00xZjPapKoAHdYAe7MPzGGOu4K1OusMTgaXS+b4dcAZ5+xyyxxlgxsR020va4G/XGC48Q2xsjBg7l3mWamkTMbxXAIbWwvqQdxpg17U+H2eGUDcFCfTVfyJ+GIouWjLGGICZhqD0wy8zcLM3D1GjOgU331XQ/EXxstg3gwYodszClmdP7N2W+9jbH2LRpiu+PsMfaeoJgzQuF8tqguRc++/yHpixXSRwjVbkjQAH/gwehdr/ab4L/8AXFpVJ3JP7vywpbcxyYzAAHEyjitG1RKGiiy2FrDqb76kY9Tkqrk/6dugLMqjXfUsTpp0xrJoEY639wHyxZpOEgHd/ji4sIGAJl6WTky1y3w0w08S3UMqANbxAsdcX5Q97CxvvpfHEaG2729Ti7T05P4/3zgcoSeYRkATKubeTqiareQR6EKBsBoPBtMQ0Hs/nzKWyLYjc39dEB1vjZY4vHN/Eb54lMI/x+6SQfzwwr1NiLtEDalS26AKzjDxQs7rmKLcKq6k9NdbeuK/Ib3ikkeRjLM+d175A6C2lhoOnlhnES9c/vkf5645emTpm/ff54E2k9zaZ9X8mztPK4QkM5IPkT4Wxdo+V5onjfL9lr6An+WmG/6IP8X7z/8A2xG1Mv8Ai/eb54x/bLnMK/cvjEE1VTUDUICPABr/ACOFXnHhU9asWWNvq2J1VhuLeBw9mnHh+bfPHwiXp+pxqqFTkQZyGGDMfHs3qiNVt4Xv+gXGlcsQyQUsUBDgouUnIbH/AJ54MpTKTt/qPzx19CX8JHvb54u+5+5jXWtZyJVlST8JP/xOM55i5OqJqp5RGQGtYWPQW6A41SGjUX0/M/PEpplv5epxUVQgWkdTJuG8hVCujMAArBup2N9guNEQ5t0b4YMimU9P1+eOmpxbT9TiDSTLG4nuCVoFOwPpbFepok/BIfRP9sHoqZet9PM4tCBT/wCTif25+ZQ3YmMc28zxcNqhliZjNHd7nIRZtCARrf8Alizw7meGoQShZFDdCAdtNwcaxPweJ9XjVztci/648HAYbaRqB4DT9MXNHHEy9XnMzY1UDD7+viuKh4dG5JVvdqMaTPwiMMO4ALdL+WKkvDY+gI9TjJqm+ZsHBiTS8PsbhiR6YOUdMfxG3hpggOHgdT7jitLSHo2nriPSMtukc/CY23za+X++FfivJHeMkG/3lI7reovofPDG8TfiY/niOKAlgCbfliNhEndmJNLwllNlU6bxE6j/ACEn8sS13MVLTRWckZie7lN79QR09+HCo4KmbUAnxwMr+WopdZIVe2xZb/riyrzzKnriCafl6CqiSaJiocZtuh8RjzBqnpezUIgyIuyhdB6aY8xbB8GSAPM/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24" name="AutoShape 16" descr="data:image/jpeg;base64,/9j/4AAQSkZJRgABAQAAAQABAAD/2wCEAAkGBhQSERUUExQVFBQVFxoZFxgYFxcYHRgXGBgXFx4WHBgYHSYfGh8kHBcUIC8gJCcqLSwtGB4xNTAqNScrLCkBCQoKDgwOGg8PGi8kHyQsLCwpLC8sLCwsLCwsLCwsLCksLCwsKSksLCwpLCwsLCwsLCwsLCwsLCwsLCwsLCwsLP/AABEIAMIBAwMBIgACEQEDEQH/xAAcAAACAgMBAQAAAAAAAAAAAAAFBgMEAAIHAQj/xABGEAACAQIEAwYDBQUFBwMFAAABAhEAAwQSITEFQVEGEyJhcYEykaEHFEKxwSNSgtHwFTNicuFDU3OSorLxJDRjFlSDwtL/xAAaAQADAQEBAQAAAAAAAAAAAAACAwQFAQYA/8QAMREAAQQBAwIDBwQCAwAAAAAAAQACAxEhBBIxE0EiUWEUMnGBscHwBZGh4SPRFULx/9oADAMBAAIRAxEAPwDmYSvMlbisIqxLWmWvCK3rw11fKEioWFWlGtV3FAvlCwrQ1I1aGgIXV4u9aVsNxXjbn1oES1NT4S0XdVUEsxgAQDt1Og96gNexXF1NuH7GXXHhexm5hsRmaCNiqhuc862w/ADg5OJLkOZT7uqvMb+K6Ao5aRQPs5Yd7pt2swZ0aMrlPENFYsNYEzH0NVr+JuGQ1x2ykjW4zDQxIk7edACWmwmYIyug8P8A7Pv2xme8mraXrlpW8zCLsaiu8eTAAJg3w7pq2a7ba4wJJJWQwAjyoN2Iwq3EvB7ndrl12LNEkhc3Ocug3qjibMqQRB/I1aIetHZPqldXpuFLqHZPtfcxNkNdVS0vORAqQrZRuCQT69elUe2VoNbz20KMNWyuwzCOarAJHI+tR/ZWyDDE3AGIZgoJEaE7g+tFcfb0I30rymq1EkclA4s4+a9JptPHJHkZoZSJ2W4netXXKES+RQz5rmXVgYmeokQdhApi45x7EK3hu3DbOtt2ti2W0EssIsweY8qAdnlW1jbk7JkZRlLSYfKIHQ6+1H+2HFTiSrkMoUZVHd5FA1OkuxJOnsB0rYiO5gK8prSWSOaD3XOOK3GNxs7sQZJMzyJ/Ouhdl+D3LqN3aIxy93mdiAkrvABk6KNpkjqaQeMrzroPD+IPbtBUyoCNT3rrM8yEYeXyqfUEAtv1W1+lFz2OrnCW8dZgspgwSJGoMGJB5g8qVcSMpIgHbXp6U3cRGp0UaDRZjYbST/5pU4mvjFK0p8VK/wDURbLTj2W4RhjhGuX7jvox7lLlyGmMspbMkwkeWfWY0RyhGjAqw3BBBB6EHUUXa+x3fGt6FlXSB7AEET5DzobiUIY6MJ1GbeDzPXnrWgsMqk1HuBFQQzlYXxQ2bU8h4QdjHTagJpk4Jg2NrMMsEcwSdAx0002NWaX3j8FPJwj3HO0q37QtZwq6E5bTySuo1ZgBrrtyGulKV2jF/OFkuNysALyA1/ymYBoZjrIRiuYEDYgiCOtWEBooJYJJsoSo/aKOrL9SK6XgpCiAPUz+U1znAANfQSD4x9K6XZwsjRXPoGPXy9K8vr73CvVeg/Tq2OJW+c9LfyWvalTCaa2bhPWCPpWVnbHfl/6Whvb+V/tc9WvTXi1sa9gF5JaGsNbRXmWiXy0A1qC4KnbSobu5oSF8oCK0IqQ14RQFdUNY41NbZas4zAMniMFTGo8wSN9fwn057iVlEAqZFYBWxra0klVG7EAeZJj9a4uqfh2Ka2+ZDlMbgMTB8lIqO8hk6QDt4Mg6aLy1ke1O/YPsGl/F93fuoQEZrlu07B1VY8UwCPEVH8XtRXj3BMDh7pS5ZJQFgCcRiXYGdfCpgzzMjloa5sc+9oRWBykrsyrFWjNGY7OVHwg8vSrmLw5B1/EMw1nQ+dE8ffw+EI7iwhnVhdtC7lkDLlN4kgEax1o52K7Qfe2a29izoVy5MPZXSGJLEggDTfSqhqxp2U5pQDTmV2Cs+zi0fu5j/eNynnTLi8A5GiOf4G/lVrE9nsR3Ybht9bWZjntghRmJjMItkaEawADv6sn9pMqXhdzMlrKqsRGZoI0PWQpnqa8xqYY5S6UHnP5lbkOrfE0MAuqH2XH+GcGuPjb6rbvZhbtaIrTqbm+mg0O8TFGsR2KxLD/298+E6lrY8cmDDXBpGX3nyrzthj3RWC2yjtlPepduKz5Zi2x3IAZoBOmaueYXjt5sRaOdzldSVa7cZWgg5SpaCDEEc6vgeOkC3IpY2pgbNO7dh18fFFeO9isWiy1kgZlHx22+JguysTGvtTn/APTsb3MCsbhsSs7RBhTzk/1rf4VxS89p7ma1bRInIh56a65QSYgQZmhfEPulwftVQOxMkIxJJ3J7tg3vqZB6Upz2S1hWDd+nCgbs0fzC2f7Ob920rpcwmXKxDrcZs4kmfDb1iCNKTMb2DxBv2ssNbJXNdXUIM2pKsVLEATA3rqI4pZS5ZNq7bTD2FUIsmcqLAWCN9q5d2m4rfM91duIi5iRbuOoKiPEcpE60xjGsd4UuXWvlO05CI4qzw8Zu8xeMJIZSFwygQxlh4rZIBIGk+W1b8P7N4HGLmt3MZdW34Jc2kgmDl+AHofc9TXOsRinYyzuxPMux/M0W4JaDQACQXGnMmQKvhi6jttqd7w0XSZuLfZtZ07m8bcDxd5LydIjQefWpLl7C4NLds4fC4hlRcztenM0amCrZZImKr8f4MyW7dz7uLFtfBqyFnJJ1IEE/CdfelTGpMmqDAQ3c1x/hB1BuohMh+0CyGypw7CgkgAgqd/8A8YnenXBW0cBriWF0koLflOWSdem1LPYrs/OBOISz3rvcyGLRc2xaJIIYAkMxZTI5ItEcfcv4cW47sqyksf2d5ZkTbYeLKV085YjlWRNO8OodlsaPTMkHi5PCL4DtIL+IOH7uzmNt+7PdICrhSQAYkaT8qU+L9qMSjeG+ygiQBbtGPKShNWsF2jsJiEv93F63OUywScpSSpJ5E6SOVAeLEMhbz8PptSjMSQR81T7IGxuDvkfz5Kjf7fY4MYxBj/h2f/4rKDNxFwYEQPKvatF0sU1aIrW5qJTUtXhSreZFb93AqFTW5u0S+UN3eobu/sKmbWorlfL5QMKNdluAjEPca5K2bNsu7n4cwiEMAkyM2ijNpprAIyxg3c+BZ8+XuadbfEltWls4dCtoDMxvBc9xyGDG5kdlK+IZU28KkzGiJXUKCawWbS5jcB3ZPeWDAkZrcRO2sfCf80HyB0r1FS8CbkoqwN50GsD1FMWIs3r9kXCVwtk6NiLxyI6R8FldXukgyO7UCAROug1e0OGwQH3NDfv/AP3N9QFQ6eK1h9QD0a4SR0qQF7hnBT/A04yljiXD3s3Cro1uRnQOIJttORoPUDnXU+wPZ84fhrX2OS7iiCp0MWh/dk+IBRJdzrMQYOUil/s32Rv4jFfeeIW7r2yc7F2UPdbTKCCZC6ag5dAAPLoPFuKPDXHuW7fIT4TH7qxJiT13q4QPc26+1qbqNBQHF9qMfhg7BUdSIa5lQvlBOjQoYAEn4hz85pbONN5muXQXdyIUTLNMjbqTypgx/CL2KyG7OEtkfjDNdvRGqYdZuEDTUgbz50OxfFGwF63YwuFuWrl3wjE3wpusJynubYlbepHiMsZoBI4tp1Bx5pNLWtdYyPVV+1mAt23VArK6qBdFy5nfMyhhILsRAPlvrTD9j3ZpgmKxDgqjr3dphEyM2dxOmkhZPPMDWvBfs+xOJcd6LiW5Jd3ygnWdObMZOp9fKup4fCi0i2raLbVQAqpAjzJ5/I+c0v8AUZ42xBnJ/Pugi3BxdwknjrrhWkLcRjs6wQgPInRuUk6xMULxPH7jKDcuteUeJFEyzDbSJ09OQo1xfssBeAtA3bjasGhgoJks7MvhEzrM9KAcT4/YwAb7ugxeJUKGuNIsWs+YLH+8BKt8JjwkFgdK8wyAynwD4+X58FvN1DI22/J7YyouKcGuHCticZc7pm/ubWhLNyQDc6bkaKASZ1jnF2xGJtkc3WnezgsVjrffuL993DeIIWTOrle7TKMqoANhpmmdZJr8M7B37mKVrtpktW2DPmhc0fgEmZJ3jYTzittkYii22vOv1BOp6jhQH2XRuy2HtJhRm7tywOgyMxUwxORtTsTlImBpMarfH8Rn1buwqiLSyFVBoGKAAXIYoYBmCTrpBPcV4iWRbQUWwo+BSIOsjQAnQzS3xi0FKgEXbznKiBWLsY0AymTAHSABOgFJJwGtXXalss1v4KSOJ4K2PECynmDBkc4YR+XvVjgfA2xSM1xvu+Ct/wB9fbQAbZVJ+N+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+yOHuYFSUS2zuZZmDZtNlGW4AFGumsyZMaUzVamOFlBO0mkl1DrA4+SYrV5MFgreHHeILaABbk2XugRmuWnUyHBObKRrr6hC4qRnuM1yL10gsVSX5HULlQEjLMeY5tJni18PcZ2VVZpJEtz3gSeetAcbZ1ACi47GFQAySeSwZrzL5S9y9SzQmKIlponn/X5ygONRcpLjKfLST0y+k60QwHDFRBicWIs/7O1+K8Y0VR+7zLfprVvjVyzgMrX0W7jMoKYfNK2RGjXSPiYzMegGgBpWtcUv4u+73GNxshMbBQCNFXZQJ2HvJ1qgRFo3H9lnO1IxGD8T+fVLRrKwGsq1Y5RlakBqINWwergp1uDXtRg0U4FwhsQ7BSvhAOSTnffS2oBzEAEkaada64hosroFmkMUgbsBPr89q9xVoqYO/5gjQijnHezht5Q1rKx1yxF5ViQxtfFlIDQSIlSNKD3rgcSs+AKuu8CZJjaDlHqwpDJtxtNdHWFHgWUOM7XAnMW1VyfZ3UD6+lMeH47aRkXDYctcLKq3cURefMzALkw65bKNmywxzkUtLTp9n/AAhGY4pgzHDXEyLAKF2VyubnKkBhHPLQyACyiYCcJgx32Ud4z3sbjrl29kLNlIZoXxFVBXQATCiB0FJi8HwLOowuJxNy6DmQPaVBK+KcxC6iJA5107H4/umt4hkuDxFrgEkhVAbN3JBcqwzidhHPauWcS7s8RdrMd1cYskdGXX/qzUokhm4I2tG7aVb4b2xUAjEXMYI2Fm3YDehuXXMemTSieD7Xh3jCW7GFck/+oxNw37w0jMpuRbtHfQAikG9uRzBI+Ro/2A4W2Ix1m2satJkEgKokmAeQ284p3Uc8eJxpBtAOAnPC/ZJcxR744+/ca5q1wD4vLvO8Mx08qB8e7Jw658dh7jWiVIUAvuAS4X93KZmeddc4uJuZVxC2xbAypB0UaTofbakP7QeHtZvW8VbJX7wjrcgiBdQQwOuucakbeFutSwTxTOc0HgFMcwtAPmhvZP7WnVEtXXt28oCrmS4QANgBbRyIGnSm3GfaPbUAA377HZbVk4df4nvw0Gd1Wa4XZA75NokabDXcabCncYtrt5WJ1AVRlOkD0A/Kp5dJDHEZq7+eP2T4XGaQR4GOaFp1wNzFYt/24s2MLB/9PldwxMDNdbU3dJHiEagxMEVe2nAr1+x3NiyjLmVhcANsDKdoaOUiiXZbDPcuW1uG4y65z4lBhS3I6cqvf2vavl7eRFtNIDQsgbBpOpIMGgiJf4gOOM4RT7YTtJ+OB+WuO8Px+Iwt5LYuuAhcG2Lj5CxDz4QYOpmY3FGuHdtsQ5yNkVjzuSFHqQp+oqPj3D8uLt50UQcrd3rnUAgOIMNmAmdDrrrsW7ScXW/btBVyC2DIFsiS0Zmk6ctvM60+OpASVna7awjvjCsvxNFQHFcRUSDFrA2mvOeelxrYVPdfetuFdoMxZcFhLllWHjuPcP3i4JGhvPpaG/hQk66FSKQeKY9u8dUlbf4VJDQBtqRrt0orwDF3GWDft20EjxLZmdNgy7UW0VjC7HsjcA1tko/214Y9zDIqW7Nsh82S3cViZBHiCaTruTO/Wuf37GKwqls9yxmgSrumaASF8JGbn9aMYjtBiB/tPh+GEtiNeULp1oTjsf3ob7w9y4Y8BzHwvIObLsRlzAjTfTWKJrdo5XRqWyGgKTZhe1TX8PdvNgrD27IOfvLubNlUMVAa0ZMEHX50v8Q7c3GK90jYdVEBbd51UDkAqKoFHOx+DwQtEXLKYrEamM2Hca6xBuSFACzpPx6A0Qs/Youn3jHLbcqCyWrBYKTrlDs4mNvhosJ2asJU4b24uqPGz3JafG7vHLTM0jntR/DdqLt/S3bdz0TMfmRt70m9qOzrYHEmwbgcQrJcAyh0aRmyycsEMCJO1WMVbS2FTLbuwgJfJBLMMxHikkKSVBIEgbDap5IWHJWhpddMwbBkBPLcMxEBsVfw+AtnbOys5/y21PiPvNQ4vtZYwNs/cFNy+/h+9YgqHg87NqPD0lgIgSGpGw2IRW0tLLQNkMkx1Wmrh3HhhiQLbISB8JVffw78/nXAGR5ARyS6jUYJ+SUeK4HEls90MWYTLNmaN5JbUySTPmav9jbY75hcUx3Z06+JfPaJpsftjbYeOwbp6u4/ka94XikxLnwWsMqCNGUFixHVRIAVifavnShzaacpDdK5h3PGO6i+4YTlYA/hX+dZXlwCTG06T0rKyfa5FqexxeSSIrIr3nWRXrQvKLynn7LLK99cd2VECgFna2qzI8OV/jJHkAIJJmKRzV3BY9VOqnQbEDeglPhpEwZTn2l7Uo2Ia46PIlEDOHyLmYtCoSpzEIYEjwjc+KljiHE1td/btkPdvgpeuRolqVPcWx+8cq538oHUF+F9l7l8pexQ+72JBVNO+vdFt2hqJMS7wANfML2H7IYkFwyhWtqDcBZPBIkTBjWDzqVoaH2nkktoIXnrrH2QuxttlOrMYVZzEKySTDJpEaZh/lblyV2AEmuxdhsEuFtZRcZXYeLKonefiPKZPy3q4RGThTl+1MHavEgtcbxF0UrEiVzZSdZOmgOh385rlXGcpxFkWEZ+6nvbyoStx2csYIEZEByhucE7RTr21xa4gLhrLvexF5lVRsMxI1YxJEDXeAJ5UlYf7Q71rDph+7nu0CS164JyiIKpGnKJNTamMNIHoqIXWPml/ieFKXGkESSwnmpJg+lHvs+v5MSzGQptlWiJOqNkBJGrZR6wRQjjdwNcldRA/DlOvig6md9DO0c5o/8AZrh82JYwCECEg8wcwgCNzlPTao5nhsLifJUxj/IKXUrXZUviO/78QWzhcpLkN4gp20O0gRG1Lf2iJkFhIZAzFysyguZbgJWRm58983lXR8MVFuJbMQNkYgGNiACPWSfWkf7R8FZZg7Mc6IMqllVSZIygRLGM2g20qSLpiVhA8/ouGR7gQSk48L4aE7xUW26jOCb99nMa+FWXJJ1iQRVfBY2zdu5rPelANe8CZs4knRIBWCvQ71FxnuWFs2iSQpDkuG1nQKJkKBm3A3HOq/Z7Blc0BvjMEAndVgaehrY18Bbptze/IS9DKPaKK6Fa7XJYs3GuFpNpraZQFOZh8UmRIgcuexoHisNeN22VGbvkUi1bbvGQ5UJttkmPiDAaSrDoai4rgs1gnWUZWGYHRfEpMEa6m386I9kL/dre75u6smLsh3trvlXO9pu8uf3bKtlYEB80+GsiAmSOnI9Y0Mn3cj+lPj+AMbKpfYWXDNctpcMZgFAfxgwkAg+L/EeRIHHsneYCEzL4tRiLDDUeEibusGCdp8ubf2gxdnEKuW8WXRW8V1AAwK+FHUgnKWkhpid4rgRsMt4C5LMrR/EDAOvKYMVZHTRQUD2MmIB+VIpxbBtbxDW2AzqcpAIIzQeY0NNHZzh9hFi9aZ2+PW2xE6whgEwNJ5HzilviZZ77MVknxEKI3MaDlvW4sINDbuA6aRGx13o2mxaVL4HVV1hS9po75mW33ds6IMipIUAFiq6STry3GgpexFskqNszAE9ATqflNFcVbGXwowg6k/T6g0Q7GXk+8IndO99nmyyEA2yquWfVgCAsmCG2OnUlyD37TN9m/AVa4C3deIklkTLNq3Le4ZgNRoRFTW+2tm87v3hVR4oI1y5go30/EvPnVThfbg2CzjxM0ydIMzmEbR/OhP8Ab5UThVt4ZdoS1bBMawXK5iOUZjUAl5Pcr1fst7R2A8+957d0y9pLeExttDdtk92GytnIIDZZ+GJ1UaGefWk3ivA1CnuM7d2hZwzLoi7vJC7FgI1JmmDHcFv22ju2YMAwFoG6LeYA904tzlKgjflrzq7wXhjO11LyPaz4a4mc23IU3GRAug1Jk+kUsOkJpxRu6DbDG9ue6ROD4K42Zre4iPCDJ6a7US4vwt7cPcdCScsDMDoJkAjVRoCRzMVTwXE+7IKm4oA0AyHfUiCsHlrvvU+Lx63QJZyVEIMttQJgkQsQD89BTHlu1LiDg70VM1f4JvcHXKNRIjxTv8veh5pg7M4EujsCmpiGaDsNQI86lokENVUrgANymdteXsKyiS8LuAfAh883+lZSPZnnt9UHtDB3/kLnDCsqV1qMivV2vKLRqy5bfuyyBtD4m0ygR5+flzrYipBiDkNvdWgkZguxBG4PMDbpQSZaibyqdvil4fDduKeqsV+qxV3GYrvsPbFzxXAzTdYli2pgOTJMCADyA2M0PC1ZCzZ9H/Qfzqe00KzwjFd1dDGQIIMRsfzG1WrmIAclbhQMZAh4APSRtQtF2HpR/ivC4t27huhyTlAAXbU7jpHTnVIFpd0jXZnj9ixmCwt24Cr4gI5uKh3FsMcqE7SBrp0qhxzh9lMPcNi23dMyi27MCy5SC2ZQSddQJgR1obg8PGtXTZNwKkwGaNQSNfIanYbeVfS6cNYHHm/sUxkm5xH5yhF7Cl2thdWdFgSBJAjckDlzp/8AsxNvDpfN8IrF1TUhtbYY5SRIHxn1g0ncS4f3LWwSSylQAREiZmDrvp/5o/exvgIVco2MBYOkjQiNJ35a+dY+o8UewmrV0bCXWuuYXtZhzoGQAe/tpp9aRu3mLOIU4i2Sowly3qoMgu2QZY1mYPpXPL+CRjLZyZ38P8qYcDjLl3DtYNwpbBBUsSQrSCWORczEiRJnflU8TdjmkyXXau/CMxAB21n89u61sdnr15ZAzEyY7ywNfMMwI5/SpLWGvYMhX8Jc5oS6p0EDXu2I+dL3aDFn7/nhTBUhYBXW3EQNI9KOX3l0UotsAfEtp0zZoJORvEYII+dbc2olk0vh9Pj2+SihijbqPF6/dHPvpv2inj1JAzHSRPXWPMe1RcAw+S98TDuzErMqDqchMATJ6c+utHBcaKXly2C1tHXM7FllQRmKqYkkTE1visS2FfOpz231t3V1V05T5xy0rOYHcuQ68XRj4T1xXG2ryhe6cZGzJqAFaCC0IDmJkzJnU6ia5b234TlvpdGguMojaCpUSfXQ0bt9trf4wZ8tP1NU7uIPEr6JZURbKuxYkQq3EBidCSGgLz16U0bibKz4t5kDiFYxXZ+0TbY97aLIJgo4bYyANd6mbs2jj/3MQZ8Vg75i3UTqx+dLvE8XcS8+W4+jHWWWSCROU7eh2qW/xZktAriA1wtqAqaDXXVZnamtwFTI9jnOJH8oriOzNvKwN+62cy2SwdTJM6gxrrQS4w4ficPfsq5a08nvCviDAqVhdpXvBPL5VTv8dv5CBdcTvlhZ/wCUCqt24GslWCs4JuC4zHPAygqCT4h5Hr1AosrkTmO90Ji49wyz3gvWRmwuIJa1rlyMd7TdCCGEabRymosIAMy5VCshHhAJzN8BBiScw1EkZc1DuyvGQHOFvEmxfaP+HdOi3AeWoUH2PI0Xewbdx0zlWBg65Z89TtHlUUrNp9FtwSvkoN5CZvs7dLGZX8Ba5DM964rPcbRUTDrGdt5Yn/R9xuGuNYcIL1lidg1pmI6ZWYqAeYmfOub4PFXRFxNLgTKHUKx0XJmGYkZo59adOB4Gxdt99dsBFBBDXLubvDzZhc6ETvX0Um7wj8/hM1WnMZErvT1z5VY+/wAlyHinCrli66M2aOZEaHaRG+u1arZuF8hgsYBA8wpH6fM9aduO9nMM7hkvK4gjNYbwiCdOa+wOkRVVeyVnfvrs/wCZCdf4Zodpd/6j6gjonvxhJeIsgbUC4moPxCenrXTbvZiyCSVxV0/wifc5fzrnnaVVF1ggyqGgAmSI0gnmaKOMtNlJ1M7ZGUEIt2bca5p8gP517Xi26yrFk7kaeo3FXL1qCfWoWt1VaVSrxV3hXCxeJXMqkbZlZt5EyoMR6VHbwTtspPt+tWcJw984AnMZAVHytMaGQdgY50LvdRNGUXt/ZvcuRF2yggDQXWkjnGQRPrXmL7EiwUt3LxdbjHMy2zaywNgbsqeUnkJoK3FcUkp395YJBC3WEEaHVT5b1Lg8U7LdFxmu5rf+0YuRHNWaSp2235yNKnJTQq+Iwid+Ra8VtSNVbMI01z8/Wrtm8dizcxBUHl1oWqERqSszEx7f60+YDs9ZuD+8uqDB2tsNAYg6GBmO/Wq4pAOUl7SeEsW7kaQa1xWIAtEgkETBGhB6yK6Ifs8tXSbj3b/i1OVbaT56yKAcdwWFwlzKple6acxW8c8wNEMK2ojkN6o1E8b2ANu7CGFj2kkpGs479iQNV7zMfCCc2Xed+X59ae7eERrJJYggTEgfQ78hXNcKp7p1G4ykx6MJrouFvbQxAPIivP6sNaAT6rX0lusA+SGtY1q5cw0YZ+uh/wCof6Vc+7Bm99am4mkWHjy+hFZYf42j1C03M8DvgUp8Xw7tiFcIxjKZCMwAAk5io0jTnzNFsVxR7sOxllUAeQXMQIyiNz1+lEGx/d2CHN5k/Ci3WVC5U/EispIgazQlON2rqsqWWtkKZzOLikGYiQGBkkzJ3r0TKbpad3qj+yw3X7QSPX6K1gO1V1UzFTlEAkMBPLZhmP8AzVRftKEL93nRX3VQmWZmcrSsmTJyydOlWMBwJrln+9KrElYzAH49pBELqYpbvLpQ0s90jm0p8Rj7ZM92ST1bKPkogVdw8osrChobQQw3Ag/FHxbaUEy0XwyyQBr4T8gAT9AT7VzuERcXRuC9tgG54yANCZnXykA79aPYjjKNh2toLau4gnOoGoCk6/4RAkadRQS3YJbQiYGjDkcsH3npyNRBCATkSBE6HTNt8/pzijCRZFqhfSP66UwcDu38PYa4qqyANm8NtmBhSJLAlQBqRzkUExdsrGYRIDD0NMOD4hhyAjquihSTID5RIMjkdNCRB60DnUn6aMm6CR7mGgQfSum8PuDG4JcUnjxGH/Z4tB8TL+G8BHMa6c8w5VTucFwF4apeWedq5I66ArcA6VvhuHrw+4t/A37oYiGW+oZWWdj3arpodCJ5gihdTxRV0TnwvDm9lZweNQtmGoIEwfrHP5UTs4SyzZxlL9cqBv8AmyzQfiWHw+IbPab7rebUoZ7tmPNWgfofKhmJTF2fiTOOTAZh8xqPeoXROavRx6+KUZwU63ba9T5SSfpStxzEXbNzMlwgEaaJKn92YmKHJ2vKjUD2GtUL3GTfbUGBrrH6VwB4yML6SXTu8BNnthWcRxy++jXrkeTEf9sUH7SWQe7ZLZQFRpJObwrLjNrqZJ1jURFWn0otjuyQuhSMU+g2ZFcKIGgi4NOW3SmwuzZKzNY3ADQlHDYfwjT+prKecJwVraKhXD3MojOyQWjmfHvWVXuCxjC5CcTh/EfWo7bFD4QJjmJj0orew/OKhNmqbtfUht0u+5JrWxaKMGBgj1/TWiPdV7asjMJ2nXlp61whdQq/ZlidNdTBY68zLayd6scOseKOqMPrNONrspbujS6YOvwIT03DjT2rLvZexZIi6zXNlUm2ASdCIBLHQnakHhG3lIaWtKYOH8PdrBZE2li4YDwgGRBj6dKmxtm05CWhATeBEnbnry3PlW+HvMqm2IykQRmK8vlrVMLrNBLe2haCYpSW8RLT11/OoGxTCzctj4GK5l6kSAfIiTB5fOieMsxB6N6/XnQuyNH9j8ia053f4vmPqpYW+P8Af6K5xLilu9mt20WytsDw5FVWLFQVCoDGhPxHlTJw3BhlQhwAV2cFYkddjSS1mLt3/FbY+6kU1dnsQ4VAGgZee/Lb615zUbbpy2dPuyWlMeH4IxAg2565uXyrOL8DIsOM6lsuirLEn9K9tcTcdPlP56VJiuI3CCMxAI2ELy8qz90DTdG1eWahw22KS5icYvcZFQftEXxkKW8Jg7sIBIPtS7w3DRcfoVn6014exh7gJIe2NlVYaBP+PX6nc1HiOF2VbNaZizaENlAA30CjTUDn7VtPmiOn2d/7WUyN/WDu39JfF5wCIzBt8rMs+uUgH3FDcQmphSo6Ezy6/Wi+LwWR4YG2fFvp1Ig7GdBI0qldw/gzTMGI5gQNfTWPahWW8IcbVF+C4tbd5C6owPh8YYgSJB8JBG0T5mh9waVZGEYw3JWA9SRsKB5rKo0o3mj6fVMF7jdot3bJaZV0CuoKiP8AduJyr0BOla2vubg/s0XyXEkfQNpQK/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/CAuk6ddPnpTNxDCMkFsuukA9KHYvgF21DuFQBlgFhJ8Q2Aq9i7xaSdT1zE/Qk1NMKbRGU1rtz7acIeTWV4a8qak60VYOd9B02+nOomtURsYedxM8hOg6mNTRXD8NGXQiP8ACI+u5r0JlAXmxHaWhgG6R66f61KvCp6n6D66/SmQcPA2AmqmKYLpzpZlceEfTAQHiWCysDKsWUHwiI5fpUWGWHtno36irN8E9T9dvrUC6EeRFM7JXdXsLbi/cmN21/imidvg3eaqU56MCOUfEAfWosNhG+8MY8PMxpJAq1fw7q7ZA+aFjLqJ13HPY8qGJxEmPJMePB81Diux7sg8dhYOpzsZ1nYLvyoPe7MLh4L3M4ZoaVa0oUanxnU+oFEbnHL+XKLrAeUD8hS3wrFvca9nc3DkP94S8j+LUe0Gr5up0zZx/ami27xQRbE9mgwN4MpW4DlUBhCv1J29BNWeCBbRAMHl77899+tE+C2y+Cs6bKB6xI3qpfwoV4G2bY/5V/kawZpDvPoteBgr4q5f1YkAAHYCNvavLw/Kvch1023+leYhvyqCT3rWizikuW7wVdTB1/OtsHjwXIMHwnlI/wBPWoX4a1yCvU/pV2xw0IPPrWm5waL7rKaCSB2wrdnjSQFYlRA+ISuwPMEc+o9KltjDvqRhP4lT9GNDcbw26bKnw5FUMeREKZ8tuvkKXnFWALKkk2ni07Pfs2xKXMMh1jIikk9BB9KXkU3bhtlD3vidyRqWzTlCgab6jc7UMOgX1P6UX4ZigcSzvuFOvWSDJmZPnS5OE7TyFxHbIQrESlxoyjlqPLUDmOlZiMW9xMrAsB/8hiY0MGdqYuIcJN1i6MGZjJVz8W2qtr01B21oJc7OXgCO5aeoKkRHk3XrRsPhCXM124nzQG4ulGLIm3ObKQ0A7cute4ns5eJ8Nsqv+MqI9dTRDEYDu7PiEqWGVxsZIO/4dC2lLlCp0Q2k2h3e3IiFcdGAO0ddelVMUxIHgVddwInTbp51cGDlwEbc6EcvXaqww7OcoM779VH8oqfK0xSpOtb4UFSpG+sfp9ansoOe1ZaUFxPw/oATXzTlceMInhuJtahmQgHo0H8p+tE7HapADmW63T9oR/8AsaHYjhCraZ2uPpqBuJJhVE7+ZB0oUNq69zmldjjjeEcucct3HCm2tlD8Vz43hfEAC0bkAb8zVs8PZtVCMNvC3MaTqBzpQxZ0NDuG38t3NlVuoIGo2iuCPqi3JUsvs7qZwnRuFXJ2H/MK9oYcfhjq2HE8/AjfUmTWV32Rnr+/9JP/ACJ9E7LiAg8I1O/OrOGJbxGR0jn6jY1LjOz9yy8Ouk+FuTD15elWhYjlpTKzlLtaq/72nmNvlyqnfw+YzoRV/L5VqlgT0P0ri6h44cp/AD8wfmpFWsPwy0upspPmC3/cTRK1ejcAefL+vWpWtg66/wBelAZHBEGNQ9WAERHnJ/oUP4pxFrbSs+IeXInqCOdHnwMidqCcX4YWjYa89j5SPh+VdgcBICV9ILbhLVy5rpI9aG8HtBb7ryKN+YpgbgFyNAg6nOsR86pL2YvI3e5kYnwqqEtIMfiiPatWaVvScCeyhjYd4NK/2U4hmwqLOXJMneFnf6x6xRL+0kdtQsBhlBHIgjQ6EGBrVfC8KFq13OUT+ODIB/cnnB3PWegrLOD8RAjRQ2vLXKfoTWK40/w91psFjKNYexZPID0uH8zFa8Qu2kHg7sGNJlzt5bfOhL28pIO46VDj21+X0pfXo0Gi1R7PYsvNK3wDDjPcVlhhEzocxLToRp6Ve4phAEbQE6a89xVLgSku2pEAdNR0pjTLGUqIOhnpQPy60tvhpc6xeLORVJbKymSsa+NtwRpsNiJ50DujptR7imFyxuujQP3hn5ddDNCcVZIgnXNrPvWu3hYMoyVEw0T1/WrGFIF9p2j+VRXF+D+vxGrbcMd7rZdBtPtMUqT7J2nH1H3Ve/jmRyUOkyAdRy9x7UQPHbyIC+oMiBcJj5g+u9Db+GAcK5Gm/nziiN2zZNk5LU3GiI1gmBoQdgAfc7UbQC1dcSC5UMV2hYgfs1J6t4j7bAUwcM4urWz+AzBUwQTB1jSZ8oO+hpOvpRM2otN/nX8moHnbVJ+mHUsO9EfucMsXN7az/gbIdeqmIqvc7M2p0a+vpr9cp/Oh1m2wtsRdmBIGjCImCrbGq44zcEfCY0+EDQCI0jlQOIByqmxv7FGG7OWRqxvOdeW/vl/WqfFsItm0hW33Uu0MTLHwxrvpr157VFjO0V8qvjiQdlXr5ituFXWfOrr3rOhADakagkqx+AxMGDvtXNzeAF3Y8C3FCrRJO1tj6CTr5RUXWrz8MKz+zfc65SfDyErpO+taXcC0jIjnQfgbfnypLwq43BDcUuh9DQvArqaZr3B3A8alMynKDuduXLfnQi1wtkMMNSdOh20n3qiLAorO1Z3GwrtrhogZnytzEbV5VYyP3h5TXlOWdtHkuxdl/tOS8BZx4VSdBdiEb/OPwHz29KacZwD8VvxKeXl5HmK4PBVirjKw3B/rUUz9l+3V7BELrdsc7bH4R/8AGx+H/Lt6b13B5TxbchPF7Cxy1qA2qZOG8Sw3ELWe00n8Q2ZD0ZeX5Hkaq43gxX0pL2FqeyQOwgW1SW9PhPsdj/KpnswajK9KSU1TW74Jg+EnkdifI7H038q9vYKagJEa6g+9ZavMvwmR+60kex3X6jypZb5ItyG43hpGg18qXuKcVewYHxch+6f6/SngXkcwRkfkDz9Ds3t9KH4nsvZYliDmPOSfoa4KBty+IJGEJ4Jj0uwoDKY/FrPUyK847be1dQrsUYfURqKL2ez9lR8MecmfpUXEOE+EQTpO5ka+fL1oXCzhMjO05QRLp0nfnrOtR4lpNEhwt9fAfKCD+tVn4Y/4oUeZH6UrpuvhWdVlcqPhl6GPpRjD4ozvVHCWigmNfPmPStMdfgaaHy/l/KnFtqLcsXiCMmW5lgXHWHAK6Ea6xG/X2Nb2+A2Ln+z+TuB8tvlVA4K4+HfLBAfMQdD+InX2G/WgDKK0GjCy5XAOyLTfjuC4e0s5FBA0LufUQCdTVXg2VsQqEk+FjIOg02Hv+VLeMtw0dIHyAFMnD7s4kSM37Ma7mNtZ3gAUqYY/dPgdfArhD+0/DSl9jsGiCRodBofOaDfd9DKAxEkGN66bdsK8BtRHPWR0IO4qnc7MYc/gj0LKPkpoI5mhtFFLpyTYXM8RZI3ESAfYiRRXDWMyOOQdZ5wPHyp0Tslb2RUkbZizR6BzA+VJyJAu65f2gg+hccq654ecJuniMd2r9jg1q6JAnkAJEETqYBPuR+dL2OtKtxlQkqDAmJ03285q8XaNVVxttrEDmNedU7yiRCZeupM/OuOIIwFUwEHJUN1ZKjy/UmrGFdlMqCTtoY0Pn0rW4kN6QPpVjCYcNoWyzsZiDSx7ya8eBFMP2qKyrrqI3RPzUgnlU2I7U2yP9rPRQF+pM0G4lgBbI8ZYtrqNY2BJ/SOVUCKIvc00lthY4WizYlbuZx4WBChSSxZYJzlydTMDLWncyORB3BEj+vOqViySNKnXDuPOhs3fdJcACR2W/wDY9s8rg8g4I9swmsrJaspnUck9JnknHivZ63ihoMr8gNNeqnkf8J0NIuPwNyw2W4DEwGj6HofI11ZsIt0FrWjDVrf6rVPE2UvqUujWIzET7MOY89xTgaSCFznh/Ebli4LtlyjjZh06EbMPI11fsp9pFvExaxGW1dOgP4HPkT8J/wAJ9ia5px3sxcwxJQFk3jcgdVP4l+ooQl0EdaYClkL6Dx/BgdVHqKB3cLE0mdk/tHu4aLd6b1n/AK0H+En4h5H2Irp+Gv2cZbFyy4YHmOR6MNwfI0Dory1G2Qtw5K9xSJ3qMJOoozjcGyfENOR5Ght8AHTnUxCpBtQMgIgiR561iXHXbxr+6x1Ho/6NPqK2K1rloUStYXEI2gMMN1bQj25jzEirJj0oXctq2jCY2PMHqDuD6V7bxdxOt1fbOPfQN9D60Bb5LtqfE4fmI86EsmvQ0cw2JS4DlPqNiD0IOo9xUWIwc0FIkHmN6G3od9dvKiuLwpgih+EwhBk0xoQlCzjChvW9crSum4g8xttpPnvQu3GbyB+dEuLYQi4zbAz4h16eVULlogBjrM/QxVzDhZ0gyobhlp6n9aZOFD/1I/4f6mlxTqPWmXCWj3uaNAv1k/6UuZOgTLEamvM3OfnUIUEaNB8/51DdtMvmKiV1qxeBykgTvsaU7vDyFcgZlZgSBqV8UnTmNTBFMK345xQDhnE8oIYnwjQ+4EHf8qfHXdcN8hCEw2Y+ExoTPSJMfT61FYwxdt5A1M7xIB/Omy6lm6JZUb/F8J/5hofnWYbgdjPM3FIOwadjMaT0puxdEw7pRxA8bepr2CFkGNfnp/pTcvBLQJK2mc9XaB6n/wAVSx/DHvGUyEDwiPCpiJVDzyyJ/wA1B0yMphma7CW3Gh0T1Gh+lV2WjVzg1wN4rTR0EHlHI9darDgd4/gIHVoUR11oC0+SaHtA5WmATw1fB8q3w/C2UbAjr18xUiW+sj8qU4qfnKrG75H5VlXcg8q9obXEzWGIdSDBzDar3aJQLogRKifPesrKuCiVa8Jw1ydcpWPKd46Vy3jiBcU4UACAYGmpEk1lZRNQlRCmr7Nr7LxC2oZgGDZgCQGhSRI569ayspoQldnxyg22npSbjhr715WUmf3kyDgrRfhrWdKysqYqhaVi8vSsrK+K+VXihjIw0bOokaGCdp6UfNe1lC7hEOVXvqKGY0RNZWUIRKoR4l85nz9aBccsqreFQPQAflWVlWQ+6pJlrwWwrHVQfUA0X4Rz9R+VeVlDPwuwIhdGtS2jpXtZUw4VKqXhqf65Up29rn+U/wDctZWUbUbOCq+cqAQSD1GnM0b4PiWIJLMTlOsmfnWVlUH3yuj3AhWOxbs5DOxHQsSPkaNdnLh2kwFJA5Al1BMVlZSP+xRyDwhHssAxpUS2wQSQCesVlZSbSjyqXOq2MXevKyg7ol4iCNhXlZWV8uL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26" name="AutoShape 18" descr="data:image/jpeg;base64,/9j/4AAQSkZJRgABAQAAAQABAAD/2wCEAAkGBhQSERUUExQVFBQVFxoZFxgYFxcYHRgXGBgXFx4WHBgYHSYfGh8kHBcUIC8gJCcqLSwtGB4xNTAqNScrLCkBCQoKDgwOGg8PGi8kHyQsLCwpLC8sLCwsLCwsLCwsLCksLCwsKSksLCwpLCwsLCwsLCwsLCwsLCwsLCwsLCwsLP/AABEIAMIBAwMBIgACEQEDEQH/xAAcAAACAgMBAQAAAAAAAAAAAAAFBgMEAAIHAQj/xABGEAACAQIEAwYDBQUFBwMFAAABAhEAAwQSITEFQVEGEyJhcYEykaEHFEKxwSNSgtHwFTNicuFDU3OSorLxJDRjFlSDwtL/xAAaAQADAQEBAQAAAAAAAAAAAAACAwQFAQYA/8QAMREAAQQBAwIDBwQCAwAAAAAAAQACAxEhBBIxE0EiUWEUMnGBscHwBZGh4SPRFULx/9oADAMBAAIRAxEAPwDmYSvMlbisIqxLWmWvCK3rw11fKEioWFWlGtV3FAvlCwrQ1I1aGgIXV4u9aVsNxXjbn1oES1NT4S0XdVUEsxgAQDt1Og96gNexXF1NuH7GXXHhexm5hsRmaCNiqhuc862w/ADg5OJLkOZT7uqvMb+K6Ao5aRQPs5Yd7pt2swZ0aMrlPENFYsNYEzH0NVr+JuGQ1x2ykjW4zDQxIk7edACWmwmYIyug8P8A7Pv2xme8mraXrlpW8zCLsaiu8eTAAJg3w7pq2a7ba4wJJJWQwAjyoN2Iwq3EvB7ndrl12LNEkhc3Ocug3qjibMqQRB/I1aIetHZPqldXpuFLqHZPtfcxNkNdVS0vORAqQrZRuCQT69elUe2VoNbz20KMNWyuwzCOarAJHI+tR/ZWyDDE3AGIZgoJEaE7g+tFcfb0I30rymq1EkclA4s4+a9JptPHJHkZoZSJ2W4netXXKES+RQz5rmXVgYmeokQdhApi45x7EK3hu3DbOtt2ti2W0EssIsweY8qAdnlW1jbk7JkZRlLSYfKIHQ6+1H+2HFTiSrkMoUZVHd5FA1OkuxJOnsB0rYiO5gK8prSWSOaD3XOOK3GNxs7sQZJMzyJ/Ouhdl+D3LqN3aIxy93mdiAkrvABk6KNpkjqaQeMrzroPD+IPbtBUyoCNT3rrM8yEYeXyqfUEAtv1W1+lFz2OrnCW8dZgspgwSJGoMGJB5g8qVcSMpIgHbXp6U3cRGp0UaDRZjYbST/5pU4mvjFK0p8VK/wDURbLTj2W4RhjhGuX7jvox7lLlyGmMspbMkwkeWfWY0RyhGjAqw3BBBB6EHUUXa+x3fGt6FlXSB7AEET5DzobiUIY6MJ1GbeDzPXnrWgsMqk1HuBFQQzlYXxQ2bU8h4QdjHTagJpk4Jg2NrMMsEcwSdAx0002NWaX3j8FPJwj3HO0q37QtZwq6E5bTySuo1ZgBrrtyGulKV2jF/OFkuNysALyA1/ymYBoZjrIRiuYEDYgiCOtWEBooJYJJsoSo/aKOrL9SK6XgpCiAPUz+U1znAANfQSD4x9K6XZwsjRXPoGPXy9K8vr73CvVeg/Tq2OJW+c9LfyWvalTCaa2bhPWCPpWVnbHfl/6Whvb+V/tc9WvTXi1sa9gF5JaGsNbRXmWiXy0A1qC4KnbSobu5oSF8oCK0IqQ14RQFdUNY41NbZas4zAMniMFTGo8wSN9fwn057iVlEAqZFYBWxra0klVG7EAeZJj9a4uqfh2Ka2+ZDlMbgMTB8lIqO8hk6QDt4Mg6aLy1ke1O/YPsGl/F93fuoQEZrlu07B1VY8UwCPEVH8XtRXj3BMDh7pS5ZJQFgCcRiXYGdfCpgzzMjloa5sc+9oRWBykrsyrFWjNGY7OVHwg8vSrmLw5B1/EMw1nQ+dE8ffw+EI7iwhnVhdtC7lkDLlN4kgEax1o52K7Qfe2a29izoVy5MPZXSGJLEggDTfSqhqxp2U5pQDTmV2Cs+zi0fu5j/eNynnTLi8A5GiOf4G/lVrE9nsR3Ybht9bWZjntghRmJjMItkaEawADv6sn9pMqXhdzMlrKqsRGZoI0PWQpnqa8xqYY5S6UHnP5lbkOrfE0MAuqH2XH+GcGuPjb6rbvZhbtaIrTqbm+mg0O8TFGsR2KxLD/298+E6lrY8cmDDXBpGX3nyrzthj3RWC2yjtlPepduKz5Zi2x3IAZoBOmaueYXjt5sRaOdzldSVa7cZWgg5SpaCDEEc6vgeOkC3IpY2pgbNO7dh18fFFeO9isWiy1kgZlHx22+JguysTGvtTn/APTsb3MCsbhsSs7RBhTzk/1rf4VxS89p7ma1bRInIh56a65QSYgQZmhfEPulwftVQOxMkIxJJ3J7tg3vqZB6Upz2S1hWDd+nCgbs0fzC2f7Ob920rpcwmXKxDrcZs4kmfDb1iCNKTMb2DxBv2ssNbJXNdXUIM2pKsVLEATA3rqI4pZS5ZNq7bTD2FUIsmcqLAWCN9q5d2m4rfM91duIi5iRbuOoKiPEcpE60xjGsd4UuXWvlO05CI4qzw8Zu8xeMJIZSFwygQxlh4rZIBIGk+W1b8P7N4HGLmt3MZdW34Jc2kgmDl+AHofc9TXOsRinYyzuxPMux/M0W4JaDQACQXGnMmQKvhi6jttqd7w0XSZuLfZtZ07m8bcDxd5LydIjQefWpLl7C4NLds4fC4hlRcztenM0amCrZZImKr8f4MyW7dz7uLFtfBqyFnJJ1IEE/CdfelTGpMmqDAQ3c1x/hB1BuohMh+0CyGypw7CgkgAgqd/8A8YnenXBW0cBriWF0koLflOWSdem1LPYrs/OBOISz3rvcyGLRc2xaJIIYAkMxZTI5ItEcfcv4cW47sqyksf2d5ZkTbYeLKV085YjlWRNO8OodlsaPTMkHi5PCL4DtIL+IOH7uzmNt+7PdICrhSQAYkaT8qU+L9qMSjeG+ygiQBbtGPKShNWsF2jsJiEv93F63OUywScpSSpJ5E6SOVAeLEMhbz8PptSjMSQR81T7IGxuDvkfz5Kjf7fY4MYxBj/h2f/4rKDNxFwYEQPKvatF0sU1aIrW5qJTUtXhSreZFb93AqFTW5u0S+UN3eobu/sKmbWorlfL5QMKNdluAjEPca5K2bNsu7n4cwiEMAkyM2ijNpprAIyxg3c+BZ8+XuadbfEltWls4dCtoDMxvBc9xyGDG5kdlK+IZU28KkzGiJXUKCawWbS5jcB3ZPeWDAkZrcRO2sfCf80HyB0r1FS8CbkoqwN50GsD1FMWIs3r9kXCVwtk6NiLxyI6R8FldXukgyO7UCAROug1e0OGwQH3NDfv/AP3N9QFQ6eK1h9QD0a4SR0qQF7hnBT/A04yljiXD3s3Cro1uRnQOIJttORoPUDnXU+wPZ84fhrX2OS7iiCp0MWh/dk+IBRJdzrMQYOUil/s32Rv4jFfeeIW7r2yc7F2UPdbTKCCZC6ag5dAAPLoPFuKPDXHuW7fIT4TH7qxJiT13q4QPc26+1qbqNBQHF9qMfhg7BUdSIa5lQvlBOjQoYAEn4hz85pbONN5muXQXdyIUTLNMjbqTypgx/CL2KyG7OEtkfjDNdvRGqYdZuEDTUgbz50OxfFGwF63YwuFuWrl3wjE3wpusJynubYlbepHiMsZoBI4tp1Bx5pNLWtdYyPVV+1mAt23VArK6qBdFy5nfMyhhILsRAPlvrTD9j3ZpgmKxDgqjr3dphEyM2dxOmkhZPPMDWvBfs+xOJcd6LiW5Jd3ygnWdObMZOp9fKup4fCi0i2raLbVQAqpAjzJ5/I+c0v8AUZ42xBnJ/Pugi3BxdwknjrrhWkLcRjs6wQgPInRuUk6xMULxPH7jKDcuteUeJFEyzDbSJ09OQo1xfssBeAtA3bjasGhgoJks7MvhEzrM9KAcT4/YwAb7ugxeJUKGuNIsWs+YLH+8BKt8JjwkFgdK8wyAynwD4+X58FvN1DI22/J7YyouKcGuHCticZc7pm/ubWhLNyQDc6bkaKASZ1jnF2xGJtkc3WnezgsVjrffuL993DeIIWTOrle7TKMqoANhpmmdZJr8M7B37mKVrtpktW2DPmhc0fgEmZJ3jYTzittkYii22vOv1BOp6jhQH2XRuy2HtJhRm7tywOgyMxUwxORtTsTlImBpMarfH8Rn1buwqiLSyFVBoGKAAXIYoYBmCTrpBPcV4iWRbQUWwo+BSIOsjQAnQzS3xi0FKgEXbznKiBWLsY0AymTAHSABOgFJJwGtXXalss1v4KSOJ4K2PECynmDBkc4YR+XvVjgfA2xSM1xvu+Ct/wB9fbQAbZVJ+N+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+yOHuYFSUS2zuZZmDZtNlGW4AFGumsyZMaUzVamOFlBO0mkl1DrA4+SYrV5MFgreHHeILaABbk2XugRmuWnUyHBObKRrr6hC4qRnuM1yL10gsVSX5HULlQEjLMeY5tJni18PcZ2VVZpJEtz3gSeetAcbZ1ACi47GFQAySeSwZrzL5S9y9SzQmKIlponn/X5ygONRcpLjKfLST0y+k60QwHDFRBicWIs/7O1+K8Y0VR+7zLfprVvjVyzgMrX0W7jMoKYfNK2RGjXSPiYzMegGgBpWtcUv4u+73GNxshMbBQCNFXZQJ2HvJ1qgRFo3H9lnO1IxGD8T+fVLRrKwGsq1Y5RlakBqINWwergp1uDXtRg0U4FwhsQ7BSvhAOSTnffS2oBzEAEkaada64hosroFmkMUgbsBPr89q9xVoqYO/5gjQijnHezht5Q1rKx1yxF5ViQxtfFlIDQSIlSNKD3rgcSs+AKuu8CZJjaDlHqwpDJtxtNdHWFHgWUOM7XAnMW1VyfZ3UD6+lMeH47aRkXDYctcLKq3cURefMzALkw65bKNmywxzkUtLTp9n/AAhGY4pgzHDXEyLAKF2VyubnKkBhHPLQyACyiYCcJgx32Ud4z3sbjrl29kLNlIZoXxFVBXQATCiB0FJi8HwLOowuJxNy6DmQPaVBK+KcxC6iJA5107H4/umt4hkuDxFrgEkhVAbN3JBcqwzidhHPauWcS7s8RdrMd1cYskdGXX/qzUokhm4I2tG7aVb4b2xUAjEXMYI2Fm3YDehuXXMemTSieD7Xh3jCW7GFck/+oxNw37w0jMpuRbtHfQAikG9uRzBI+Ro/2A4W2Ix1m2satJkEgKokmAeQ284p3Uc8eJxpBtAOAnPC/ZJcxR744+/ca5q1wD4vLvO8Mx08qB8e7Jw658dh7jWiVIUAvuAS4X93KZmeddc4uJuZVxC2xbAypB0UaTofbakP7QeHtZvW8VbJX7wjrcgiBdQQwOuucakbeFutSwTxTOc0HgFMcwtAPmhvZP7WnVEtXXt28oCrmS4QANgBbRyIGnSm3GfaPbUAA377HZbVk4df4nvw0Gd1Wa4XZA75NokabDXcabCncYtrt5WJ1AVRlOkD0A/Kp5dJDHEZq7+eP2T4XGaQR4GOaFp1wNzFYt/24s2MLB/9PldwxMDNdbU3dJHiEagxMEVe2nAr1+x3NiyjLmVhcANsDKdoaOUiiXZbDPcuW1uG4y65z4lBhS3I6cqvf2vavl7eRFtNIDQsgbBpOpIMGgiJf4gOOM4RT7YTtJ+OB+WuO8Px+Iwt5LYuuAhcG2Lj5CxDz4QYOpmY3FGuHdtsQ5yNkVjzuSFHqQp+oqPj3D8uLt50UQcrd3rnUAgOIMNmAmdDrrrsW7ScXW/btBVyC2DIFsiS0Zmk6ctvM60+OpASVna7awjvjCsvxNFQHFcRUSDFrA2mvOeelxrYVPdfetuFdoMxZcFhLllWHjuPcP3i4JGhvPpaG/hQk66FSKQeKY9u8dUlbf4VJDQBtqRrt0orwDF3GWDft20EjxLZmdNgy7UW0VjC7HsjcA1tko/214Y9zDIqW7Nsh82S3cViZBHiCaTruTO/Wuf37GKwqls9yxmgSrumaASF8JGbn9aMYjtBiB/tPh+GEtiNeULp1oTjsf3ob7w9y4Y8BzHwvIObLsRlzAjTfTWKJrdo5XRqWyGgKTZhe1TX8PdvNgrD27IOfvLubNlUMVAa0ZMEHX50v8Q7c3GK90jYdVEBbd51UDkAqKoFHOx+DwQtEXLKYrEamM2Hca6xBuSFACzpPx6A0Qs/Youn3jHLbcqCyWrBYKTrlDs4mNvhosJ2asJU4b24uqPGz3JafG7vHLTM0jntR/DdqLt/S3bdz0TMfmRt70m9qOzrYHEmwbgcQrJcAyh0aRmyycsEMCJO1WMVbS2FTLbuwgJfJBLMMxHikkKSVBIEgbDap5IWHJWhpddMwbBkBPLcMxEBsVfw+AtnbOys5/y21PiPvNQ4vtZYwNs/cFNy+/h+9YgqHg87NqPD0lgIgSGpGw2IRW0tLLQNkMkx1Wmrh3HhhiQLbISB8JVffw78/nXAGR5ARyS6jUYJ+SUeK4HEls90MWYTLNmaN5JbUySTPmav9jbY75hcUx3Z06+JfPaJpsftjbYeOwbp6u4/ka94XikxLnwWsMqCNGUFixHVRIAVifavnShzaacpDdK5h3PGO6i+4YTlYA/hX+dZXlwCTG06T0rKyfa5FqexxeSSIrIr3nWRXrQvKLynn7LLK99cd2VECgFna2qzI8OV/jJHkAIJJmKRzV3BY9VOqnQbEDeglPhpEwZTn2l7Uo2Ia46PIlEDOHyLmYtCoSpzEIYEjwjc+KljiHE1td/btkPdvgpeuRolqVPcWx+8cq538oHUF+F9l7l8pexQ+72JBVNO+vdFt2hqJMS7wANfML2H7IYkFwyhWtqDcBZPBIkTBjWDzqVoaH2nkktoIXnrrH2QuxttlOrMYVZzEKySTDJpEaZh/lblyV2AEmuxdhsEuFtZRcZXYeLKonefiPKZPy3q4RGThTl+1MHavEgtcbxF0UrEiVzZSdZOmgOh385rlXGcpxFkWEZ+6nvbyoStx2csYIEZEByhucE7RTr21xa4gLhrLvexF5lVRsMxI1YxJEDXeAJ5UlYf7Q71rDph+7nu0CS164JyiIKpGnKJNTamMNIHoqIXWPml/ieFKXGkESSwnmpJg+lHvs+v5MSzGQptlWiJOqNkBJGrZR6wRQjjdwNcldRA/DlOvig6md9DO0c5o/8AZrh82JYwCECEg8wcwgCNzlPTao5nhsLifJUxj/IKXUrXZUviO/78QWzhcpLkN4gp20O0gRG1Lf2iJkFhIZAzFysyguZbgJWRm58983lXR8MVFuJbMQNkYgGNiACPWSfWkf7R8FZZg7Mc6IMqllVSZIygRLGM2g20qSLpiVhA8/ouGR7gQSk48L4aE7xUW26jOCb99nMa+FWXJJ1iQRVfBY2zdu5rPelANe8CZs4knRIBWCvQ71FxnuWFs2iSQpDkuG1nQKJkKBm3A3HOq/Z7Blc0BvjMEAndVgaehrY18Bbptze/IS9DKPaKK6Fa7XJYs3GuFpNpraZQFOZh8UmRIgcuexoHisNeN22VGbvkUi1bbvGQ5UJttkmPiDAaSrDoai4rgs1gnWUZWGYHRfEpMEa6m386I9kL/dre75u6smLsh3trvlXO9pu8uf3bKtlYEB80+GsiAmSOnI9Y0Mn3cj+lPj+AMbKpfYWXDNctpcMZgFAfxgwkAg+L/EeRIHHsneYCEzL4tRiLDDUeEibusGCdp8ubf2gxdnEKuW8WXRW8V1AAwK+FHUgnKWkhpid4rgRsMt4C5LMrR/EDAOvKYMVZHTRQUD2MmIB+VIpxbBtbxDW2AzqcpAIIzQeY0NNHZzh9hFi9aZ2+PW2xE6whgEwNJ5HzilviZZ77MVknxEKI3MaDlvW4sINDbuA6aRGx13o2mxaVL4HVV1hS9po75mW33ds6IMipIUAFiq6STry3GgpexFskqNszAE9ATqflNFcVbGXwowg6k/T6g0Q7GXk+8IndO99nmyyEA2yquWfVgCAsmCG2OnUlyD37TN9m/AVa4C3deIklkTLNq3Le4ZgNRoRFTW+2tm87v3hVR4oI1y5go30/EvPnVThfbg2CzjxM0ydIMzmEbR/OhP8Ab5UThVt4ZdoS1bBMawXK5iOUZjUAl5Pcr1fst7R2A8+957d0y9pLeExttDdtk92GytnIIDZZ+GJ1UaGefWk3ivA1CnuM7d2hZwzLoi7vJC7FgI1JmmDHcFv22ju2YMAwFoG6LeYA904tzlKgjflrzq7wXhjO11LyPaz4a4mc23IU3GRAug1Jk+kUsOkJpxRu6DbDG9ue6ROD4K42Zre4iPCDJ6a7US4vwt7cPcdCScsDMDoJkAjVRoCRzMVTwXE+7IKm4oA0AyHfUiCsHlrvvU+Lx63QJZyVEIMttQJgkQsQD89BTHlu1LiDg70VM1f4JvcHXKNRIjxTv8veh5pg7M4EujsCmpiGaDsNQI86lokENVUrgANymdteXsKyiS8LuAfAh883+lZSPZnnt9UHtDB3/kLnDCsqV1qMivV2vKLRqy5bfuyyBtD4m0ygR5+flzrYipBiDkNvdWgkZguxBG4PMDbpQSZaibyqdvil4fDduKeqsV+qxV3GYrvsPbFzxXAzTdYli2pgOTJMCADyA2M0PC1ZCzZ9H/Qfzqe00KzwjFd1dDGQIIMRsfzG1WrmIAclbhQMZAh4APSRtQtF2HpR/ivC4t27huhyTlAAXbU7jpHTnVIFpd0jXZnj9ixmCwt24Cr4gI5uKh3FsMcqE7SBrp0qhxzh9lMPcNi23dMyi27MCy5SC2ZQSddQJgR1obg8PGtXTZNwKkwGaNQSNfIanYbeVfS6cNYHHm/sUxkm5xH5yhF7Cl2thdWdFgSBJAjckDlzp/8AsxNvDpfN8IrF1TUhtbYY5SRIHxn1g0ncS4f3LWwSSylQAREiZmDrvp/5o/exvgIVco2MBYOkjQiNJ35a+dY+o8UewmrV0bCXWuuYXtZhzoGQAe/tpp9aRu3mLOIU4i2Sowly3qoMgu2QZY1mYPpXPL+CRjLZyZ38P8qYcDjLl3DtYNwpbBBUsSQrSCWORczEiRJnflU8TdjmkyXXau/CMxAB21n89u61sdnr15ZAzEyY7ywNfMMwI5/SpLWGvYMhX8Jc5oS6p0EDXu2I+dL3aDFn7/nhTBUhYBXW3EQNI9KOX3l0UotsAfEtp0zZoJORvEYII+dbc2olk0vh9Pj2+SihijbqPF6/dHPvpv2inj1JAzHSRPXWPMe1RcAw+S98TDuzErMqDqchMATJ6c+utHBcaKXly2C1tHXM7FllQRmKqYkkTE1visS2FfOpz231t3V1V05T5xy0rOYHcuQ68XRj4T1xXG2ryhe6cZGzJqAFaCC0IDmJkzJnU6ia5b234TlvpdGguMojaCpUSfXQ0bt9trf4wZ8tP1NU7uIPEr6JZURbKuxYkQq3EBidCSGgLz16U0bibKz4t5kDiFYxXZ+0TbY97aLIJgo4bYyANd6mbs2jj/3MQZ8Vg75i3UTqx+dLvE8XcS8+W4+jHWWWSCROU7eh2qW/xZktAriA1wtqAqaDXXVZnamtwFTI9jnOJH8oriOzNvKwN+62cy2SwdTJM6gxrrQS4w4ficPfsq5a08nvCviDAqVhdpXvBPL5VTv8dv5CBdcTvlhZ/wCUCqt24GslWCs4JuC4zHPAygqCT4h5Hr1AosrkTmO90Ji49wyz3gvWRmwuIJa1rlyMd7TdCCGEabRymosIAMy5VCshHhAJzN8BBiScw1EkZc1DuyvGQHOFvEmxfaP+HdOi3AeWoUH2PI0Xewbdx0zlWBg65Z89TtHlUUrNp9FtwSvkoN5CZvs7dLGZX8Ba5DM964rPcbRUTDrGdt5Yn/R9xuGuNYcIL1lidg1pmI6ZWYqAeYmfOub4PFXRFxNLgTKHUKx0XJmGYkZo59adOB4Gxdt99dsBFBBDXLubvDzZhc6ETvX0Um7wj8/hM1WnMZErvT1z5VY+/wAlyHinCrli66M2aOZEaHaRG+u1arZuF8hgsYBA8wpH6fM9aduO9nMM7hkvK4gjNYbwiCdOa+wOkRVVeyVnfvrs/wCZCdf4Zodpd/6j6gjonvxhJeIsgbUC4moPxCenrXTbvZiyCSVxV0/wifc5fzrnnaVVF1ggyqGgAmSI0gnmaKOMtNlJ1M7ZGUEIt2bca5p8gP517Xi26yrFk7kaeo3FXL1qCfWoWt1VaVSrxV3hXCxeJXMqkbZlZt5EyoMR6VHbwTtspPt+tWcJw984AnMZAVHytMaGQdgY50LvdRNGUXt/ZvcuRF2yggDQXWkjnGQRPrXmL7EiwUt3LxdbjHMy2zaywNgbsqeUnkJoK3FcUkp395YJBC3WEEaHVT5b1Lg8U7LdFxmu5rf+0YuRHNWaSp2235yNKnJTQq+Iwid+Ra8VtSNVbMI01z8/Wrtm8dizcxBUHl1oWqERqSszEx7f60+YDs9ZuD+8uqDB2tsNAYg6GBmO/Wq4pAOUl7SeEsW7kaQa1xWIAtEgkETBGhB6yK6Ifs8tXSbj3b/i1OVbaT56yKAcdwWFwlzKple6acxW8c8wNEMK2ojkN6o1E8b2ANu7CGFj2kkpGs479iQNV7zMfCCc2Xed+X59ae7eERrJJYggTEgfQ78hXNcKp7p1G4ykx6MJrouFvbQxAPIivP6sNaAT6rX0lusA+SGtY1q5cw0YZ+uh/wCof6Vc+7Bm99am4mkWHjy+hFZYf42j1C03M8DvgUp8Xw7tiFcIxjKZCMwAAk5io0jTnzNFsVxR7sOxllUAeQXMQIyiNz1+lEGx/d2CHN5k/Ci3WVC5U/EispIgazQlON2rqsqWWtkKZzOLikGYiQGBkkzJ3r0TKbpad3qj+yw3X7QSPX6K1gO1V1UzFTlEAkMBPLZhmP8AzVRftKEL93nRX3VQmWZmcrSsmTJyydOlWMBwJrln+9KrElYzAH49pBELqYpbvLpQ0s90jm0p8Rj7ZM92ST1bKPkogVdw8osrChobQQw3Ag/FHxbaUEy0XwyyQBr4T8gAT9AT7VzuERcXRuC9tgG54yANCZnXykA79aPYjjKNh2toLau4gnOoGoCk6/4RAkadRQS3YJbQiYGjDkcsH3npyNRBCATkSBE6HTNt8/pzijCRZFqhfSP66UwcDu38PYa4qqyANm8NtmBhSJLAlQBqRzkUExdsrGYRIDD0NMOD4hhyAjquihSTID5RIMjkdNCRB60DnUn6aMm6CR7mGgQfSum8PuDG4JcUnjxGH/Z4tB8TL+G8BHMa6c8w5VTucFwF4apeWedq5I66ArcA6VvhuHrw+4t/A37oYiGW+oZWWdj3arpodCJ5gihdTxRV0TnwvDm9lZweNQtmGoIEwfrHP5UTs4SyzZxlL9cqBv8AmyzQfiWHw+IbPab7rebUoZ7tmPNWgfofKhmJTF2fiTOOTAZh8xqPeoXROavRx6+KUZwU63ba9T5SSfpStxzEXbNzMlwgEaaJKn92YmKHJ2vKjUD2GtUL3GTfbUGBrrH6VwB4yML6SXTu8BNnthWcRxy++jXrkeTEf9sUH7SWQe7ZLZQFRpJObwrLjNrqZJ1jURFWn0otjuyQuhSMU+g2ZFcKIGgi4NOW3SmwuzZKzNY3ADQlHDYfwjT+prKecJwVraKhXD3MojOyQWjmfHvWVXuCxjC5CcTh/EfWo7bFD4QJjmJj0orew/OKhNmqbtfUht0u+5JrWxaKMGBgj1/TWiPdV7asjMJ2nXlp61whdQq/ZlidNdTBY68zLayd6scOseKOqMPrNONrspbujS6YOvwIT03DjT2rLvZexZIi6zXNlUm2ASdCIBLHQnakHhG3lIaWtKYOH8PdrBZE2li4YDwgGRBj6dKmxtm05CWhATeBEnbnry3PlW+HvMqm2IykQRmK8vlrVMLrNBLe2haCYpSW8RLT11/OoGxTCzctj4GK5l6kSAfIiTB5fOieMsxB6N6/XnQuyNH9j8ia053f4vmPqpYW+P8Af6K5xLilu9mt20WytsDw5FVWLFQVCoDGhPxHlTJw3BhlQhwAV2cFYkddjSS1mLt3/FbY+6kU1dnsQ4VAGgZee/Lb615zUbbpy2dPuyWlMeH4IxAg2565uXyrOL8DIsOM6lsuirLEn9K9tcTcdPlP56VJiuI3CCMxAI2ELy8qz90DTdG1eWahw22KS5icYvcZFQftEXxkKW8Jg7sIBIPtS7w3DRcfoVn6014exh7gJIe2NlVYaBP+PX6nc1HiOF2VbNaZizaENlAA30CjTUDn7VtPmiOn2d/7WUyN/WDu39JfF5wCIzBt8rMs+uUgH3FDcQmphSo6Ezy6/Wi+LwWR4YG2fFvp1Ig7GdBI0qldw/gzTMGI5gQNfTWPahWW8IcbVF+C4tbd5C6owPh8YYgSJB8JBG0T5mh9waVZGEYw3JWA9SRsKB5rKo0o3mj6fVMF7jdot3bJaZV0CuoKiP8AduJyr0BOla2vubg/s0XyXEkfQNpQK/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/CAuk6ddPnpTNxDCMkFsuukA9KHYvgF21DuFQBlgFhJ8Q2Aq9i7xaSdT1zE/Qk1NMKbRGU1rtz7acIeTWV4a8qak60VYOd9B02+nOomtURsYedxM8hOg6mNTRXD8NGXQiP8ACI+u5r0JlAXmxHaWhgG6R66f61KvCp6n6D66/SmQcPA2AmqmKYLpzpZlceEfTAQHiWCysDKsWUHwiI5fpUWGWHtno36irN8E9T9dvrUC6EeRFM7JXdXsLbi/cmN21/imidvg3eaqU56MCOUfEAfWosNhG+8MY8PMxpJAq1fw7q7ZA+aFjLqJ13HPY8qGJxEmPJMePB81Diux7sg8dhYOpzsZ1nYLvyoPe7MLh4L3M4ZoaVa0oUanxnU+oFEbnHL+XKLrAeUD8hS3wrFvca9nc3DkP94S8j+LUe0Gr5up0zZx/ami27xQRbE9mgwN4MpW4DlUBhCv1J29BNWeCBbRAMHl77899+tE+C2y+Cs6bKB6xI3qpfwoV4G2bY/5V/kawZpDvPoteBgr4q5f1YkAAHYCNvavLw/Kvch1023+leYhvyqCT3rWizikuW7wVdTB1/OtsHjwXIMHwnlI/wBPWoX4a1yCvU/pV2xw0IPPrWm5waL7rKaCSB2wrdnjSQFYlRA+ISuwPMEc+o9KltjDvqRhP4lT9GNDcbw26bKnw5FUMeREKZ8tuvkKXnFWALKkk2ni07Pfs2xKXMMh1jIikk9BB9KXkU3bhtlD3vidyRqWzTlCgab6jc7UMOgX1P6UX4ZigcSzvuFOvWSDJmZPnS5OE7TyFxHbIQrESlxoyjlqPLUDmOlZiMW9xMrAsB/8hiY0MGdqYuIcJN1i6MGZjJVz8W2qtr01B21oJc7OXgCO5aeoKkRHk3XrRsPhCXM124nzQG4ulGLIm3ObKQ0A7cute4ns5eJ8Nsqv+MqI9dTRDEYDu7PiEqWGVxsZIO/4dC2lLlCp0Q2k2h3e3IiFcdGAO0ddelVMUxIHgVddwInTbp51cGDlwEbc6EcvXaqww7OcoM779VH8oqfK0xSpOtb4UFSpG+sfp9ansoOe1ZaUFxPw/oATXzTlceMInhuJtahmQgHo0H8p+tE7HapADmW63T9oR/8AsaHYjhCraZ2uPpqBuJJhVE7+ZB0oUNq69zmldjjjeEcucct3HCm2tlD8Vz43hfEAC0bkAb8zVs8PZtVCMNvC3MaTqBzpQxZ0NDuG38t3NlVuoIGo2iuCPqi3JUsvs7qZwnRuFXJ2H/MK9oYcfhjq2HE8/AjfUmTWV32Rnr+/9JP/ACJ9E7LiAg8I1O/OrOGJbxGR0jn6jY1LjOz9yy8Ouk+FuTD15elWhYjlpTKzlLtaq/72nmNvlyqnfw+YzoRV/L5VqlgT0P0ri6h44cp/AD8wfmpFWsPwy0upspPmC3/cTRK1ejcAefL+vWpWtg66/wBelAZHBEGNQ9WAERHnJ/oUP4pxFrbSs+IeXInqCOdHnwMidqCcX4YWjYa89j5SPh+VdgcBICV9ILbhLVy5rpI9aG8HtBb7ryKN+YpgbgFyNAg6nOsR86pL2YvI3e5kYnwqqEtIMfiiPatWaVvScCeyhjYd4NK/2U4hmwqLOXJMneFnf6x6xRL+0kdtQsBhlBHIgjQ6EGBrVfC8KFq13OUT+ODIB/cnnB3PWegrLOD8RAjRQ2vLXKfoTWK40/w91psFjKNYexZPID0uH8zFa8Qu2kHg7sGNJlzt5bfOhL28pIO46VDj21+X0pfXo0Gi1R7PYsvNK3wDDjPcVlhhEzocxLToRp6Ve4phAEbQE6a89xVLgSku2pEAdNR0pjTLGUqIOhnpQPy60tvhpc6xeLORVJbKymSsa+NtwRpsNiJ50DujptR7imFyxuujQP3hn5ddDNCcVZIgnXNrPvWu3hYMoyVEw0T1/WrGFIF9p2j+VRXF+D+vxGrbcMd7rZdBtPtMUqT7J2nH1H3Ve/jmRyUOkyAdRy9x7UQPHbyIC+oMiBcJj5g+u9Db+GAcK5Gm/nziiN2zZNk5LU3GiI1gmBoQdgAfc7UbQC1dcSC5UMV2hYgfs1J6t4j7bAUwcM4urWz+AzBUwQTB1jSZ8oO+hpOvpRM2otN/nX8moHnbVJ+mHUsO9EfucMsXN7az/gbIdeqmIqvc7M2p0a+vpr9cp/Oh1m2wtsRdmBIGjCImCrbGq44zcEfCY0+EDQCI0jlQOIByqmxv7FGG7OWRqxvOdeW/vl/WqfFsItm0hW33Uu0MTLHwxrvpr157VFjO0V8qvjiQdlXr5ituFXWfOrr3rOhADakagkqx+AxMGDvtXNzeAF3Y8C3FCrRJO1tj6CTr5RUXWrz8MKz+zfc65SfDyErpO+taXcC0jIjnQfgbfnypLwq43BDcUuh9DQvArqaZr3B3A8alMynKDuduXLfnQi1wtkMMNSdOh20n3qiLAorO1Z3GwrtrhogZnytzEbV5VYyP3h5TXlOWdtHkuxdl/tOS8BZx4VSdBdiEb/OPwHz29KacZwD8VvxKeXl5HmK4PBVirjKw3B/rUUz9l+3V7BELrdsc7bH4R/8AGx+H/Lt6b13B5TxbchPF7Cxy1qA2qZOG8Sw3ELWe00n8Q2ZD0ZeX5Hkaq43gxX0pL2FqeyQOwgW1SW9PhPsdj/KpnswajK9KSU1TW74Jg+EnkdifI7H038q9vYKagJEa6g+9ZavMvwmR+60kex3X6jypZb5ItyG43hpGg18qXuKcVewYHxch+6f6/SngXkcwRkfkDz9Ds3t9KH4nsvZYliDmPOSfoa4KBty+IJGEJ4Jj0uwoDKY/FrPUyK847be1dQrsUYfURqKL2ez9lR8MecmfpUXEOE+EQTpO5ka+fL1oXCzhMjO05QRLp0nfnrOtR4lpNEhwt9fAfKCD+tVn4Y/4oUeZH6UrpuvhWdVlcqPhl6GPpRjD4ozvVHCWigmNfPmPStMdfgaaHy/l/KnFtqLcsXiCMmW5lgXHWHAK6Ea6xG/X2Nb2+A2Ln+z+TuB8tvlVA4K4+HfLBAfMQdD+InX2G/WgDKK0GjCy5XAOyLTfjuC4e0s5FBA0LufUQCdTVXg2VsQqEk+FjIOg02Hv+VLeMtw0dIHyAFMnD7s4kSM37Ma7mNtZ3gAUqYY/dPgdfArhD+0/DSl9jsGiCRodBofOaDfd9DKAxEkGN66bdsK8BtRHPWR0IO4qnc7MYc/gj0LKPkpoI5mhtFFLpyTYXM8RZI3ESAfYiRRXDWMyOOQdZ5wPHyp0Tslb2RUkbZizR6BzA+VJyJAu65f2gg+hccq654ecJuniMd2r9jg1q6JAnkAJEETqYBPuR+dL2OtKtxlQkqDAmJ03285q8XaNVVxttrEDmNedU7yiRCZeupM/OuOIIwFUwEHJUN1ZKjy/UmrGFdlMqCTtoY0Pn0rW4kN6QPpVjCYcNoWyzsZiDSx7ya8eBFMP2qKyrrqI3RPzUgnlU2I7U2yP9rPRQF+pM0G4lgBbI8ZYtrqNY2BJ/SOVUCKIvc00lthY4WizYlbuZx4WBChSSxZYJzlydTMDLWncyORB3BEj+vOqViySNKnXDuPOhs3fdJcACR2W/wDY9s8rg8g4I9swmsrJaspnUck9JnknHivZ63ihoMr8gNNeqnkf8J0NIuPwNyw2W4DEwGj6HofI11ZsIt0FrWjDVrf6rVPE2UvqUujWIzET7MOY89xTgaSCFznh/Ebli4LtlyjjZh06EbMPI11fsp9pFvExaxGW1dOgP4HPkT8J/wAJ9ia5px3sxcwxJQFk3jcgdVP4l+ooQl0EdaYClkL6Dx/BgdVHqKB3cLE0mdk/tHu4aLd6b1n/AK0H+En4h5H2Irp+Gv2cZbFyy4YHmOR6MNwfI0Dory1G2Qtw5K9xSJ3qMJOoozjcGyfENOR5Ght8AHTnUxCpBtQMgIgiR561iXHXbxr+6x1Ho/6NPqK2K1rloUStYXEI2gMMN1bQj25jzEirJj0oXctq2jCY2PMHqDuD6V7bxdxOt1fbOPfQN9D60Bb5LtqfE4fmI86EsmvQ0cw2JS4DlPqNiD0IOo9xUWIwc0FIkHmN6G3od9dvKiuLwpgih+EwhBk0xoQlCzjChvW9crSum4g8xttpPnvQu3GbyB+dEuLYQi4zbAz4h16eVULlogBjrM/QxVzDhZ0gyobhlp6n9aZOFD/1I/4f6mlxTqPWmXCWj3uaNAv1k/6UuZOgTLEamvM3OfnUIUEaNB8/51DdtMvmKiV1qxeBykgTvsaU7vDyFcgZlZgSBqV8UnTmNTBFMK345xQDhnE8oIYnwjQ+4EHf8qfHXdcN8hCEw2Y+ExoTPSJMfT61FYwxdt5A1M7xIB/Omy6lm6JZUb/F8J/5hofnWYbgdjPM3FIOwadjMaT0puxdEw7pRxA8bepr2CFkGNfnp/pTcvBLQJK2mc9XaB6n/wAVSx/DHvGUyEDwiPCpiJVDzyyJ/wA1B0yMphma7CW3Gh0T1Gh+lV2WjVzg1wN4rTR0EHlHI9darDgd4/gIHVoUR11oC0+SaHtA5WmATw1fB8q3w/C2UbAjr18xUiW+sj8qU4qfnKrG75H5VlXcg8q9obXEzWGIdSDBzDar3aJQLogRKifPesrKuCiVa8Jw1ydcpWPKd46Vy3jiBcU4UACAYGmpEk1lZRNQlRCmr7Nr7LxC2oZgGDZgCQGhSRI569ayspoQldnxyg22npSbjhr715WUmf3kyDgrRfhrWdKysqYqhaVi8vSsrK+K+VXihjIw0bOokaGCdp6UfNe1lC7hEOVXvqKGY0RNZWUIRKoR4l85nz9aBccsqreFQPQAflWVlWQ+6pJlrwWwrHVQfUA0X4Rz9R+VeVlDPwuwIhdGtS2jpXtZUw4VKqXhqf65Up29rn+U/wDctZWUbUbOCq+cqAQSD1GnM0b4PiWIJLMTlOsmfnWVlUH3yuj3AhWOxbs5DOxHQsSPkaNdnLh2kwFJA5Al1BMVlZSP+xRyDwhHssAxpUS2wQSQCesVlZSbSjyqXOq2MXevKyg7ol4iCNhXlZWV8uL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28" name="AutoShape 20" descr="data:image/jpeg;base64,/9j/4AAQSkZJRgABAQAAAQABAAD/2wCEAAkGBhQSERUUExQVFBQVFxoZFxgYFxcYHRgXGBgXFx4WHBgYHSYfGh8kHBcUIC8gJCcqLSwtGB4xNTAqNScrLCkBCQoKDgwOGg8PGi8kHyQsLCwpLC8sLCwsLCwsLCwsLCksLCwsKSksLCwpLCwsLCwsLCwsLCwsLCwsLCwsLCwsLP/AABEIAMIBAwMBIgACEQEDEQH/xAAcAAACAgMBAQAAAAAAAAAAAAAFBgMEAAIHAQj/xABGEAACAQIEAwYDBQUFBwMFAAABAhEAAwQSITEFQVEGEyJhcYEykaEHFEKxwSNSgtHwFTNicuFDU3OSorLxJDRjFlSDwtL/xAAaAQADAQEBAQAAAAAAAAAAAAACAwQFAQYA/8QAMREAAQQBAwIDBwQCAwAAAAAAAQACAxEhBBIxE0EiUWEUMnGBscHwBZGh4SPRFULx/9oADAMBAAIRAxEAPwDmYSvMlbisIqxLWmWvCK3rw11fKEioWFWlGtV3FAvlCwrQ1I1aGgIXV4u9aVsNxXjbn1oES1NT4S0XdVUEsxgAQDt1Og96gNexXF1NuH7GXXHhexm5hsRmaCNiqhuc862w/ADg5OJLkOZT7uqvMb+K6Ao5aRQPs5Yd7pt2swZ0aMrlPENFYsNYEzH0NVr+JuGQ1x2ykjW4zDQxIk7edACWmwmYIyug8P8A7Pv2xme8mraXrlpW8zCLsaiu8eTAAJg3w7pq2a7ba4wJJJWQwAjyoN2Iwq3EvB7ndrl12LNEkhc3Ocug3qjibMqQRB/I1aIetHZPqldXpuFLqHZPtfcxNkNdVS0vORAqQrZRuCQT69elUe2VoNbz20KMNWyuwzCOarAJHI+tR/ZWyDDE3AGIZgoJEaE7g+tFcfb0I30rymq1EkclA4s4+a9JptPHJHkZoZSJ2W4netXXKES+RQz5rmXVgYmeokQdhApi45x7EK3hu3DbOtt2ti2W0EssIsweY8qAdnlW1jbk7JkZRlLSYfKIHQ6+1H+2HFTiSrkMoUZVHd5FA1OkuxJOnsB0rYiO5gK8prSWSOaD3XOOK3GNxs7sQZJMzyJ/Ouhdl+D3LqN3aIxy93mdiAkrvABk6KNpkjqaQeMrzroPD+IPbtBUyoCNT3rrM8yEYeXyqfUEAtv1W1+lFz2OrnCW8dZgspgwSJGoMGJB5g8qVcSMpIgHbXp6U3cRGp0UaDRZjYbST/5pU4mvjFK0p8VK/wDURbLTj2W4RhjhGuX7jvox7lLlyGmMspbMkwkeWfWY0RyhGjAqw3BBBB6EHUUXa+x3fGt6FlXSB7AEET5DzobiUIY6MJ1GbeDzPXnrWgsMqk1HuBFQQzlYXxQ2bU8h4QdjHTagJpk4Jg2NrMMsEcwSdAx0002NWaX3j8FPJwj3HO0q37QtZwq6E5bTySuo1ZgBrrtyGulKV2jF/OFkuNysALyA1/ymYBoZjrIRiuYEDYgiCOtWEBooJYJJsoSo/aKOrL9SK6XgpCiAPUz+U1znAANfQSD4x9K6XZwsjRXPoGPXy9K8vr73CvVeg/Tq2OJW+c9LfyWvalTCaa2bhPWCPpWVnbHfl/6Whvb+V/tc9WvTXi1sa9gF5JaGsNbRXmWiXy0A1qC4KnbSobu5oSF8oCK0IqQ14RQFdUNY41NbZas4zAMniMFTGo8wSN9fwn057iVlEAqZFYBWxra0klVG7EAeZJj9a4uqfh2Ka2+ZDlMbgMTB8lIqO8hk6QDt4Mg6aLy1ke1O/YPsGl/F93fuoQEZrlu07B1VY8UwCPEVH8XtRXj3BMDh7pS5ZJQFgCcRiXYGdfCpgzzMjloa5sc+9oRWBykrsyrFWjNGY7OVHwg8vSrmLw5B1/EMw1nQ+dE8ffw+EI7iwhnVhdtC7lkDLlN4kgEax1o52K7Qfe2a29izoVy5MPZXSGJLEggDTfSqhqxp2U5pQDTmV2Cs+zi0fu5j/eNynnTLi8A5GiOf4G/lVrE9nsR3Ybht9bWZjntghRmJjMItkaEawADv6sn9pMqXhdzMlrKqsRGZoI0PWQpnqa8xqYY5S6UHnP5lbkOrfE0MAuqH2XH+GcGuPjb6rbvZhbtaIrTqbm+mg0O8TFGsR2KxLD/298+E6lrY8cmDDXBpGX3nyrzthj3RWC2yjtlPepduKz5Zi2x3IAZoBOmaueYXjt5sRaOdzldSVa7cZWgg5SpaCDEEc6vgeOkC3IpY2pgbNO7dh18fFFeO9isWiy1kgZlHx22+JguysTGvtTn/APTsb3MCsbhsSs7RBhTzk/1rf4VxS89p7ma1bRInIh56a65QSYgQZmhfEPulwftVQOxMkIxJJ3J7tg3vqZB6Upz2S1hWDd+nCgbs0fzC2f7Ob920rpcwmXKxDrcZs4kmfDb1iCNKTMb2DxBv2ssNbJXNdXUIM2pKsVLEATA3rqI4pZS5ZNq7bTD2FUIsmcqLAWCN9q5d2m4rfM91duIi5iRbuOoKiPEcpE60xjGsd4UuXWvlO05CI4qzw8Zu8xeMJIZSFwygQxlh4rZIBIGk+W1b8P7N4HGLmt3MZdW34Jc2kgmDl+AHofc9TXOsRinYyzuxPMux/M0W4JaDQACQXGnMmQKvhi6jttqd7w0XSZuLfZtZ07m8bcDxd5LydIjQefWpLl7C4NLds4fC4hlRcztenM0amCrZZImKr8f4MyW7dz7uLFtfBqyFnJJ1IEE/CdfelTGpMmqDAQ3c1x/hB1BuohMh+0CyGypw7CgkgAgqd/8A8YnenXBW0cBriWF0koLflOWSdem1LPYrs/OBOISz3rvcyGLRc2xaJIIYAkMxZTI5ItEcfcv4cW47sqyksf2d5ZkTbYeLKV085YjlWRNO8OodlsaPTMkHi5PCL4DtIL+IOH7uzmNt+7PdICrhSQAYkaT8qU+L9qMSjeG+ygiQBbtGPKShNWsF2jsJiEv93F63OUywScpSSpJ5E6SOVAeLEMhbz8PptSjMSQR81T7IGxuDvkfz5Kjf7fY4MYxBj/h2f/4rKDNxFwYEQPKvatF0sU1aIrW5qJTUtXhSreZFb93AqFTW5u0S+UN3eobu/sKmbWorlfL5QMKNdluAjEPca5K2bNsu7n4cwiEMAkyM2ijNpprAIyxg3c+BZ8+XuadbfEltWls4dCtoDMxvBc9xyGDG5kdlK+IZU28KkzGiJXUKCawWbS5jcB3ZPeWDAkZrcRO2sfCf80HyB0r1FS8CbkoqwN50GsD1FMWIs3r9kXCVwtk6NiLxyI6R8FldXukgyO7UCAROug1e0OGwQH3NDfv/AP3N9QFQ6eK1h9QD0a4SR0qQF7hnBT/A04yljiXD3s3Cro1uRnQOIJttORoPUDnXU+wPZ84fhrX2OS7iiCp0MWh/dk+IBRJdzrMQYOUil/s32Rv4jFfeeIW7r2yc7F2UPdbTKCCZC6ag5dAAPLoPFuKPDXHuW7fIT4TH7qxJiT13q4QPc26+1qbqNBQHF9qMfhg7BUdSIa5lQvlBOjQoYAEn4hz85pbONN5muXQXdyIUTLNMjbqTypgx/CL2KyG7OEtkfjDNdvRGqYdZuEDTUgbz50OxfFGwF63YwuFuWrl3wjE3wpusJynubYlbepHiMsZoBI4tp1Bx5pNLWtdYyPVV+1mAt23VArK6qBdFy5nfMyhhILsRAPlvrTD9j3ZpgmKxDgqjr3dphEyM2dxOmkhZPPMDWvBfs+xOJcd6LiW5Jd3ygnWdObMZOp9fKup4fCi0i2raLbVQAqpAjzJ5/I+c0v8AUZ42xBnJ/Pugi3BxdwknjrrhWkLcRjs6wQgPInRuUk6xMULxPH7jKDcuteUeJFEyzDbSJ09OQo1xfssBeAtA3bjasGhgoJks7MvhEzrM9KAcT4/YwAb7ugxeJUKGuNIsWs+YLH+8BKt8JjwkFgdK8wyAynwD4+X58FvN1DI22/J7YyouKcGuHCticZc7pm/ubWhLNyQDc6bkaKASZ1jnF2xGJtkc3WnezgsVjrffuL993DeIIWTOrle7TKMqoANhpmmdZJr8M7B37mKVrtpktW2DPmhc0fgEmZJ3jYTzittkYii22vOv1BOp6jhQH2XRuy2HtJhRm7tywOgyMxUwxORtTsTlImBpMarfH8Rn1buwqiLSyFVBoGKAAXIYoYBmCTrpBPcV4iWRbQUWwo+BSIOsjQAnQzS3xi0FKgEXbznKiBWLsY0AymTAHSABOgFJJwGtXXalss1v4KSOJ4K2PECynmDBkc4YR+XvVjgfA2xSM1xvu+Ct/wB9fbQAbZVJ+N+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+yOHuYFSUS2zuZZmDZtNlGW4AFGumsyZMaUzVamOFlBO0mkl1DrA4+SYrV5MFgreHHeILaABbk2XugRmuWnUyHBObKRrr6hC4qRnuM1yL10gsVSX5HULlQEjLMeY5tJni18PcZ2VVZpJEtz3gSeetAcbZ1ACi47GFQAySeSwZrzL5S9y9SzQmKIlponn/X5ygONRcpLjKfLST0y+k60QwHDFRBicWIs/7O1+K8Y0VR+7zLfprVvjVyzgMrX0W7jMoKYfNK2RGjXSPiYzMegGgBpWtcUv4u+73GNxshMbBQCNFXZQJ2HvJ1qgRFo3H9lnO1IxGD8T+fVLRrKwGsq1Y5RlakBqINWwergp1uDXtRg0U4FwhsQ7BSvhAOSTnffS2oBzEAEkaada64hosroFmkMUgbsBPr89q9xVoqYO/5gjQijnHezht5Q1rKx1yxF5ViQxtfFlIDQSIlSNKD3rgcSs+AKuu8CZJjaDlHqwpDJtxtNdHWFHgWUOM7XAnMW1VyfZ3UD6+lMeH47aRkXDYctcLKq3cURefMzALkw65bKNmywxzkUtLTp9n/AAhGY4pgzHDXEyLAKF2VyubnKkBhHPLQyACyiYCcJgx32Ud4z3sbjrl29kLNlIZoXxFVBXQATCiB0FJi8HwLOowuJxNy6DmQPaVBK+KcxC6iJA5107H4/umt4hkuDxFrgEkhVAbN3JBcqwzidhHPauWcS7s8RdrMd1cYskdGXX/qzUokhm4I2tG7aVb4b2xUAjEXMYI2Fm3YDehuXXMemTSieD7Xh3jCW7GFck/+oxNw37w0jMpuRbtHfQAikG9uRzBI+Ro/2A4W2Ix1m2satJkEgKokmAeQ284p3Uc8eJxpBtAOAnPC/ZJcxR744+/ca5q1wD4vLvO8Mx08qB8e7Jw658dh7jWiVIUAvuAS4X93KZmeddc4uJuZVxC2xbAypB0UaTofbakP7QeHtZvW8VbJX7wjrcgiBdQQwOuucakbeFutSwTxTOc0HgFMcwtAPmhvZP7WnVEtXXt28oCrmS4QANgBbRyIGnSm3GfaPbUAA377HZbVk4df4nvw0Gd1Wa4XZA75NokabDXcabCncYtrt5WJ1AVRlOkD0A/Kp5dJDHEZq7+eP2T4XGaQR4GOaFp1wNzFYt/24s2MLB/9PldwxMDNdbU3dJHiEagxMEVe2nAr1+x3NiyjLmVhcANsDKdoaOUiiXZbDPcuW1uG4y65z4lBhS3I6cqvf2vavl7eRFtNIDQsgbBpOpIMGgiJf4gOOM4RT7YTtJ+OB+WuO8Px+Iwt5LYuuAhcG2Lj5CxDz4QYOpmY3FGuHdtsQ5yNkVjzuSFHqQp+oqPj3D8uLt50UQcrd3rnUAgOIMNmAmdDrrrsW7ScXW/btBVyC2DIFsiS0Zmk6ctvM60+OpASVna7awjvjCsvxNFQHFcRUSDFrA2mvOeelxrYVPdfetuFdoMxZcFhLllWHjuPcP3i4JGhvPpaG/hQk66FSKQeKY9u8dUlbf4VJDQBtqRrt0orwDF3GWDft20EjxLZmdNgy7UW0VjC7HsjcA1tko/214Y9zDIqW7Nsh82S3cViZBHiCaTruTO/Wuf37GKwqls9yxmgSrumaASF8JGbn9aMYjtBiB/tPh+GEtiNeULp1oTjsf3ob7w9y4Y8BzHwvIObLsRlzAjTfTWKJrdo5XRqWyGgKTZhe1TX8PdvNgrD27IOfvLubNlUMVAa0ZMEHX50v8Q7c3GK90jYdVEBbd51UDkAqKoFHOx+DwQtEXLKYrEamM2Hca6xBuSFACzpPx6A0Qs/Youn3jHLbcqCyWrBYKTrlDs4mNvhosJ2asJU4b24uqPGz3JafG7vHLTM0jntR/DdqLt/S3bdz0TMfmRt70m9qOzrYHEmwbgcQrJcAyh0aRmyycsEMCJO1WMVbS2FTLbuwgJfJBLMMxHikkKSVBIEgbDap5IWHJWhpddMwbBkBPLcMxEBsVfw+AtnbOys5/y21PiPvNQ4vtZYwNs/cFNy+/h+9YgqHg87NqPD0lgIgSGpGw2IRW0tLLQNkMkx1Wmrh3HhhiQLbISB8JVffw78/nXAGR5ARyS6jUYJ+SUeK4HEls90MWYTLNmaN5JbUySTPmav9jbY75hcUx3Z06+JfPaJpsftjbYeOwbp6u4/ka94XikxLnwWsMqCNGUFixHVRIAVifavnShzaacpDdK5h3PGO6i+4YTlYA/hX+dZXlwCTG06T0rKyfa5FqexxeSSIrIr3nWRXrQvKLynn7LLK99cd2VECgFna2qzI8OV/jJHkAIJJmKRzV3BY9VOqnQbEDeglPhpEwZTn2l7Uo2Ia46PIlEDOHyLmYtCoSpzEIYEjwjc+KljiHE1td/btkPdvgpeuRolqVPcWx+8cq538oHUF+F9l7l8pexQ+72JBVNO+vdFt2hqJMS7wANfML2H7IYkFwyhWtqDcBZPBIkTBjWDzqVoaH2nkktoIXnrrH2QuxttlOrMYVZzEKySTDJpEaZh/lblyV2AEmuxdhsEuFtZRcZXYeLKonefiPKZPy3q4RGThTl+1MHavEgtcbxF0UrEiVzZSdZOmgOh385rlXGcpxFkWEZ+6nvbyoStx2csYIEZEByhucE7RTr21xa4gLhrLvexF5lVRsMxI1YxJEDXeAJ5UlYf7Q71rDph+7nu0CS164JyiIKpGnKJNTamMNIHoqIXWPml/ieFKXGkESSwnmpJg+lHvs+v5MSzGQptlWiJOqNkBJGrZR6wRQjjdwNcldRA/DlOvig6md9DO0c5o/8AZrh82JYwCECEg8wcwgCNzlPTao5nhsLifJUxj/IKXUrXZUviO/78QWzhcpLkN4gp20O0gRG1Lf2iJkFhIZAzFysyguZbgJWRm58983lXR8MVFuJbMQNkYgGNiACPWSfWkf7R8FZZg7Mc6IMqllVSZIygRLGM2g20qSLpiVhA8/ouGR7gQSk48L4aE7xUW26jOCb99nMa+FWXJJ1iQRVfBY2zdu5rPelANe8CZs4knRIBWCvQ71FxnuWFs2iSQpDkuG1nQKJkKBm3A3HOq/Z7Blc0BvjMEAndVgaehrY18Bbptze/IS9DKPaKK6Fa7XJYs3GuFpNpraZQFOZh8UmRIgcuexoHisNeN22VGbvkUi1bbvGQ5UJttkmPiDAaSrDoai4rgs1gnWUZWGYHRfEpMEa6m386I9kL/dre75u6smLsh3trvlXO9pu8uf3bKtlYEB80+GsiAmSOnI9Y0Mn3cj+lPj+AMbKpfYWXDNctpcMZgFAfxgwkAg+L/EeRIHHsneYCEzL4tRiLDDUeEibusGCdp8ubf2gxdnEKuW8WXRW8V1AAwK+FHUgnKWkhpid4rgRsMt4C5LMrR/EDAOvKYMVZHTRQUD2MmIB+VIpxbBtbxDW2AzqcpAIIzQeY0NNHZzh9hFi9aZ2+PW2xE6whgEwNJ5HzilviZZ77MVknxEKI3MaDlvW4sINDbuA6aRGx13o2mxaVL4HVV1hS9po75mW33ds6IMipIUAFiq6STry3GgpexFskqNszAE9ATqflNFcVbGXwowg6k/T6g0Q7GXk+8IndO99nmyyEA2yquWfVgCAsmCG2OnUlyD37TN9m/AVa4C3deIklkTLNq3Le4ZgNRoRFTW+2tm87v3hVR4oI1y5go30/EvPnVThfbg2CzjxM0ydIMzmEbR/OhP8Ab5UThVt4ZdoS1bBMawXK5iOUZjUAl5Pcr1fst7R2A8+957d0y9pLeExttDdtk92GytnIIDZZ+GJ1UaGefWk3ivA1CnuM7d2hZwzLoi7vJC7FgI1JmmDHcFv22ju2YMAwFoG6LeYA904tzlKgjflrzq7wXhjO11LyPaz4a4mc23IU3GRAug1Jk+kUsOkJpxRu6DbDG9ue6ROD4K42Zre4iPCDJ6a7US4vwt7cPcdCScsDMDoJkAjVRoCRzMVTwXE+7IKm4oA0AyHfUiCsHlrvvU+Lx63QJZyVEIMttQJgkQsQD89BTHlu1LiDg70VM1f4JvcHXKNRIjxTv8veh5pg7M4EujsCmpiGaDsNQI86lokENVUrgANymdteXsKyiS8LuAfAh883+lZSPZnnt9UHtDB3/kLnDCsqV1qMivV2vKLRqy5bfuyyBtD4m0ygR5+flzrYipBiDkNvdWgkZguxBG4PMDbpQSZaibyqdvil4fDduKeqsV+qxV3GYrvsPbFzxXAzTdYli2pgOTJMCADyA2M0PC1ZCzZ9H/Qfzqe00KzwjFd1dDGQIIMRsfzG1WrmIAclbhQMZAh4APSRtQtF2HpR/ivC4t27huhyTlAAXbU7jpHTnVIFpd0jXZnj9ixmCwt24Cr4gI5uKh3FsMcqE7SBrp0qhxzh9lMPcNi23dMyi27MCy5SC2ZQSddQJgR1obg8PGtXTZNwKkwGaNQSNfIanYbeVfS6cNYHHm/sUxkm5xH5yhF7Cl2thdWdFgSBJAjckDlzp/8AsxNvDpfN8IrF1TUhtbYY5SRIHxn1g0ncS4f3LWwSSylQAREiZmDrvp/5o/exvgIVco2MBYOkjQiNJ35a+dY+o8UewmrV0bCXWuuYXtZhzoGQAe/tpp9aRu3mLOIU4i2Sowly3qoMgu2QZY1mYPpXPL+CRjLZyZ38P8qYcDjLl3DtYNwpbBBUsSQrSCWORczEiRJnflU8TdjmkyXXau/CMxAB21n89u61sdnr15ZAzEyY7ywNfMMwI5/SpLWGvYMhX8Jc5oS6p0EDXu2I+dL3aDFn7/nhTBUhYBXW3EQNI9KOX3l0UotsAfEtp0zZoJORvEYII+dbc2olk0vh9Pj2+SihijbqPF6/dHPvpv2inj1JAzHSRPXWPMe1RcAw+S98TDuzErMqDqchMATJ6c+utHBcaKXly2C1tHXM7FllQRmKqYkkTE1visS2FfOpz231t3V1V05T5xy0rOYHcuQ68XRj4T1xXG2ryhe6cZGzJqAFaCC0IDmJkzJnU6ia5b234TlvpdGguMojaCpUSfXQ0bt9trf4wZ8tP1NU7uIPEr6JZURbKuxYkQq3EBidCSGgLz16U0bibKz4t5kDiFYxXZ+0TbY97aLIJgo4bYyANd6mbs2jj/3MQZ8Vg75i3UTqx+dLvE8XcS8+W4+jHWWWSCROU7eh2qW/xZktAriA1wtqAqaDXXVZnamtwFTI9jnOJH8oriOzNvKwN+62cy2SwdTJM6gxrrQS4w4ficPfsq5a08nvCviDAqVhdpXvBPL5VTv8dv5CBdcTvlhZ/wCUCqt24GslWCs4JuC4zHPAygqCT4h5Hr1AosrkTmO90Ji49wyz3gvWRmwuIJa1rlyMd7TdCCGEabRymosIAMy5VCshHhAJzN8BBiScw1EkZc1DuyvGQHOFvEmxfaP+HdOi3AeWoUH2PI0Xewbdx0zlWBg65Z89TtHlUUrNp9FtwSvkoN5CZvs7dLGZX8Ba5DM964rPcbRUTDrGdt5Yn/R9xuGuNYcIL1lidg1pmI6ZWYqAeYmfOub4PFXRFxNLgTKHUKx0XJmGYkZo59adOB4Gxdt99dsBFBBDXLubvDzZhc6ETvX0Um7wj8/hM1WnMZErvT1z5VY+/wAlyHinCrli66M2aOZEaHaRG+u1arZuF8hgsYBA8wpH6fM9aduO9nMM7hkvK4gjNYbwiCdOa+wOkRVVeyVnfvrs/wCZCdf4Zodpd/6j6gjonvxhJeIsgbUC4moPxCenrXTbvZiyCSVxV0/wifc5fzrnnaVVF1ggyqGgAmSI0gnmaKOMtNlJ1M7ZGUEIt2bca5p8gP517Xi26yrFk7kaeo3FXL1qCfWoWt1VaVSrxV3hXCxeJXMqkbZlZt5EyoMR6VHbwTtspPt+tWcJw984AnMZAVHytMaGQdgY50LvdRNGUXt/ZvcuRF2yggDQXWkjnGQRPrXmL7EiwUt3LxdbjHMy2zaywNgbsqeUnkJoK3FcUkp395YJBC3WEEaHVT5b1Lg8U7LdFxmu5rf+0YuRHNWaSp2235yNKnJTQq+Iwid+Ra8VtSNVbMI01z8/Wrtm8dizcxBUHl1oWqERqSszEx7f60+YDs9ZuD+8uqDB2tsNAYg6GBmO/Wq4pAOUl7SeEsW7kaQa1xWIAtEgkETBGhB6yK6Ifs8tXSbj3b/i1OVbaT56yKAcdwWFwlzKple6acxW8c8wNEMK2ojkN6o1E8b2ANu7CGFj2kkpGs479iQNV7zMfCCc2Xed+X59ae7eERrJJYggTEgfQ78hXNcKp7p1G4ykx6MJrouFvbQxAPIivP6sNaAT6rX0lusA+SGtY1q5cw0YZ+uh/wCof6Vc+7Bm99am4mkWHjy+hFZYf42j1C03M8DvgUp8Xw7tiFcIxjKZCMwAAk5io0jTnzNFsVxR7sOxllUAeQXMQIyiNz1+lEGx/d2CHN5k/Ci3WVC5U/EispIgazQlON2rqsqWWtkKZzOLikGYiQGBkkzJ3r0TKbpad3qj+yw3X7QSPX6K1gO1V1UzFTlEAkMBPLZhmP8AzVRftKEL93nRX3VQmWZmcrSsmTJyydOlWMBwJrln+9KrElYzAH49pBELqYpbvLpQ0s90jm0p8Rj7ZM92ST1bKPkogVdw8osrChobQQw3Ag/FHxbaUEy0XwyyQBr4T8gAT9AT7VzuERcXRuC9tgG54yANCZnXykA79aPYjjKNh2toLau4gnOoGoCk6/4RAkadRQS3YJbQiYGjDkcsH3npyNRBCATkSBE6HTNt8/pzijCRZFqhfSP66UwcDu38PYa4qqyANm8NtmBhSJLAlQBqRzkUExdsrGYRIDD0NMOD4hhyAjquihSTID5RIMjkdNCRB60DnUn6aMm6CR7mGgQfSum8PuDG4JcUnjxGH/Z4tB8TL+G8BHMa6c8w5VTucFwF4apeWedq5I66ArcA6VvhuHrw+4t/A37oYiGW+oZWWdj3arpodCJ5gihdTxRV0TnwvDm9lZweNQtmGoIEwfrHP5UTs4SyzZxlL9cqBv8AmyzQfiWHw+IbPab7rebUoZ7tmPNWgfofKhmJTF2fiTOOTAZh8xqPeoXROavRx6+KUZwU63ba9T5SSfpStxzEXbNzMlwgEaaJKn92YmKHJ2vKjUD2GtUL3GTfbUGBrrH6VwB4yML6SXTu8BNnthWcRxy++jXrkeTEf9sUH7SWQe7ZLZQFRpJObwrLjNrqZJ1jURFWn0otjuyQuhSMU+g2ZFcKIGgi4NOW3SmwuzZKzNY3ADQlHDYfwjT+prKecJwVraKhXD3MojOyQWjmfHvWVXuCxjC5CcTh/EfWo7bFD4QJjmJj0orew/OKhNmqbtfUht0u+5JrWxaKMGBgj1/TWiPdV7asjMJ2nXlp61whdQq/ZlidNdTBY68zLayd6scOseKOqMPrNONrspbujS6YOvwIT03DjT2rLvZexZIi6zXNlUm2ASdCIBLHQnakHhG3lIaWtKYOH8PdrBZE2li4YDwgGRBj6dKmxtm05CWhATeBEnbnry3PlW+HvMqm2IykQRmK8vlrVMLrNBLe2haCYpSW8RLT11/OoGxTCzctj4GK5l6kSAfIiTB5fOieMsxB6N6/XnQuyNH9j8ia053f4vmPqpYW+P8Af6K5xLilu9mt20WytsDw5FVWLFQVCoDGhPxHlTJw3BhlQhwAV2cFYkddjSS1mLt3/FbY+6kU1dnsQ4VAGgZee/Lb615zUbbpy2dPuyWlMeH4IxAg2565uXyrOL8DIsOM6lsuirLEn9K9tcTcdPlP56VJiuI3CCMxAI2ELy8qz90DTdG1eWahw22KS5icYvcZFQftEXxkKW8Jg7sIBIPtS7w3DRcfoVn6014exh7gJIe2NlVYaBP+PX6nc1HiOF2VbNaZizaENlAA30CjTUDn7VtPmiOn2d/7WUyN/WDu39JfF5wCIzBt8rMs+uUgH3FDcQmphSo6Ezy6/Wi+LwWR4YG2fFvp1Ig7GdBI0qldw/gzTMGI5gQNfTWPahWW8IcbVF+C4tbd5C6owPh8YYgSJB8JBG0T5mh9waVZGEYw3JWA9SRsKB5rKo0o3mj6fVMF7jdot3bJaZV0CuoKiP8AduJyr0BOla2vubg/s0XyXEkfQNpQK/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/CAuk6ddPnpTNxDCMkFsuukA9KHYvgF21DuFQBlgFhJ8Q2Aq9i7xaSdT1zE/Qk1NMKbRGU1rtz7acIeTWV4a8qak60VYOd9B02+nOomtURsYedxM8hOg6mNTRXD8NGXQiP8ACI+u5r0JlAXmxHaWhgG6R66f61KvCp6n6D66/SmQcPA2AmqmKYLpzpZlceEfTAQHiWCysDKsWUHwiI5fpUWGWHtno36irN8E9T9dvrUC6EeRFM7JXdXsLbi/cmN21/imidvg3eaqU56MCOUfEAfWosNhG+8MY8PMxpJAq1fw7q7ZA+aFjLqJ13HPY8qGJxEmPJMePB81Diux7sg8dhYOpzsZ1nYLvyoPe7MLh4L3M4ZoaVa0oUanxnU+oFEbnHL+XKLrAeUD8hS3wrFvca9nc3DkP94S8j+LUe0Gr5up0zZx/ami27xQRbE9mgwN4MpW4DlUBhCv1J29BNWeCBbRAMHl77899+tE+C2y+Cs6bKB6xI3qpfwoV4G2bY/5V/kawZpDvPoteBgr4q5f1YkAAHYCNvavLw/Kvch1023+leYhvyqCT3rWizikuW7wVdTB1/OtsHjwXIMHwnlI/wBPWoX4a1yCvU/pV2xw0IPPrWm5waL7rKaCSB2wrdnjSQFYlRA+ISuwPMEc+o9KltjDvqRhP4lT9GNDcbw26bKnw5FUMeREKZ8tuvkKXnFWALKkk2ni07Pfs2xKXMMh1jIikk9BB9KXkU3bhtlD3vidyRqWzTlCgab6jc7UMOgX1P6UX4ZigcSzvuFOvWSDJmZPnS5OE7TyFxHbIQrESlxoyjlqPLUDmOlZiMW9xMrAsB/8hiY0MGdqYuIcJN1i6MGZjJVz8W2qtr01B21oJc7OXgCO5aeoKkRHk3XrRsPhCXM124nzQG4ulGLIm3ObKQ0A7cute4ns5eJ8Nsqv+MqI9dTRDEYDu7PiEqWGVxsZIO/4dC2lLlCp0Q2k2h3e3IiFcdGAO0ddelVMUxIHgVddwInTbp51cGDlwEbc6EcvXaqww7OcoM779VH8oqfK0xSpOtb4UFSpG+sfp9ansoOe1ZaUFxPw/oATXzTlceMInhuJtahmQgHo0H8p+tE7HapADmW63T9oR/8AsaHYjhCraZ2uPpqBuJJhVE7+ZB0oUNq69zmldjjjeEcucct3HCm2tlD8Vz43hfEAC0bkAb8zVs8PZtVCMNvC3MaTqBzpQxZ0NDuG38t3NlVuoIGo2iuCPqi3JUsvs7qZwnRuFXJ2H/MK9oYcfhjq2HE8/AjfUmTWV32Rnr+/9JP/ACJ9E7LiAg8I1O/OrOGJbxGR0jn6jY1LjOz9yy8Ouk+FuTD15elWhYjlpTKzlLtaq/72nmNvlyqnfw+YzoRV/L5VqlgT0P0ri6h44cp/AD8wfmpFWsPwy0upspPmC3/cTRK1ejcAefL+vWpWtg66/wBelAZHBEGNQ9WAERHnJ/oUP4pxFrbSs+IeXInqCOdHnwMidqCcX4YWjYa89j5SPh+VdgcBICV9ILbhLVy5rpI9aG8HtBb7ryKN+YpgbgFyNAg6nOsR86pL2YvI3e5kYnwqqEtIMfiiPatWaVvScCeyhjYd4NK/2U4hmwqLOXJMneFnf6x6xRL+0kdtQsBhlBHIgjQ6EGBrVfC8KFq13OUT+ODIB/cnnB3PWegrLOD8RAjRQ2vLXKfoTWK40/w91psFjKNYexZPID0uH8zFa8Qu2kHg7sGNJlzt5bfOhL28pIO46VDj21+X0pfXo0Gi1R7PYsvNK3wDDjPcVlhhEzocxLToRp6Ve4phAEbQE6a89xVLgSku2pEAdNR0pjTLGUqIOhnpQPy60tvhpc6xeLORVJbKymSsa+NtwRpsNiJ50DujptR7imFyxuujQP3hn5ddDNCcVZIgnXNrPvWu3hYMoyVEw0T1/WrGFIF9p2j+VRXF+D+vxGrbcMd7rZdBtPtMUqT7J2nH1H3Ve/jmRyUOkyAdRy9x7UQPHbyIC+oMiBcJj5g+u9Db+GAcK5Gm/nziiN2zZNk5LU3GiI1gmBoQdgAfc7UbQC1dcSC5UMV2hYgfs1J6t4j7bAUwcM4urWz+AzBUwQTB1jSZ8oO+hpOvpRM2otN/nX8moHnbVJ+mHUsO9EfucMsXN7az/gbIdeqmIqvc7M2p0a+vpr9cp/Oh1m2wtsRdmBIGjCImCrbGq44zcEfCY0+EDQCI0jlQOIByqmxv7FGG7OWRqxvOdeW/vl/WqfFsItm0hW33Uu0MTLHwxrvpr157VFjO0V8qvjiQdlXr5ituFXWfOrr3rOhADakagkqx+AxMGDvtXNzeAF3Y8C3FCrRJO1tj6CTr5RUXWrz8MKz+zfc65SfDyErpO+taXcC0jIjnQfgbfnypLwq43BDcUuh9DQvArqaZr3B3A8alMynKDuduXLfnQi1wtkMMNSdOh20n3qiLAorO1Z3GwrtrhogZnytzEbV5VYyP3h5TXlOWdtHkuxdl/tOS8BZx4VSdBdiEb/OPwHz29KacZwD8VvxKeXl5HmK4PBVirjKw3B/rUUz9l+3V7BELrdsc7bH4R/8AGx+H/Lt6b13B5TxbchPF7Cxy1qA2qZOG8Sw3ELWe00n8Q2ZD0ZeX5Hkaq43gxX0pL2FqeyQOwgW1SW9PhPsdj/KpnswajK9KSU1TW74Jg+EnkdifI7H038q9vYKagJEa6g+9ZavMvwmR+60kex3X6jypZb5ItyG43hpGg18qXuKcVewYHxch+6f6/SngXkcwRkfkDz9Ds3t9KH4nsvZYliDmPOSfoa4KBty+IJGEJ4Jj0uwoDKY/FrPUyK847be1dQrsUYfURqKL2ez9lR8MecmfpUXEOE+EQTpO5ka+fL1oXCzhMjO05QRLp0nfnrOtR4lpNEhwt9fAfKCD+tVn4Y/4oUeZH6UrpuvhWdVlcqPhl6GPpRjD4ozvVHCWigmNfPmPStMdfgaaHy/l/KnFtqLcsXiCMmW5lgXHWHAK6Ea6xG/X2Nb2+A2Ln+z+TuB8tvlVA4K4+HfLBAfMQdD+InX2G/WgDKK0GjCy5XAOyLTfjuC4e0s5FBA0LufUQCdTVXg2VsQqEk+FjIOg02Hv+VLeMtw0dIHyAFMnD7s4kSM37Ma7mNtZ3gAUqYY/dPgdfArhD+0/DSl9jsGiCRodBofOaDfd9DKAxEkGN66bdsK8BtRHPWR0IO4qnc7MYc/gj0LKPkpoI5mhtFFLpyTYXM8RZI3ESAfYiRRXDWMyOOQdZ5wPHyp0Tslb2RUkbZizR6BzA+VJyJAu65f2gg+hccq654ecJuniMd2r9jg1q6JAnkAJEETqYBPuR+dL2OtKtxlQkqDAmJ03285q8XaNVVxttrEDmNedU7yiRCZeupM/OuOIIwFUwEHJUN1ZKjy/UmrGFdlMqCTtoY0Pn0rW4kN6QPpVjCYcNoWyzsZiDSx7ya8eBFMP2qKyrrqI3RPzUgnlU2I7U2yP9rPRQF+pM0G4lgBbI8ZYtrqNY2BJ/SOVUCKIvc00lthY4WizYlbuZx4WBChSSxZYJzlydTMDLWncyORB3BEj+vOqViySNKnXDuPOhs3fdJcACR2W/wDY9s8rg8g4I9swmsrJaspnUck9JnknHivZ63ihoMr8gNNeqnkf8J0NIuPwNyw2W4DEwGj6HofI11ZsIt0FrWjDVrf6rVPE2UvqUujWIzET7MOY89xTgaSCFznh/Ebli4LtlyjjZh06EbMPI11fsp9pFvExaxGW1dOgP4HPkT8J/wAJ9ia5px3sxcwxJQFk3jcgdVP4l+ooQl0EdaYClkL6Dx/BgdVHqKB3cLE0mdk/tHu4aLd6b1n/AK0H+En4h5H2Irp+Gv2cZbFyy4YHmOR6MNwfI0Dory1G2Qtw5K9xSJ3qMJOoozjcGyfENOR5Ght8AHTnUxCpBtQMgIgiR561iXHXbxr+6x1Ho/6NPqK2K1rloUStYXEI2gMMN1bQj25jzEirJj0oXctq2jCY2PMHqDuD6V7bxdxOt1fbOPfQN9D60Bb5LtqfE4fmI86EsmvQ0cw2JS4DlPqNiD0IOo9xUWIwc0FIkHmN6G3od9dvKiuLwpgih+EwhBk0xoQlCzjChvW9crSum4g8xttpPnvQu3GbyB+dEuLYQi4zbAz4h16eVULlogBjrM/QxVzDhZ0gyobhlp6n9aZOFD/1I/4f6mlxTqPWmXCWj3uaNAv1k/6UuZOgTLEamvM3OfnUIUEaNB8/51DdtMvmKiV1qxeBykgTvsaU7vDyFcgZlZgSBqV8UnTmNTBFMK345xQDhnE8oIYnwjQ+4EHf8qfHXdcN8hCEw2Y+ExoTPSJMfT61FYwxdt5A1M7xIB/Omy6lm6JZUb/F8J/5hofnWYbgdjPM3FIOwadjMaT0puxdEw7pRxA8bepr2CFkGNfnp/pTcvBLQJK2mc9XaB6n/wAVSx/DHvGUyEDwiPCpiJVDzyyJ/wA1B0yMphma7CW3Gh0T1Gh+lV2WjVzg1wN4rTR0EHlHI9darDgd4/gIHVoUR11oC0+SaHtA5WmATw1fB8q3w/C2UbAjr18xUiW+sj8qU4qfnKrG75H5VlXcg8q9obXEzWGIdSDBzDar3aJQLogRKifPesrKuCiVa8Jw1ydcpWPKd46Vy3jiBcU4UACAYGmpEk1lZRNQlRCmr7Nr7LxC2oZgGDZgCQGhSRI569ayspoQldnxyg22npSbjhr715WUmf3kyDgrRfhrWdKysqYqhaVi8vSsrK+K+VXihjIw0bOokaGCdp6UfNe1lC7hEOVXvqKGY0RNZWUIRKoR4l85nz9aBccsqreFQPQAflWVlWQ+6pJlrwWwrHVQfUA0X4Rz9R+VeVlDPwuwIhdGtS2jpXtZUw4VKqXhqf65Up29rn+U/wDctZWUbUbOCq+cqAQSD1GnM0b4PiWIJLMTlOsmfnWVlUH3yuj3AhWOxbs5DOxHQsSPkaNdnLh2kwFJA5Al1BMVlZSP+xRyDwhHssAxpUS2wQSQCesVlZSbSjyqXOq2MXevKyg7ol4iCNhXlZWV8uL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34" name="AutoShape 26" descr="data:image/jpeg;base64,/9j/4AAQSkZJRgABAQAAAQABAAD/2wCEAAkGBhQSERUUExQVFBQVFxoZFxgYFxcYHRgXGBgXFx4WHBgYHSYfGh8kHBcUIC8gJCcqLSwtGB4xNTAqNScrLCkBCQoKDgwOGg8PGi8kHyQsLCwpLC8sLCwsLCwsLCwsLCksLCwsKSksLCwpLCwsLCwsLCwsLCwsLCwsLCwsLCwsLP/AABEIAMIBAwMBIgACEQEDEQH/xAAcAAACAgMBAQAAAAAAAAAAAAAFBgMEAAIHAQj/xABGEAACAQIEAwYDBQUFBwMFAAABAhEAAwQSITEFQVEGEyJhcYEykaEHFEKxwSNSgtHwFTNicuFDU3OSorLxJDRjFlSDwtL/xAAaAQADAQEBAQAAAAAAAAAAAAACAwQFAQYA/8QAMREAAQQBAwIDBwQCAwAAAAAAAQACAxEhBBIxE0EiUWEUMnGBscHwBZGh4SPRFULx/9oADAMBAAIRAxEAPwDmYSvMlbisIqxLWmWvCK3rw11fKEioWFWlGtV3FAvlCwrQ1I1aGgIXV4u9aVsNxXjbn1oES1NT4S0XdVUEsxgAQDt1Og96gNexXF1NuH7GXXHhexm5hsRmaCNiqhuc862w/ADg5OJLkOZT7uqvMb+K6Ao5aRQPs5Yd7pt2swZ0aMrlPENFYsNYEzH0NVr+JuGQ1x2ykjW4zDQxIk7edACWmwmYIyug8P8A7Pv2xme8mraXrlpW8zCLsaiu8eTAAJg3w7pq2a7ba4wJJJWQwAjyoN2Iwq3EvB7ndrl12LNEkhc3Ocug3qjibMqQRB/I1aIetHZPqldXpuFLqHZPtfcxNkNdVS0vORAqQrZRuCQT69elUe2VoNbz20KMNWyuwzCOarAJHI+tR/ZWyDDE3AGIZgoJEaE7g+tFcfb0I30rymq1EkclA4s4+a9JptPHJHkZoZSJ2W4netXXKES+RQz5rmXVgYmeokQdhApi45x7EK3hu3DbOtt2ti2W0EssIsweY8qAdnlW1jbk7JkZRlLSYfKIHQ6+1H+2HFTiSrkMoUZVHd5FA1OkuxJOnsB0rYiO5gK8prSWSOaD3XOOK3GNxs7sQZJMzyJ/Ouhdl+D3LqN3aIxy93mdiAkrvABk6KNpkjqaQeMrzroPD+IPbtBUyoCNT3rrM8yEYeXyqfUEAtv1W1+lFz2OrnCW8dZgspgwSJGoMGJB5g8qVcSMpIgHbXp6U3cRGp0UaDRZjYbST/5pU4mvjFK0p8VK/wDURbLTj2W4RhjhGuX7jvox7lLlyGmMspbMkwkeWfWY0RyhGjAqw3BBBB6EHUUXa+x3fGt6FlXSB7AEET5DzobiUIY6MJ1GbeDzPXnrWgsMqk1HuBFQQzlYXxQ2bU8h4QdjHTagJpk4Jg2NrMMsEcwSdAx0002NWaX3j8FPJwj3HO0q37QtZwq6E5bTySuo1ZgBrrtyGulKV2jF/OFkuNysALyA1/ymYBoZjrIRiuYEDYgiCOtWEBooJYJJsoSo/aKOrL9SK6XgpCiAPUz+U1znAANfQSD4x9K6XZwsjRXPoGPXy9K8vr73CvVeg/Tq2OJW+c9LfyWvalTCaa2bhPWCPpWVnbHfl/6Whvb+V/tc9WvTXi1sa9gF5JaGsNbRXmWiXy0A1qC4KnbSobu5oSF8oCK0IqQ14RQFdUNY41NbZas4zAMniMFTGo8wSN9fwn057iVlEAqZFYBWxra0klVG7EAeZJj9a4uqfh2Ka2+ZDlMbgMTB8lIqO8hk6QDt4Mg6aLy1ke1O/YPsGl/F93fuoQEZrlu07B1VY8UwCPEVH8XtRXj3BMDh7pS5ZJQFgCcRiXYGdfCpgzzMjloa5sc+9oRWBykrsyrFWjNGY7OVHwg8vSrmLw5B1/EMw1nQ+dE8ffw+EI7iwhnVhdtC7lkDLlN4kgEax1o52K7Qfe2a29izoVy5MPZXSGJLEggDTfSqhqxp2U5pQDTmV2Cs+zi0fu5j/eNynnTLi8A5GiOf4G/lVrE9nsR3Ybht9bWZjntghRmJjMItkaEawADv6sn9pMqXhdzMlrKqsRGZoI0PWQpnqa8xqYY5S6UHnP5lbkOrfE0MAuqH2XH+GcGuPjb6rbvZhbtaIrTqbm+mg0O8TFGsR2KxLD/298+E6lrY8cmDDXBpGX3nyrzthj3RWC2yjtlPepduKz5Zi2x3IAZoBOmaueYXjt5sRaOdzldSVa7cZWgg5SpaCDEEc6vgeOkC3IpY2pgbNO7dh18fFFeO9isWiy1kgZlHx22+JguysTGvtTn/APTsb3MCsbhsSs7RBhTzk/1rf4VxS89p7ma1bRInIh56a65QSYgQZmhfEPulwftVQOxMkIxJJ3J7tg3vqZB6Upz2S1hWDd+nCgbs0fzC2f7Ob920rpcwmXKxDrcZs4kmfDb1iCNKTMb2DxBv2ssNbJXNdXUIM2pKsVLEATA3rqI4pZS5ZNq7bTD2FUIsmcqLAWCN9q5d2m4rfM91duIi5iRbuOoKiPEcpE60xjGsd4UuXWvlO05CI4qzw8Zu8xeMJIZSFwygQxlh4rZIBIGk+W1b8P7N4HGLmt3MZdW34Jc2kgmDl+AHofc9TXOsRinYyzuxPMux/M0W4JaDQACQXGnMmQKvhi6jttqd7w0XSZuLfZtZ07m8bcDxd5LydIjQefWpLl7C4NLds4fC4hlRcztenM0amCrZZImKr8f4MyW7dz7uLFtfBqyFnJJ1IEE/CdfelTGpMmqDAQ3c1x/hB1BuohMh+0CyGypw7CgkgAgqd/8A8YnenXBW0cBriWF0koLflOWSdem1LPYrs/OBOISz3rvcyGLRc2xaJIIYAkMxZTI5ItEcfcv4cW47sqyksf2d5ZkTbYeLKV085YjlWRNO8OodlsaPTMkHi5PCL4DtIL+IOH7uzmNt+7PdICrhSQAYkaT8qU+L9qMSjeG+ygiQBbtGPKShNWsF2jsJiEv93F63OUywScpSSpJ5E6SOVAeLEMhbz8PptSjMSQR81T7IGxuDvkfz5Kjf7fY4MYxBj/h2f/4rKDNxFwYEQPKvatF0sU1aIrW5qJTUtXhSreZFb93AqFTW5u0S+UN3eobu/sKmbWorlfL5QMKNdluAjEPca5K2bNsu7n4cwiEMAkyM2ijNpprAIyxg3c+BZ8+XuadbfEltWls4dCtoDMxvBc9xyGDG5kdlK+IZU28KkzGiJXUKCawWbS5jcB3ZPeWDAkZrcRO2sfCf80HyB0r1FS8CbkoqwN50GsD1FMWIs3r9kXCVwtk6NiLxyI6R8FldXukgyO7UCAROug1e0OGwQH3NDfv/AP3N9QFQ6eK1h9QD0a4SR0qQF7hnBT/A04yljiXD3s3Cro1uRnQOIJttORoPUDnXU+wPZ84fhrX2OS7iiCp0MWh/dk+IBRJdzrMQYOUil/s32Rv4jFfeeIW7r2yc7F2UPdbTKCCZC6ag5dAAPLoPFuKPDXHuW7fIT4TH7qxJiT13q4QPc26+1qbqNBQHF9qMfhg7BUdSIa5lQvlBOjQoYAEn4hz85pbONN5muXQXdyIUTLNMjbqTypgx/CL2KyG7OEtkfjDNdvRGqYdZuEDTUgbz50OxfFGwF63YwuFuWrl3wjE3wpusJynubYlbepHiMsZoBI4tp1Bx5pNLWtdYyPVV+1mAt23VArK6qBdFy5nfMyhhILsRAPlvrTD9j3ZpgmKxDgqjr3dphEyM2dxOmkhZPPMDWvBfs+xOJcd6LiW5Jd3ygnWdObMZOp9fKup4fCi0i2raLbVQAqpAjzJ5/I+c0v8AUZ42xBnJ/Pugi3BxdwknjrrhWkLcRjs6wQgPInRuUk6xMULxPH7jKDcuteUeJFEyzDbSJ09OQo1xfssBeAtA3bjasGhgoJks7MvhEzrM9KAcT4/YwAb7ugxeJUKGuNIsWs+YLH+8BKt8JjwkFgdK8wyAynwD4+X58FvN1DI22/J7YyouKcGuHCticZc7pm/ubWhLNyQDc6bkaKASZ1jnF2xGJtkc3WnezgsVjrffuL993DeIIWTOrle7TKMqoANhpmmdZJr8M7B37mKVrtpktW2DPmhc0fgEmZJ3jYTzittkYii22vOv1BOp6jhQH2XRuy2HtJhRm7tywOgyMxUwxORtTsTlImBpMarfH8Rn1buwqiLSyFVBoGKAAXIYoYBmCTrpBPcV4iWRbQUWwo+BSIOsjQAnQzS3xi0FKgEXbznKiBWLsY0AymTAHSABOgFJJwGtXXalss1v4KSOJ4K2PECynmDBkc4YR+XvVjgfA2xSM1xvu+Ct/wB9fbQAbZVJ+N+QUTrE76lOLcOt4eb2OQ3r0gfdrZhbb5cwGJxCyC5UTkEtB5jWgj4rFcUfK6O1myBks4ZALdkEMFy2xpyIkmd9Y2e1hrxJu3JLcBJuJAzHKSVk5SRBKyYJHIkRpTL2TbKM4V2ImMpAgkkTqD7VTxXYvGoCWw1wACSTAEDnqZimDs12ZuthlcWLzBwSrKDBUzB0PWPrWnpaDzfklSg1hS8f4vcxCftFuELqCWtgBoy5iEQZjAjWgXDeEXMTdFm2CWbfQtlUbsQokgD9KP4nsvdXKTh70D45EaZthJ3y6HziKa+yOHuYFSUS2zuZZmDZtNlGW4AFGumsyZMaUzVamOFlBO0mkl1DrA4+SYrV5MFgreHHeILaABbk2XugRmuWnUyHBObKRrr6hC4qRnuM1yL10gsVSX5HULlQEjLMeY5tJni18PcZ2VVZpJEtz3gSeetAcbZ1ACi47GFQAySeSwZrzL5S9y9SzQmKIlponn/X5ygONRcpLjKfLST0y+k60QwHDFRBicWIs/7O1+K8Y0VR+7zLfprVvjVyzgMrX0W7jMoKYfNK2RGjXSPiYzMegGgBpWtcUv4u+73GNxshMbBQCNFXZQJ2HvJ1qgRFo3H9lnO1IxGD8T+fVLRrKwGsq1Y5RlakBqINWwergp1uDXtRg0U4FwhsQ7BSvhAOSTnffS2oBzEAEkaada64hosroFmkMUgbsBPr89q9xVoqYO/5gjQijnHezht5Q1rKx1yxF5ViQxtfFlIDQSIlSNKD3rgcSs+AKuu8CZJjaDlHqwpDJtxtNdHWFHgWUOM7XAnMW1VyfZ3UD6+lMeH47aRkXDYctcLKq3cURefMzALkw65bKNmywxzkUtLTp9n/AAhGY4pgzHDXEyLAKF2VyubnKkBhHPLQyACyiYCcJgx32Ud4z3sbjrl29kLNlIZoXxFVBXQATCiB0FJi8HwLOowuJxNy6DmQPaVBK+KcxC6iJA5107H4/umt4hkuDxFrgEkhVAbN3JBcqwzidhHPauWcS7s8RdrMd1cYskdGXX/qzUokhm4I2tG7aVb4b2xUAjEXMYI2Fm3YDehuXXMemTSieD7Xh3jCW7GFck/+oxNw37w0jMpuRbtHfQAikG9uRzBI+Ro/2A4W2Ix1m2satJkEgKokmAeQ284p3Uc8eJxpBtAOAnPC/ZJcxR744+/ca5q1wD4vLvO8Mx08qB8e7Jw658dh7jWiVIUAvuAS4X93KZmeddc4uJuZVxC2xbAypB0UaTofbakP7QeHtZvW8VbJX7wjrcgiBdQQwOuucakbeFutSwTxTOc0HgFMcwtAPmhvZP7WnVEtXXt28oCrmS4QANgBbRyIGnSm3GfaPbUAA377HZbVk4df4nvw0Gd1Wa4XZA75NokabDXcabCncYtrt5WJ1AVRlOkD0A/Kp5dJDHEZq7+eP2T4XGaQR4GOaFp1wNzFYt/24s2MLB/9PldwxMDNdbU3dJHiEagxMEVe2nAr1+x3NiyjLmVhcANsDKdoaOUiiXZbDPcuW1uG4y65z4lBhS3I6cqvf2vavl7eRFtNIDQsgbBpOpIMGgiJf4gOOM4RT7YTtJ+OB+WuO8Px+Iwt5LYuuAhcG2Lj5CxDz4QYOpmY3FGuHdtsQ5yNkVjzuSFHqQp+oqPj3D8uLt50UQcrd3rnUAgOIMNmAmdDrrrsW7ScXW/btBVyC2DIFsiS0Zmk6ctvM60+OpASVna7awjvjCsvxNFQHFcRUSDFrA2mvOeelxrYVPdfetuFdoMxZcFhLllWHjuPcP3i4JGhvPpaG/hQk66FSKQeKY9u8dUlbf4VJDQBtqRrt0orwDF3GWDft20EjxLZmdNgy7UW0VjC7HsjcA1tko/214Y9zDIqW7Nsh82S3cViZBHiCaTruTO/Wuf37GKwqls9yxmgSrumaASF8JGbn9aMYjtBiB/tPh+GEtiNeULp1oTjsf3ob7w9y4Y8BzHwvIObLsRlzAjTfTWKJrdo5XRqWyGgKTZhe1TX8PdvNgrD27IOfvLubNlUMVAa0ZMEHX50v8Q7c3GK90jYdVEBbd51UDkAqKoFHOx+DwQtEXLKYrEamM2Hca6xBuSFACzpPx6A0Qs/Youn3jHLbcqCyWrBYKTrlDs4mNvhosJ2asJU4b24uqPGz3JafG7vHLTM0jntR/DdqLt/S3bdz0TMfmRt70m9qOzrYHEmwbgcQrJcAyh0aRmyycsEMCJO1WMVbS2FTLbuwgJfJBLMMxHikkKSVBIEgbDap5IWHJWhpddMwbBkBPLcMxEBsVfw+AtnbOys5/y21PiPvNQ4vtZYwNs/cFNy+/h+9YgqHg87NqPD0lgIgSGpGw2IRW0tLLQNkMkx1Wmrh3HhhiQLbISB8JVffw78/nXAGR5ARyS6jUYJ+SUeK4HEls90MWYTLNmaN5JbUySTPmav9jbY75hcUx3Z06+JfPaJpsftjbYeOwbp6u4/ka94XikxLnwWsMqCNGUFixHVRIAVifavnShzaacpDdK5h3PGO6i+4YTlYA/hX+dZXlwCTG06T0rKyfa5FqexxeSSIrIr3nWRXrQvKLynn7LLK99cd2VECgFna2qzI8OV/jJHkAIJJmKRzV3BY9VOqnQbEDeglPhpEwZTn2l7Uo2Ia46PIlEDOHyLmYtCoSpzEIYEjwjc+KljiHE1td/btkPdvgpeuRolqVPcWx+8cq538oHUF+F9l7l8pexQ+72JBVNO+vdFt2hqJMS7wANfML2H7IYkFwyhWtqDcBZPBIkTBjWDzqVoaH2nkktoIXnrrH2QuxttlOrMYVZzEKySTDJpEaZh/lblyV2AEmuxdhsEuFtZRcZXYeLKonefiPKZPy3q4RGThTl+1MHavEgtcbxF0UrEiVzZSdZOmgOh385rlXGcpxFkWEZ+6nvbyoStx2csYIEZEByhucE7RTr21xa4gLhrLvexF5lVRsMxI1YxJEDXeAJ5UlYf7Q71rDph+7nu0CS164JyiIKpGnKJNTamMNIHoqIXWPml/ieFKXGkESSwnmpJg+lHvs+v5MSzGQptlWiJOqNkBJGrZR6wRQjjdwNcldRA/DlOvig6md9DO0c5o/8AZrh82JYwCECEg8wcwgCNzlPTao5nhsLifJUxj/IKXUrXZUviO/78QWzhcpLkN4gp20O0gRG1Lf2iJkFhIZAzFysyguZbgJWRm58983lXR8MVFuJbMQNkYgGNiACPWSfWkf7R8FZZg7Mc6IMqllVSZIygRLGM2g20qSLpiVhA8/ouGR7gQSk48L4aE7xUW26jOCb99nMa+FWXJJ1iQRVfBY2zdu5rPelANe8CZs4knRIBWCvQ71FxnuWFs2iSQpDkuG1nQKJkKBm3A3HOq/Z7Blc0BvjMEAndVgaehrY18Bbptze/IS9DKPaKK6Fa7XJYs3GuFpNpraZQFOZh8UmRIgcuexoHisNeN22VGbvkUi1bbvGQ5UJttkmPiDAaSrDoai4rgs1gnWUZWGYHRfEpMEa6m386I9kL/dre75u6smLsh3trvlXO9pu8uf3bKtlYEB80+GsiAmSOnI9Y0Mn3cj+lPj+AMbKpfYWXDNctpcMZgFAfxgwkAg+L/EeRIHHsneYCEzL4tRiLDDUeEibusGCdp8ubf2gxdnEKuW8WXRW8V1AAwK+FHUgnKWkhpid4rgRsMt4C5LMrR/EDAOvKYMVZHTRQUD2MmIB+VIpxbBtbxDW2AzqcpAIIzQeY0NNHZzh9hFi9aZ2+PW2xE6whgEwNJ5HzilviZZ77MVknxEKI3MaDlvW4sINDbuA6aRGx13o2mxaVL4HVV1hS9po75mW33ds6IMipIUAFiq6STry3GgpexFskqNszAE9ATqflNFcVbGXwowg6k/T6g0Q7GXk+8IndO99nmyyEA2yquWfVgCAsmCG2OnUlyD37TN9m/AVa4C3deIklkTLNq3Le4ZgNRoRFTW+2tm87v3hVR4oI1y5go30/EvPnVThfbg2CzjxM0ydIMzmEbR/OhP8Ab5UThVt4ZdoS1bBMawXK5iOUZjUAl5Pcr1fst7R2A8+957d0y9pLeExttDdtk92GytnIIDZZ+GJ1UaGefWk3ivA1CnuM7d2hZwzLoi7vJC7FgI1JmmDHcFv22ju2YMAwFoG6LeYA904tzlKgjflrzq7wXhjO11LyPaz4a4mc23IU3GRAug1Jk+kUsOkJpxRu6DbDG9ue6ROD4K42Zre4iPCDJ6a7US4vwt7cPcdCScsDMDoJkAjVRoCRzMVTwXE+7IKm4oA0AyHfUiCsHlrvvU+Lx63QJZyVEIMttQJgkQsQD89BTHlu1LiDg70VM1f4JvcHXKNRIjxTv8veh5pg7M4EujsCmpiGaDsNQI86lokENVUrgANymdteXsKyiS8LuAfAh883+lZSPZnnt9UHtDB3/kLnDCsqV1qMivV2vKLRqy5bfuyyBtD4m0ygR5+flzrYipBiDkNvdWgkZguxBG4PMDbpQSZaibyqdvil4fDduKeqsV+qxV3GYrvsPbFzxXAzTdYli2pgOTJMCADyA2M0PC1ZCzZ9H/Qfzqe00KzwjFd1dDGQIIMRsfzG1WrmIAclbhQMZAh4APSRtQtF2HpR/ivC4t27huhyTlAAXbU7jpHTnVIFpd0jXZnj9ixmCwt24Cr4gI5uKh3FsMcqE7SBrp0qhxzh9lMPcNi23dMyi27MCy5SC2ZQSddQJgR1obg8PGtXTZNwKkwGaNQSNfIanYbeVfS6cNYHHm/sUxkm5xH5yhF7Cl2thdWdFgSBJAjckDlzp/8AsxNvDpfN8IrF1TUhtbYY5SRIHxn1g0ncS4f3LWwSSylQAREiZmDrvp/5o/exvgIVco2MBYOkjQiNJ35a+dY+o8UewmrV0bCXWuuYXtZhzoGQAe/tpp9aRu3mLOIU4i2Sowly3qoMgu2QZY1mYPpXPL+CRjLZyZ38P8qYcDjLl3DtYNwpbBBUsSQrSCWORczEiRJnflU8TdjmkyXXau/CMxAB21n89u61sdnr15ZAzEyY7ywNfMMwI5/SpLWGvYMhX8Jc5oS6p0EDXu2I+dL3aDFn7/nhTBUhYBXW3EQNI9KOX3l0UotsAfEtp0zZoJORvEYII+dbc2olk0vh9Pj2+SihijbqPF6/dHPvpv2inj1JAzHSRPXWPMe1RcAw+S98TDuzErMqDqchMATJ6c+utHBcaKXly2C1tHXM7FllQRmKqYkkTE1visS2FfOpz231t3V1V05T5xy0rOYHcuQ68XRj4T1xXG2ryhe6cZGzJqAFaCC0IDmJkzJnU6ia5b234TlvpdGguMojaCpUSfXQ0bt9trf4wZ8tP1NU7uIPEr6JZURbKuxYkQq3EBidCSGgLz16U0bibKz4t5kDiFYxXZ+0TbY97aLIJgo4bYyANd6mbs2jj/3MQZ8Vg75i3UTqx+dLvE8XcS8+W4+jHWWWSCROU7eh2qW/xZktAriA1wtqAqaDXXVZnamtwFTI9jnOJH8oriOzNvKwN+62cy2SwdTJM6gxrrQS4w4ficPfsq5a08nvCviDAqVhdpXvBPL5VTv8dv5CBdcTvlhZ/wCUCqt24GslWCs4JuC4zHPAygqCT4h5Hr1AosrkTmO90Ji49wyz3gvWRmwuIJa1rlyMd7TdCCGEabRymosIAMy5VCshHhAJzN8BBiScw1EkZc1DuyvGQHOFvEmxfaP+HdOi3AeWoUH2PI0Xewbdx0zlWBg65Z89TtHlUUrNp9FtwSvkoN5CZvs7dLGZX8Ba5DM964rPcbRUTDrGdt5Yn/R9xuGuNYcIL1lidg1pmI6ZWYqAeYmfOub4PFXRFxNLgTKHUKx0XJmGYkZo59adOB4Gxdt99dsBFBBDXLubvDzZhc6ETvX0Um7wj8/hM1WnMZErvT1z5VY+/wAlyHinCrli66M2aOZEaHaRG+u1arZuF8hgsYBA8wpH6fM9aduO9nMM7hkvK4gjNYbwiCdOa+wOkRVVeyVnfvrs/wCZCdf4Zodpd/6j6gjonvxhJeIsgbUC4moPxCenrXTbvZiyCSVxV0/wifc5fzrnnaVVF1ggyqGgAmSI0gnmaKOMtNlJ1M7ZGUEIt2bca5p8gP517Xi26yrFk7kaeo3FXL1qCfWoWt1VaVSrxV3hXCxeJXMqkbZlZt5EyoMR6VHbwTtspPt+tWcJw984AnMZAVHytMaGQdgY50LvdRNGUXt/ZvcuRF2yggDQXWkjnGQRPrXmL7EiwUt3LxdbjHMy2zaywNgbsqeUnkJoK3FcUkp395YJBC3WEEaHVT5b1Lg8U7LdFxmu5rf+0YuRHNWaSp2235yNKnJTQq+Iwid+Ra8VtSNVbMI01z8/Wrtm8dizcxBUHl1oWqERqSszEx7f60+YDs9ZuD+8uqDB2tsNAYg6GBmO/Wq4pAOUl7SeEsW7kaQa1xWIAtEgkETBGhB6yK6Ifs8tXSbj3b/i1OVbaT56yKAcdwWFwlzKple6acxW8c8wNEMK2ojkN6o1E8b2ANu7CGFj2kkpGs479iQNV7zMfCCc2Xed+X59ae7eERrJJYggTEgfQ78hXNcKp7p1G4ykx6MJrouFvbQxAPIivP6sNaAT6rX0lusA+SGtY1q5cw0YZ+uh/wCof6Vc+7Bm99am4mkWHjy+hFZYf42j1C03M8DvgUp8Xw7tiFcIxjKZCMwAAk5io0jTnzNFsVxR7sOxllUAeQXMQIyiNz1+lEGx/d2CHN5k/Ci3WVC5U/EispIgazQlON2rqsqWWtkKZzOLikGYiQGBkkzJ3r0TKbpad3qj+yw3X7QSPX6K1gO1V1UzFTlEAkMBPLZhmP8AzVRftKEL93nRX3VQmWZmcrSsmTJyydOlWMBwJrln+9KrElYzAH49pBELqYpbvLpQ0s90jm0p8Rj7ZM92ST1bKPkogVdw8osrChobQQw3Ag/FHxbaUEy0XwyyQBr4T8gAT9AT7VzuERcXRuC9tgG54yANCZnXykA79aPYjjKNh2toLau4gnOoGoCk6/4RAkadRQS3YJbQiYGjDkcsH3npyNRBCATkSBE6HTNt8/pzijCRZFqhfSP66UwcDu38PYa4qqyANm8NtmBhSJLAlQBqRzkUExdsrGYRIDD0NMOD4hhyAjquihSTID5RIMjkdNCRB60DnUn6aMm6CR7mGgQfSum8PuDG4JcUnjxGH/Z4tB8TL+G8BHMa6c8w5VTucFwF4apeWedq5I66ArcA6VvhuHrw+4t/A37oYiGW+oZWWdj3arpodCJ5gihdTxRV0TnwvDm9lZweNQtmGoIEwfrHP5UTs4SyzZxlL9cqBv8AmyzQfiWHw+IbPab7rebUoZ7tmPNWgfofKhmJTF2fiTOOTAZh8xqPeoXROavRx6+KUZwU63ba9T5SSfpStxzEXbNzMlwgEaaJKn92YmKHJ2vKjUD2GtUL3GTfbUGBrrH6VwB4yML6SXTu8BNnthWcRxy++jXrkeTEf9sUH7SWQe7ZLZQFRpJObwrLjNrqZJ1jURFWn0otjuyQuhSMU+g2ZFcKIGgi4NOW3SmwuzZKzNY3ADQlHDYfwjT+prKecJwVraKhXD3MojOyQWjmfHvWVXuCxjC5CcTh/EfWo7bFD4QJjmJj0orew/OKhNmqbtfUht0u+5JrWxaKMGBgj1/TWiPdV7asjMJ2nXlp61whdQq/ZlidNdTBY68zLayd6scOseKOqMPrNONrspbujS6YOvwIT03DjT2rLvZexZIi6zXNlUm2ASdCIBLHQnakHhG3lIaWtKYOH8PdrBZE2li4YDwgGRBj6dKmxtm05CWhATeBEnbnry3PlW+HvMqm2IykQRmK8vlrVMLrNBLe2haCYpSW8RLT11/OoGxTCzctj4GK5l6kSAfIiTB5fOieMsxB6N6/XnQuyNH9j8ia053f4vmPqpYW+P8Af6K5xLilu9mt20WytsDw5FVWLFQVCoDGhPxHlTJw3BhlQhwAV2cFYkddjSS1mLt3/FbY+6kU1dnsQ4VAGgZee/Lb615zUbbpy2dPuyWlMeH4IxAg2565uXyrOL8DIsOM6lsuirLEn9K9tcTcdPlP56VJiuI3CCMxAI2ELy8qz90DTdG1eWahw22KS5icYvcZFQftEXxkKW8Jg7sIBIPtS7w3DRcfoVn6014exh7gJIe2NlVYaBP+PX6nc1HiOF2VbNaZizaENlAA30CjTUDn7VtPmiOn2d/7WUyN/WDu39JfF5wCIzBt8rMs+uUgH3FDcQmphSo6Ezy6/Wi+LwWR4YG2fFvp1Ig7GdBI0qldw/gzTMGI5gQNfTWPahWW8IcbVF+C4tbd5C6owPh8YYgSJB8JBG0T5mh9waVZGEYw3JWA9SRsKB5rKo0o3mj6fVMF7jdot3bJaZV0CuoKiP8AduJyr0BOla2vubg/s0XyXEkfQNpQK/hj3wTQmYqzxbhlwWw7LbRV8IgmTJgaEa7TvMUTbItdkIBdgGvRX8YMIqiFsCBs91rhH8E0v3YLMRETpAgR5DlVK4tFcNgyw8tJIBMD0GppM3ZW6F4N4pe4TC2cpLOC0SAZXKY289aotfaPiYfxGmrC4aw4mFLDwgMVnUxnKlhoInTWJjegHGVti6wtgBRpoSQTzYTsPLypTgeVaxwJ20hd12I1JPqTWuEtiQDmCk65f0G1S3Fr3B2szgdSB8yBXWlA9opWrdhNCCR6iecT5VM485219tv0okvAb8Ed2GnYqymNdwGjeKnt8AvFQO4YGdTKayT56Rp9fKlva49vqqonsaOR/CAuk6ddPnpTNxDCMkFsuukA9KHYvgF21DuFQBlgFhJ8Q2Aq9i7xaSdT1zE/Qk1NMKbRGU1rtz7acIeTWV4a8qak60VYOd9B02+nOomtURsYedxM8hOg6mNTRXD8NGXQiP8ACI+u5r0JlAXmxHaWhgG6R66f61KvCp6n6D66/SmQcPA2AmqmKYLpzpZlceEfTAQHiWCysDKsWUHwiI5fpUWGWHtno36irN8E9T9dvrUC6EeRFM7JXdXsLbi/cmN21/imidvg3eaqU56MCOUfEAfWosNhG+8MY8PMxpJAq1fw7q7ZA+aFjLqJ13HPY8qGJxEmPJMePB81Diux7sg8dhYOpzsZ1nYLvyoPe7MLh4L3M4ZoaVa0oUanxnU+oFEbnHL+XKLrAeUD8hS3wrFvca9nc3DkP94S8j+LUe0Gr5up0zZx/ami27xQRbE9mgwN4MpW4DlUBhCv1J29BNWeCBbRAMHl77899+tE+C2y+Cs6bKB6xI3qpfwoV4G2bY/5V/kawZpDvPoteBgr4q5f1YkAAHYCNvavLw/Kvch1023+leYhvyqCT3rWizikuW7wVdTB1/OtsHjwXIMHwnlI/wBPWoX4a1yCvU/pV2xw0IPPrWm5waL7rKaCSB2wrdnjSQFYlRA+ISuwPMEc+o9KltjDvqRhP4lT9GNDcbw26bKnw5FUMeREKZ8tuvkKXnFWALKkk2ni07Pfs2xKXMMh1jIikk9BB9KXkU3bhtlD3vidyRqWzTlCgab6jc7UMOgX1P6UX4ZigcSzvuFOvWSDJmZPnS5OE7TyFxHbIQrESlxoyjlqPLUDmOlZiMW9xMrAsB/8hiY0MGdqYuIcJN1i6MGZjJVz8W2qtr01B21oJc7OXgCO5aeoKkRHk3XrRsPhCXM124nzQG4ulGLIm3ObKQ0A7cute4ns5eJ8Nsqv+MqI9dTRDEYDu7PiEqWGVxsZIO/4dC2lLlCp0Q2k2h3e3IiFcdGAO0ddelVMUxIHgVddwInTbp51cGDlwEbc6EcvXaqww7OcoM779VH8oqfK0xSpOtb4UFSpG+sfp9ansoOe1ZaUFxPw/oATXzTlceMInhuJtahmQgHo0H8p+tE7HapADmW63T9oR/8AsaHYjhCraZ2uPpqBuJJhVE7+ZB0oUNq69zmldjjjeEcucct3HCm2tlD8Vz43hfEAC0bkAb8zVs8PZtVCMNvC3MaTqBzpQxZ0NDuG38t3NlVuoIGo2iuCPqi3JUsvs7qZwnRuFXJ2H/MK9oYcfhjq2HE8/AjfUmTWV32Rnr+/9JP/ACJ9E7LiAg8I1O/OrOGJbxGR0jn6jY1LjOz9yy8Ouk+FuTD15elWhYjlpTKzlLtaq/72nmNvlyqnfw+YzoRV/L5VqlgT0P0ri6h44cp/AD8wfmpFWsPwy0upspPmC3/cTRK1ejcAefL+vWpWtg66/wBelAZHBEGNQ9WAERHnJ/oUP4pxFrbSs+IeXInqCOdHnwMidqCcX4YWjYa89j5SPh+VdgcBICV9ILbhLVy5rpI9aG8HtBb7ryKN+YpgbgFyNAg6nOsR86pL2YvI3e5kYnwqqEtIMfiiPatWaVvScCeyhjYd4NK/2U4hmwqLOXJMneFnf6x6xRL+0kdtQsBhlBHIgjQ6EGBrVfC8KFq13OUT+ODIB/cnnB3PWegrLOD8RAjRQ2vLXKfoTWK40/w91psFjKNYexZPID0uH8zFa8Qu2kHg7sGNJlzt5bfOhL28pIO46VDj21+X0pfXo0Gi1R7PYsvNK3wDDjPcVlhhEzocxLToRp6Ve4phAEbQE6a89xVLgSku2pEAdNR0pjTLGUqIOhnpQPy60tvhpc6xeLORVJbKymSsa+NtwRpsNiJ50DujptR7imFyxuujQP3hn5ddDNCcVZIgnXNrPvWu3hYMoyVEw0T1/WrGFIF9p2j+VRXF+D+vxGrbcMd7rZdBtPtMUqT7J2nH1H3Ve/jmRyUOkyAdRy9x7UQPHbyIC+oMiBcJj5g+u9Db+GAcK5Gm/nziiN2zZNk5LU3GiI1gmBoQdgAfc7UbQC1dcSC5UMV2hYgfs1J6t4j7bAUwcM4urWz+AzBUwQTB1jSZ8oO+hpOvpRM2otN/nX8moHnbVJ+mHUsO9EfucMsXN7az/gbIdeqmIqvc7M2p0a+vpr9cp/Oh1m2wtsRdmBIGjCImCrbGq44zcEfCY0+EDQCI0jlQOIByqmxv7FGG7OWRqxvOdeW/vl/WqfFsItm0hW33Uu0MTLHwxrvpr157VFjO0V8qvjiQdlXr5ituFXWfOrr3rOhADakagkqx+AxMGDvtXNzeAF3Y8C3FCrRJO1tj6CTr5RUXWrz8MKz+zfc65SfDyErpO+taXcC0jIjnQfgbfnypLwq43BDcUuh9DQvArqaZr3B3A8alMynKDuduXLfnQi1wtkMMNSdOh20n3qiLAorO1Z3GwrtrhogZnytzEbV5VYyP3h5TXlOWdtHkuxdl/tOS8BZx4VSdBdiEb/OPwHz29KacZwD8VvxKeXl5HmK4PBVirjKw3B/rUUz9l+3V7BELrdsc7bH4R/8AGx+H/Lt6b13B5TxbchPF7Cxy1qA2qZOG8Sw3ELWe00n8Q2ZD0ZeX5Hkaq43gxX0pL2FqeyQOwgW1SW9PhPsdj/KpnswajK9KSU1TW74Jg+EnkdifI7H038q9vYKagJEa6g+9ZavMvwmR+60kex3X6jypZb5ItyG43hpGg18qXuKcVewYHxch+6f6/SngXkcwRkfkDz9Ds3t9KH4nsvZYliDmPOSfoa4KBty+IJGEJ4Jj0uwoDKY/FrPUyK847be1dQrsUYfURqKL2ez9lR8MecmfpUXEOE+EQTpO5ka+fL1oXCzhMjO05QRLp0nfnrOtR4lpNEhwt9fAfKCD+tVn4Y/4oUeZH6UrpuvhWdVlcqPhl6GPpRjD4ozvVHCWigmNfPmPStMdfgaaHy/l/KnFtqLcsXiCMmW5lgXHWHAK6Ea6xG/X2Nb2+A2Ln+z+TuB8tvlVA4K4+HfLBAfMQdD+InX2G/WgDKK0GjCy5XAOyLTfjuC4e0s5FBA0LufUQCdTVXg2VsQqEk+FjIOg02Hv+VLeMtw0dIHyAFMnD7s4kSM37Ma7mNtZ3gAUqYY/dPgdfArhD+0/DSl9jsGiCRodBofOaDfd9DKAxEkGN66bdsK8BtRHPWR0IO4qnc7MYc/gj0LKPkpoI5mhtFFLpyTYXM8RZI3ESAfYiRRXDWMyOOQdZ5wPHyp0Tslb2RUkbZizR6BzA+VJyJAu65f2gg+hccq654ecJuniMd2r9jg1q6JAnkAJEETqYBPuR+dL2OtKtxlQkqDAmJ03285q8XaNVVxttrEDmNedU7yiRCZeupM/OuOIIwFUwEHJUN1ZKjy/UmrGFdlMqCTtoY0Pn0rW4kN6QPpVjCYcNoWyzsZiDSx7ya8eBFMP2qKyrrqI3RPzUgnlU2I7U2yP9rPRQF+pM0G4lgBbI8ZYtrqNY2BJ/SOVUCKIvc00lthY4WizYlbuZx4WBChSSxZYJzlydTMDLWncyORB3BEj+vOqViySNKnXDuPOhs3fdJcACR2W/wDY9s8rg8g4I9swmsrJaspnUck9JnknHivZ63ihoMr8gNNeqnkf8J0NIuPwNyw2W4DEwGj6HofI11ZsIt0FrWjDVrf6rVPE2UvqUujWIzET7MOY89xTgaSCFznh/Ebli4LtlyjjZh06EbMPI11fsp9pFvExaxGW1dOgP4HPkT8J/wAJ9ia5px3sxcwxJQFk3jcgdVP4l+ooQl0EdaYClkL6Dx/BgdVHqKB3cLE0mdk/tHu4aLd6b1n/AK0H+En4h5H2Irp+Gv2cZbFyy4YHmOR6MNwfI0Dory1G2Qtw5K9xSJ3qMJOoozjcGyfENOR5Ght8AHTnUxCpBtQMgIgiR561iXHXbxr+6x1Ho/6NPqK2K1rloUStYXEI2gMMN1bQj25jzEirJj0oXctq2jCY2PMHqDuD6V7bxdxOt1fbOPfQN9D60Bb5LtqfE4fmI86EsmvQ0cw2JS4DlPqNiD0IOo9xUWIwc0FIkHmN6G3od9dvKiuLwpgih+EwhBk0xoQlCzjChvW9crSum4g8xttpPnvQu3GbyB+dEuLYQi4zbAz4h16eVULlogBjrM/QxVzDhZ0gyobhlp6n9aZOFD/1I/4f6mlxTqPWmXCWj3uaNAv1k/6UuZOgTLEamvM3OfnUIUEaNB8/51DdtMvmKiV1qxeBykgTvsaU7vDyFcgZlZgSBqV8UnTmNTBFMK345xQDhnE8oIYnwjQ+4EHf8qfHXdcN8hCEw2Y+ExoTPSJMfT61FYwxdt5A1M7xIB/Omy6lm6JZUb/F8J/5hofnWYbgdjPM3FIOwadjMaT0puxdEw7pRxA8bepr2CFkGNfnp/pTcvBLQJK2mc9XaB6n/wAVSx/DHvGUyEDwiPCpiJVDzyyJ/wA1B0yMphma7CW3Gh0T1Gh+lV2WjVzg1wN4rTR0EHlHI9darDgd4/gIHVoUR11oC0+SaHtA5WmATw1fB8q3w/C2UbAjr18xUiW+sj8qU4qfnKrG75H5VlXcg8q9obXEzWGIdSDBzDar3aJQLogRKifPesrKuCiVa8Jw1ydcpWPKd46Vy3jiBcU4UACAYGmpEk1lZRNQlRCmr7Nr7LxC2oZgGDZgCQGhSRI569ayspoQldnxyg22npSbjhr715WUmf3kyDgrRfhrWdKysqYqhaVi8vSsrK+K+VXihjIw0bOokaGCdp6UfNe1lC7hEOVXvqKGY0RNZWUIRKoR4l85nz9aBccsqreFQPQAflWVlWQ+6pJlrwWwrHVQfUA0X4Rz9R+VeVlDPwuwIhdGtS2jpXtZUw4VKqXhqf65Up29rn+U/wDctZWUbUbOCq+cqAQSD1GnM0b4PiWIJLMTlOsmfnWVlUH3yuj3AhWOxbs5DOxHQsSPkaNdnLh2kwFJA5Al1BMVlZSP+xRyDwhHssAxpUS2wQSQCesVlZSbSjyqXOq2MXevKyg7ol4iCNhXlZWV8uL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36" name="AutoShape 28" descr="data:image/jpeg;base64,/9j/4AAQSkZJRgABAQAAAQABAAD/2wCEAAkGBhQSERUUExQWFRUWGB4YGBgYGBkYIBwcHBkcHRgdGhoeHyceGB0jHRocIC8gIycpLCwsHx4xNTAqNSYrLCkBCQoKDgwOGg8PGiwkHyQpLCosLC4sLCwtLCwsLCwsKSwsLCwsLCwpLCwsLCwsLCksLCwsLCwsLCwsLCwsLCwsLP/AABEIAMABBgMBIgACEQEDEQH/xAAcAAACAwEBAQEAAAAAAAAAAAAFBgMEBwIBAAj/xABGEAACAQIEAwUEBwQJAwQDAAABAgMEEQASITEFBkETIlFhcQeBkdEUIzJCUqGxU5KTwRUWM1RicqLh8EOy8SREgtI0c8L/xAAaAQACAwEBAAAAAAAAAAAAAAAEBQECAwAG/8QALhEAAgIBBAEDAwQABwAAAAAAAQIAAxEEEiExQRMiUSNhoQUUMnEkQoGRsdHh/9oADAMBAAIRAxEAPwDFf6Rl/aP+83zx9/SEv7R/3m+eJuF8KeeQIg1OpJ2A8Thnq/Z7GpCx1sUj21UIyketzf4DHYkZimOJy/tZP32+ePf6Vm/ayfvt88e1/DmhkMcgsw+B8CD1GDfBuR5amDtlIA1ygg65fPpc6YnbOzAv9Mz/ALaX99vnj0cbqP28v8RvnixwMgTxgorXdVKuLi5YCxB/P340rmPmKlpUWI8Moe0Kav2a67i4GUWPXrjts7My4cdqP2838R/nj0cwVP8AeJv4j/PBleVw9MasWWO5AUHX7WXwtgxN7N5HUZXi2Gwt+gx22dmKH9Yqr+8z/wAV/njz+sVT/eZ/4r/PDhRcpmgJqJkhnRBdkYZgRpfQra+CPP70ZiitQpTs17GIqt9L62QXxwGZOZn/APWKq/vM/wDFf54+/rFVf3mf+K/zwc4dyRJKgcgRqds5NyOmnzxBxblJ6cZmUMn4lNx5X8MdtkZgscx1X95m/iP88dDmOq/vM38R/nglR8oySwGaNQyi+lzc5d7C388VeEcCNTII4wMxBYXJAsLX118cTsk5kB5mq/7zN/Eb545HMNV/eZ/4r/PBnhXKLTTSxhVJhP1gLEeOxt5YYeV+KcPjUrJw+GW+zvKSfgU0+OO2HxIzEX+sFV/eZ/4r/PHw49U/3mf+K/zwT4zTxSzOYYxEtycqkED00GIEhiUWK5m8TYD9MdsMmQRcYqm/9zP/ABX+eLkjVgXMZ6i3/wCx/ni1wOeKJ1ZoUexv3hcHyIxsFd7ReHyURBgiMmW3ZMgy38juR6Y4oZAMwV+L1A/9xN/Ef54jPGaj9vL/ABG+eDnG6SnBBiYNfUgIUC+QBO2An0Rfd647YZOZx/TE/wC3l/iN88eHis37aT99vniSKnUHUXwX4FJBFIGkhWUDowBHvBuDjhWTIzAX9JS/tZP32+eOTxGX9q/7zfPDzzbx2nqSMlNBHbqkaKTp1KgYWqZUU6qG8iSP0sccUIkwT9Ok/aP+8fnj41r/AI3/AHj88FKki+m3gNR88GOCceiiFmpaZ9Dq8QY3tvqTe3pjghnZih9Ib8R+Jx52zfiPxOCvEpkdiQir5KAB+WKJUeGO2yMyvnPiceZj44sFR4Y8sPDHbZ2ZXx9iyIx4Y+xGJ2Y18ngpSVMi/wBooNuuyXX8zhPjmYOGBOYG4PW9739b4P8ALPGGppG7jSRto4UXt4EdPHfBuGDh0b9sEmLDvCPJJa+43FvibYswxIBizxFqmpmjWZWEjWVcyZL3PkBcX640aapemqKSnijcwquWRgjEa91bkaXB1PrhY4ZzCk1caqcOqIuWIBWby1t11J9T5Yo8Q52rc7srvGhY5QUXQX0Go8MUnSxxvhBh4sgA7rypIvoXGb4G+O/amT9MXe3ZL/3NiTmDmSKpSmlUsaiEguoVvInW1j3gPdfF/i9ZQV2V52kglUWPdO19r5SCLnTriczv7nNKCeAkAXJY9bf9bA72aIVriGFj2Tae9cT8c41TtSfQ6TMVUZiSCLhTma17Em+p0wN5IrFpartJ80aFCoJVtSStth5YsVIXJnDmV+YaWVqqcgXBkb7w2v4Xw6c4UoeTh6NszgH4LpgJxGlSQSSJrmkY+djc3t4Y95y5himel7F8xhN20IsRltqQPDpgdLdzETe6r01Bn3tNlk7dUH9kkYNr9STqRfXa3xxd9npaelqIZNUA7t9bZlNwPSwOLPHDQ1yxvPKYHAIV+jAHUXsQQCfXHkNdTQUslPRNnZxZpD4sQt76XOuw2scaFsCYoN/AlnlatNJwsSut7Sd4b91pACRbewJOLXCOWey4os0VjTzRuykbBjYkeh3Hvws1nEYY+DvSFx24k+xrfSUH02F8HvZzzXFDTdlUuFWMBkdjfR793xFv54gEkZksu0kSHlCsC13FPIM37rN88Z01LKq3K90bkFT8bHDhyz9EnrK4zzGMSsyx5XKdoru1xtqCMunnhU43CisrR7FQSDqQ3UeeN0UkEypx1DnLMsJiPaxktrrcgEeVgfztgHXB1kPcKhm7gvf0Fx1wS5bo1cAvovX87fEjFXmaPK4FrC+BBqCX2wxtPirfIkhmH3R+8vzxwHkYkBdRvcgW998SU0UfYm5BZg2lwLZdj59cDqJMzhfEgfnghnIglY3nEuVEMqi5ykdbMp/Q4jSCQ/hHqyj9TifjEIHeAsDcb31U2OKlBls2YE5gVBvaxtfXxxVXLCa2VhDJYqdy2U2Btfx09Rpid6J1GrL7tf0OBAxerAgjQD7QvfX+XTGqgkZmPGZPDSu4urLbxOn6m+I5YGU2Lrqbaa/zxf5cgDC7C4B1xQ4vBZvAE4EFpL7YY1AFe+ePSnKT2sd/DNiOCNibBkFupYD/AM4nSmVYSTYs1x6WtY+e+KUCEnGxOINWA5xJKiBl6qR/hN8QdpiaqfQKRax6/LFXEAkyXUKcCSBsdLiK+JYzi45mZEnVSdse47j1x9jXbK5jj7P7iOoI1IOg8SFNsRTc1cSRSzU6hQLkmN9B1v3sScjOVp6lhoRcg+YS4wsVPNtU6MjTEqwIIyrqDv0xzAkmcI5ct1rw8IaWMXkBYgWJ3kA2G+mLHKfHqmrkeOphXsshJJQqL6CxvobgnFPg3EXp+CmWM2dW0JF95gDp6E475J5rlrJXgqMrIYydBl6gEaeIOMZM59nEKiqrAmqKbL17odsvrpbF4czVtzeiYAeCk316XIvin7NKYR1Nag2QhRfyZwP0xxFT8aB1JI82iOOky7yosUtXUyFR24AIDLltmXXTMRvYX0xaTjc6krWUzBGDfZUMoyi+puRY9L4XeFcqSSyTsZXirI7EAEAN3BrmG4LXBtpho5Ymr84SpS6WszNlB20tYWbXTGqjcCTKk4lLkHiSzSVKoqiNcpTQhiCW0a7Ha2KdFyZ2cyyrHKW7RSQwBAF7na353wR5NhRa/iAiACBkAA6HvXt774MVk9QhjvmAZ1B7vQkX6eGALXCEY8wypDYDn8xd9oAikk7J42PZoHzJoRnYg+Vu71GOfZ7kFU0cSkoIr3e2a+YeBsRr4DF3mykmeoYRqzI0ShsoJGjNvYHxxR9m9G8fEJQ6sp7L7wI+8Nr4KIG2L0sbfgdRipOaFlmMTUwZTKYr5VOzEXI8NMUKng0P9KijWBSjosjWL90C9wRmAAuBYW6jBKt5iqoxJkp17pOU5X1sTrtriD2ZhslVxKqLM8jFAQpJCobHKoBP2tLD8OMUbxDrU2gHH5hPnqiiko3nijBejc3AGXYWcEgjSxBv5Yh9i7JUR1d4UXKF2u97q1j3ibHy0wf5WakkkmgDVLmoUlxPFIoIy2NiyKL5TtfpgV7FeBtSPxSBgbxyBAfEANlPvBB9+NgTjGYPiEvZBwyBOHzKy9wTMGMgXUFEO9rW71vjgdS8kJDxyAsrEKWZNipUxsBmvckjb1xLwkS/0BxLtgwcrL9oEG3YqBuBhm5A4n9MpoXmB7eAWzEWLArYH3jfzGM7VCvgTdGJUk9RC5p5/i4bxOqjNHHMrlCWuAVtGNApBB36Wwa5u5jgpKOCq+hxv22XuhUGXMhbfLrtbGY+2aEnjUwAJJy2ABN+4Nh1w7+0uhd+EUaKpYqEJABNrRHpjl5HMxsO0+37TNuJ8cSskkLQiNTqqpuNAN75bn/LivVmOBMgh732u/mN7i19GW2ngMVeXOHyPIQqMSDrZSbeW2hxe5ropgoeVH2AzMG92pAxmWIbAjFK1arce8SjSrC2aQQyEJYsFJA9RoxFt9Wx9NXwykDs7KftHMS5J8Ltl/LE3COF1TQkRRylH3AVrMOl+6QfjgWeGSpKEaNw5Ogym59BbXBadgRcYf4NVRxpJkVwALkuM9/ctgMMXKvKkHEiGmcqi2LFVy+4ak64AU/BZ0jbMkiBhr3DqPA6Y1j2LcEU8PLkG0klgTppGN7eF74z1yivBrm2nbcDv6lHjXCYqeoNNT08ITJYExqznua3d7m5PXGc1XDVpqh4kS7xnU91gSBe6jLsdCPXGo8Y5iC1BEgzLMzIpA7wDKSRf0Ww92E3m+jYuJ4A2V0C363Tu6m2+ULgav8AlgyluVAKzN6+uMjG4A16Cx/LTFTE08JDNcHQ22xFbBIErnPc+Ax0qHH0Y1xKmNUWVY4nSXx9ieNseYOCiZZhCko6jIhjLKkz9mLNYFtrMOl9cV5eXXVA7SQoCCQGkAJAJBsLa6g4JcM5gEIhUqWVCxdfG7h0K+DKQDf1x7U80I1OIvrlsrKQpjytmJOtwT1tpgdw0ssqvwGrCNFmPZrMsJQOcudyCptsRcg38xivwvhkwklMcqxGHR3LlBq2XRhuCf5YLQc95ShMZOWHKdR3pe5lkPp2a+e+BnLnHlpxMG7QdoqjNGVDCzZvvAjXbAxl5e4TQVyVU0cT2ltnkYMCGBsQc1jcnPceuLHMnGa2IIfpF0kvlKG/2bZgTlGxO/rjun50j7R3CKjO8ZZpMzXEajKTk+/muxO22mmL3EaWiqYVCT6o0jqoYJ/aMGsc69DoNsdJkPClrTCs5ls0hAiJILG5ta1tAd7k7DHbVnETMEeRjlmEJUFRclCw0AFxlBN74ux8w0yv2cpWIK0ZQIpe3ZkAAsDl+zcaWxceoA7NlmhkCSmUuXCMY8siquUnvECQgEHp5YIf31FQOZVPa4Yw5T08ixC0ilje9raWHU2xn1CZ0q+xjnBzuLZZM4GpFibd0jw9MO/AOY6OXuRSOGA+8trdPtXtgVxDhS01StZPMzRgix7rmwJse7lsLHQWJwqpGxzvP5h2r+rX9MfiDOdKWozxhJe0WRgiFG2bS6330Jv8cFeWKSqVpY5JuzMSWzEi1yBlOa3e3G++LbcSpp1R4JRJKmd4hN3e8y5dbG+UatbyGoxGnMlFGOynks5jVGMKFluh7hU5ja22u9sEWqWHEG0jqhIb/uAOJ8O4gZs8bsWDovde4bOCVaw0K2BJY7Wwaam4k1LEI6yAku0WTOn1jjWyXQAnwAOu98X6eQQlvojwiJ3jLFnGqqCHV1N7s9+hxQ/rBSxxfRqKrFOVmeRTJCGyBgNFc6Ag3sR0tiK+sTW8HeTjiDuW4eJQCCfO4WeUxoS12DAkEWIOQGzWtvbDRxk8XE7JT1UbGWQRMY3iJVipyrKezuugIv18sRw8zRRBxJJTrHGIewyu0kt4SCjSC+oN2vlANm64jpuKcPapWqpD2kv0gSN2xyECxukNwL3LXJa/h6HKQU245geCGzCnA0qoaPI8uRXQnszZmbYEkEE2NtydcZ9x7maopKxZaeVonKlSVy6i/wCEgr0HTDxxXnSmEaNUzAz2Ks0QDhh93MFOjDa9tsKPMPKD1UiyQyR5CPvtlI9wv0wlVLK7hv4H3jhmSyghBlvsJ9QcZqKkySz1Hey/aYKLtbTRV302wFk51rJmWOScssdsgypppbw8PHBX6LTQWgkqPrCQbhDl6/ezWGBycsKkrSGoh7Ia3BJPpbodD1we/uX2xRps12j1YQ4/VyJCn1wYsO+ABobX1NtD6eGF3l7i03aLGJcqX7xa23m1ibemGGVKaqUrFUAN0zqUF7Dxb+WBUXLkdOpaepRcy2AQGS19joRce7GNXGd0Z6rDAFBxBfMVa7zurSdqFbRgAL+HS9reOD3BK2X6JIwmCFR3AAAT4gAC2u1zihU8uxy3eGqiPUh/qyB42LMdPO2LkC0yIImqAX8UXMuo/FnAwy0xQE7otfPiQcu17PVFmOZ7XuQP0tYHH6U4dA0PDUB+32Vz45n/AN2xgXKnKwNdGBNG6yFVsDdhmI0IBI+zfW+Ncq66VFnDSNpKI0N9QFBOnxTCnVZW8k9HqGqQ1KgdjuVKvhZainmzZTHJG2b/AAoe+D5EMb4zznemVqQEEN2U97f4XGUHa2+XTD3wKczI8TSy2YhSgbMCrjKb5tV9b4XuLvDWCUQIIkcGPKSO66Wtext9oA4oGGeJxUg8xPgrZHAzylVA62A62FhbCbWOS5ub674bamrpY0yGZmbrljNvjnthQqmBclSSPMW/mcEUhh3L6l62/hPozriVNsQw7jEy7YOri5pLE+PMfRnH2DF6mcaKajUUiMIlZmD3P0cy7MQO8CMmnjfH0/C4+wjYxosjGIVAFvqoyx+sC/cZxa56eV8AWmYCwdgPAMQPhfFCWU3Op10Op19fHGNiECSjZji9ATOqSUkMcQqo0RsuUspe1h+2BXUnpijS8BbPWK0BDGNzApQ3OWQaxgjUgeHTCzJOxtdicv2dTp6eGPDUtcHM1xsbnT08MC4mse6bhkaBQYO+KeHOREsxRyzls8NwxLDKCRqLDFiHh8Cg07JGGqXmiDJsCMpj3N7BtvA6YQ6GUdoMzOCxtdTY6+JwZfi0VOci0+Zl/bFt+p7rLa++wxTEtD9LwyEduixIzQdjFmEAnJazdo2W43Y2Jv0GLFMI5HP1GscZUgIGI7ws3YltQPwDa+AnB54qibMKdg4UsyxO4DnzHea/vA3vixS82fXrGKeDITqSGLfvZrX92DK/o1l26mRU2MFHcaOW+FIkkxCR3zp9iK1gYwSChN4jfUi+l8HuPwI8TKUUgo3ctuQptZvum4vgbwjl9IIpJ4Y2DubhnOdb72sVtbp4+eFoc+S1Blp6mGJl+z9UvZsDex72uvphHxdZlD8Rs+dNV9T8Q1yvQRqqlY0MYgR1cobyMVJe8gNwb6ZfPFHjfDQjyPTUsc0vaxqUMYcJGYgbhPuhmJBbpjrj3FRw+NI4KVE7ob6xSwN/vd4KxNwbnrily5MlfKkklP8AWi9+xLIGAtYMqgsRpbe2DbGCDmKtLUbnynOI1UVLTLJNB2QyAM175svcuQq3tcG9j5Yz7nDgp7dWhiH0URK6PGv2oybFpG3L5jY3OmmCnMXObQnLFTwquxDqzHwIuGHninR8Up1jaq+hyMmbIRnfIt7G47mQAnSxa98Y0L/mEZ6s4O05zAPNNYssiuiZBkCkXLajqWJJJP8ALE/J8ypKHcFsp2By394IIxYXmmKVyslHB2ZBsEDKw8O9mI8emDE1RDQpZaPvOuZXlZ2Bv/hKrcDbTDfSqQd+OIqtPGIr8fYdoSoy3Ymw6XYm3u292NR4C4EVyoa4tr6b4W+BUkfEUvNToGzd3sQUNhe/4iRfFvmXmaSkyiKOMJcCzLmPmL6a4S/qNiam0BTg9RzoVbTVFmGQcGKPNbf+rHp/M4IPKopWjyd5gGzG+muwG3vxYmmjmUVclNnZe6bEhetiRly+6+B9PzYWkytBBk8AgBt/mPywRUPSrCt4EVXf4q/NfmC+ALd7a79MEub6hXVCqZcq5Tub2O9z+mCk7x0kYkjpQrSXZWe7AeQBA09MBv6zLOOzmpkcsQB2d47fBWY4wC7n3CNmsNVXpsOcSpy9UpGJC6Z84KAEkAabkAjN6HAhNGt54ZuJ8aSnYwpRxKUOvaqzk6Cx72Vhca64kjeExLUNSA2OU5SVW/mMuXytfDGlCzDHiKmOBzHb2KUivWAGO+RDLmN+6bBFAG33jr5HDvzwQkoUdbu3q1h+iDCn7L+bRDHPN9HUBnESZO7YKMxDHrq42GCXM809TPL2CZ5SLInmotbW2lwd8Ba6wWXHE2oQqvM45PrVHEEFgodSPUgXHv3wFr6T6PW1cQ0HamVfRrMbe9sD6PidTTVsaVkAjmR0Nlyi2bYjLe4sT1ww+1OqMNdTEKmSoUqzEG9xoLG9h9pemBVrKZB8za2xbmBTxxMe5ipezqZV6Zrj0bvD8jgblw682cNRgJSjFgLEqfA6X7pGx3v0wknBtbZGYMyFZLGNRiVeuKwY47WU4KrMyIkyY+x7GMfYNXqZGWpcUJhi/LinUMLDTXqfHE2jiVqldseY9bHmF5hMnoQ+cGMEsNRYEm/TbF/inDqliZpIpddWYxv06klQP/GBccrL9kkehthi5d4pORIPpBQKhK5iW73gFscxO1rjfGcmT8p0NTbNCsne0JUHUeuU3GOpuAzxVkIeJ1zE5bqRfS5toNsLlbxKSZ88jZm0F7AbbbDD3ScSmShVhUkOWsUBN8pGl/ugegJ1wyTOpqNPXjMxyKXFnxNJo+HymDLY2toNPDpjK+D8BmNfPaNhlkNyQLA3JHjjj2cQXrmN7EC2b1OpxpvtGpM9DIubOFTMN9118ceY9ujuK8noR5ara+gZwByYl88cEq3iMkiSPlXU2uQB42UaDH3s/wCDVAgEkasM2xGhIvY28sfey52ACmbsojcm7Na5vYWUgnx3wtc4u71Sh5GkscqsT0zaEb2vv1wzuTeuTEX6fqBp7dijOTjmWue+AzxlC0TgM1gcpsSdgPPEI5drzT9iIpjHocmRrZvG3Z7+/DxSTyLQkioKstsiXJOX45R46gnGUVE8gqWZXKuXvmvbUm9yfXA2msXG0R1r6mz6jf1LXB+Bzmo7PspA66lShuB0JBH8sMvHeA1jJmeKV8otcqSbfujQYF84cYkzBEqzNE6LmAL5b9VOZiSet9BrpilypKyygiTslJ7xzFRbrexBPuw80trY9MD5iW1BncTHT2b08n0YMoOpbX3nFX2gcNkKx2Qm8gtYX1N/DC3zfUOZCpmM0Ya6G5tr4AkkeGpvjQuX0ywAdoVCr3V8fljz+r066a4OTk9x7prm1NJrGAMARXTg9T2PZ5Wy2vl0Av42I3wu8N4PMalk7Ngw1Itt/LFvmuYisVrnNYa+l8EKniMho7mobPfVLknKfHWwHuvgpXFyBusiJ9v7O7HZEs8Z4RUPFqjNlvYaHTythW4PwOpY54opNNiF6+Wh1x9y7KyvdGKHa4NvzwV50qCbKJjKmUH71r9dCST6/ljJCK22xtarX1iw8YBg2u4JVPN9YjZ3O8hVLkDq7ZVv6+GCM1C6QBGqICB/00lWU38csasL+ebA3gE2jo04iTKSAcxBbcWUEXPrpipDLNPLGgYtIzBE12LGwAt5nB1drV5xFTKDNt5b4CYeGUAa3eLTNp+Lv6+igD3Y94YzNIzAkMAW0Ntz/vh35lohDRgfgQIvwC/pfGa8Gq7V4W+nZMCPNtR/2/nhO7EuWPzD0XcoCybn/g0rzQ1EYZs9OFY795GI8DY2Ix17Q6eSq4XSTBSZYmW4AudQVb/UAcfe00ZuFof2cxU+jrcfmuKnIVSZ+DzQAkMmbL5A95fhgljkCD1r6bZ+Yvcxwu9ObBr2VitvjceV/wAsZ0RjRKBu3hliLZ7FkDDqGF1tfoCSL+WM8dCCQdCNDjSoYyJFj7gDPBj1ceDHowXXMTLKY+x7Hj7DBeoOZblwPmxflOKM2Ju6kVSFseY9OL3AuEPVVEUEYu0jBRrbTdjfyFz7sLzCZWpqJ5DZQDrbUgfmSMGIuCRxECepjjY/hBlt4XyXtY4b+b+QoqU3p8rLDYsS2W5vf7WtztfS2othH5m4YYJ7HQuokK37y59crjdG65TrYrffGIYSxUiFF5QikZOwrIWDanN3Co9CczG3kMF6FqK4haokzk5e7EWF9Re/a2tex9B54HcjVCRPndC4sVyhsm/iQQT6Y0L2XclwyvU1U6LkUqsRZQQGBzFlv1tlAPmcNtjUU+pWeTiC5R32uJxwT2fycNearna8OUFAgGcgC7Epnyra/wCM4tz85UNfFNBHJJG+QgGZURSSLDXOdL+WD9XxGoeYxMUkiYFywBBUAEAMdUIJOUW1JGx3GP8AAKMLWzKQSqTEWHgCbDyGwwitoSy87xk4zGD6h6NLur8HEZ4aGl4XDGtTUlnYC/YoXsfD+0Um97gkbYnh9n0fE+wqaWoGTtLP2oytpfYZmu+g0JGIObOGf0jUxRxJkMrImhJtYjM19b2W5v4AY1zitN9FiRYlLAMoSPKCoyjQgAC2ovuCT47YvqbTWvyIBokSxvUA92ZkvE+M8Pic07zyhlOQnsiV8Lk9pthYl5SpxJJO1dCYAbIUDMzNa5W2ZQrdbBziP2s0yrXsVIJfVguwY6lf8Vr7jqccLaSjiokh+taVCJGzFrsdQF2UanYXsMZ6dV27gMRtqrnY7WOR3CnCfZwvEYmlp55MiXGaWHKCQCSFvOxbTwHTFGDgtPRJeoqbyXsUhQuR4bvGdrbjG0czU5o4YxTOQ6ZSqZQ63AsAEsDbrYMDcD0OJ+0HWVyAosFU5LkFgBmNz9o3uCfLwwy0pJLEcECKmYNx95Zm5YjrYhJTzWIa1pl7O/wdzhkhr4I5UpQZGkY5RlQFdtST2gsALm/kcR8jqFpoyVuMt7a6k66nB7l3l1JqmeaS6KiaMoFwSb6XvbQW01wit1J1FmLBnGZ6OrTehXuQkZxEbmnlgGpVzOix5AxOjaEkAjKSCDtfNvgUslLI3ZCZx0zFLLp5mT+WGjmeqIV1dUZSWWPSxH3mOlgwUkakdR11xnFCv1pwbWwWrKiKraRZqtjxhouCRUymSWdWFzlEYzEj3ldfIE4hrUp6iMlKjIwsMswyX9LM+LHGnU0yqEsUvdtSTceunuwoQJdhe9uttdMVrw53GF6jdQAingw23DIIgBJUHMdwkZa2mmvaLp7sFeU+WopahHSdXCZnKEZG7qkggZm+9bcjC5x2qEkgYIE7oFhfW3Ukkkn5DD57IuH3FTLb7MWQH/Nct/2jBLAemzHwIvQZcCMNLO3YMGZjmcWBJtZR0Hq2BVHRlJ5J3kAGmXKQSAFtqLix+eDDxARoLbKWPvJ/kBgbxGRTT5Qve3zfytfTCVn2DBjeirexI8QRxjjMdakiJOQQL/W/Vi/kMxv16YK+y4LDI0XaK5kS+VbEd3exvrv4DGcUp+scf4v54ZeDcVWGrpWAIyvkY3vcP3fHQXIOGXpgV8RQ15a7DeJZ4bwz6PWzxh1y3ZctwGuputhe50Jwo800XZVTjoxzj0b/AHvh454iEPEhNrZ1WT1I7jfkL+/Ab2iUWkUw21Qn/Uv/APWKVvloRdUEUYiVjoY5x6MGocGCy3Gce4iQ4+wwDDEwIl2TFGXF2Q4oy74vbK1SM4P8o8VNNMHU9m7CyyZ8lh1udwMAQlyB4m2H72c8qJxCWRHsjZRlLC4A+yQP8X/OuFrtiEgZl2krIgsrw1UBqSbdpIzJDGSbkpmW80txcOVCjcXOuBbUcYyQSpDUNKWH0mGWWTvnvNdmGUPqDop3xQ4lRxU8dVSlXMiS3VyxsABcd3YsRdb+eB3ADOrh4FcsNiisbG/SwOuKgcySYf4RxtvpMdNR0ceZmCBZ+0LB+pbK6gW3OmljjROIcyPw9Ehq+whSRSUNPnnDFSAygNlCkXG5tqMZzwvh1bTSyVwjZHQghpI3/wCoSrtqADbW/wDmBxrPLNEvEKGWGobtJBG6qbKPtDQgKO6VOmnQLffBCWsOzMmrB5IgOnqB29PULVwx04DEQPmLOWBBkZsmVnN7Cy5VF1XqSQ41wlKSmmqqanQysxkZpBnDfisABYb6KRthQ4nUo6QRpHkaLuNdsxJvbqxKgEbWG+NPreHStAUymwU6EWG3pgX9UqbT7XTOTDdBsvBV8YHz/UTfZzzXW1TvLHTUdojZpCHiADADKpGY5z+gw18d5qnqI5aeICnmsV7SQEAW0YxgXLHwbQC97HCRydxJ6KhVEVHjlYu5ym4kVyCjajUBRZtiNr2xpsUBmpe3a7tlFgbGwFwSLW33t5YV23EuQB18zevTooBbonxEGk4HB9TFNSpUS00NsyklXstu8nZ946D7V7HW/XC1wnj9VPXiGmpqNXVsyM8ZXKBexZw2mhtcDUnbXDgaWovI0QezaEqDqLW1OU4UUo6ihmaojW8oPejIOYINmybuhuQbaiwxfTWuw9wmuvorSs7ef+Yx8R5sqM7QTooqF7odEcwrmU5HBALSnYgd0X6m1sI8/FE//HlhhnQIFDRJ2LAjTVnRiTYdLYduS+OmqqUNUQUy2XISFC2Pdy3JZWvvve1t8KtZyfULXzhYWsr3FkIGUklLCx0t5HbDjRbWswep58+wYUSfivNzUUKRRU6L3VymQFtNjuiFiPH9cE+WuKcQnOVEg7yh3sCmW4vbU5S1tbA+GFbmng9WyZpI5TlW12U6KPUDQYM8L4nJQpE8AjliZAC+o7zAG0g3jYHa+99MY6+qutxtA+8dfp9rtnLEccSLmSockTII/q0KdlKhLt3ryNfLlB06aADrgTFWxZZKhaQZha+t1HnbJlXp4Xw6QQNxaOpWRgJShaNbWXtLaKOo1HvvhIl4PVJEYjG4GzKVI1v1Ft8D0NvUiDa0NXaCM5PcrUPNBlussETLtZVyHXz1xJxSpjpQESlivveVc+h8LhWtv1xQ5f4TMXNo27psdOv5/HFvmbh85UvIj6DVmB26a2GK5IfAhqqrU7m7wZWg4pDUFY2pEDk6NGSltPwqjMeumuNM9m/MlNBTmOenaMSse8liRbud4ZVN7g6292Mt4fwWrj+sSKUHcFUYn3EKcaHT8OKmnjYXZVTP6/ac/mTidQ2Fx8wOpckmXOaeIJAkzqCyp3Vv1AOUX9cKvAOapKliskcWQb5QwPkNWt/w4I88Kz02VFLFnF7AmwGtzYYXeR6VvrCFPdax02t0PhjKxMUbwOcwnTN9YKTxLnFKaKmzukIzMcw7TW19wCtjbA0cUjlW7RFWuLGM9bixGYnS/jgtzTnaNiwOi9QdsL/B6d8uYKdBcEg/EY007FwczDXotbApNT47Sw10UJSRI5QmvbJKykNYgBo209SD7sL3M3BnFC0btGzoga8TF1OXXQkBr5QdCOuBNRVSvSSNmZZFXNcXB7rXP5HEnI/GnqO0jmbMQAVvbY6Eba9Pjiu0rz8GcW3cHyJn2PRifiNJ2Urxn7jFfgdPyxAMGL3BpPHtj7H0e2PsHqMiYHuWpGxTc64syYqsNcXsPMiuSUtE0rZUFz+Xvw0cNqp6GVKiMuWya2sCjEWYZToeuoHXCmkhGimx8tDgjxWHKkbCTMSO8BmFvUk6k67eGAHPMIEbqerpXMlTWRTC5W5XKtydQSAp3PUaYB8f4tChT+jnkhi1zL2jBi2mp1uBawHocQUvGiKQwMqtmXRiAWUFrkKbHc/8GPODcpmpgaRZo1ZbhYjfOxGvhlUG+5OK5kmHOC1dVUU9jMXKurKJZDqAe8MxBOu2pAtfDeOZFoXIgjDi1soexHkT9lrfiDa+Axm3HOEPA8cDsrFUB7pFhmJOp2v8cW67hcRWHI4Y2swAUAfzYk31w0rrLEbfPHUFcjHuj/LxulYN9KpnSaQ3Cq+YWJ7hOVwASRfqcIXLdXOlWyrIwYNkZic3XU94Gw08MHKriBm+jowAWJlS4B2JAue6LnQDc4vVXJvYSVFXPIscJkupIzGx0uVTMRr0tgfXLsZdx/P3lkUvU3piXuJUdU3ElkE8TRKFUhmsrLe7i4GpG4JG500w1L7TuxJjSHtDewF8pJ2Ft118j7sI0ZSRwQ+dDaz2IuLb2YA/EDFgcMH0lWS+UHMD6em2PMX3KxJI6OJ6DT6P2hSexFD2hcUd6xpMhhzgHsw5OUjfbQk4L030uqoEJqwr9qDq+UqoHd2At46EnFvj/Ixq5kcTIim/aFst1toNCwLXt5W88AeN0UEIMUVQJSrAMgRwFsLXzN3TvbQnDLTkGsQDWL6bsR1HZ0WKnjm7eP6TZe0MYVu91Lp3fip1vqDhc5150lnpzG8cTai0qZlII3338PDAStp4voyBWzSAm47gAvvt3mN7YscK4VHU0/ZfSEjlUMQslwLX0723wufLBddYJwYqG1m3Y5hb2cUjlTIXKg90Em+nXfF5OE/+uknMqKmXLbPlLnXVl2ygdG+GJuH1tLRU0cU1QofLY5FMgv5FSbjzIGFHi7pNUMytmViLMRbT0O3phZ9RHYuO56QJXaiqp5EeF4pDTElMqNvuGQm/QqSyeliPC2FHmjmWKonEkaZagEFpUYkMBte/2iPEjFTi0MZljyNcHKCxC6H0HQY6PKFpS/bR9na+a6k3vtlzXtbr+WNFQHJHcza5kKo/I+46nXEKmR6RmaW7XFl6ke4aeOAfAeJSiVVWUqpPeJOlvM2JAwfSnp5QUSoBNvwsv5tYfnikeUkijzy1KITp9kvYnwyEk/AY0qyP5THVYYhk6kcCSz8RjhEhkzTKgK6XBYXttfS++Nd4vwp4ZmzqR3O6Tsb6b7H0xmvBOXY1kFQk6yqoYjKMpB+ypsSG38hjRYeZJqilCSuHyPYH732dMx674yvOXxMqshcxWr5ia1EU/ZTN5XY2Fx5AYH83OyXGYXIuWWwPxABxffhxWqlnkdBHlUKcwJFhYggXI18sB+LgTgmF1kH+G5/kMYlLFb7cQ5WqNXjPMDcM47MoIDZgfxgOfS5x7xfiM0TqFkKXW9kbKNd7gae7H3D+EFQDI6R/5zlsfeLfniSt5ekYhlsy3sWXvAfDf3YY+OIlXd6nu6hLluaSVXEjFs4Iu2u4/TALlWrMNaoOlyY29+g/1Wwy8Fp1hlQdrGW2KhhfXXawOFXmaDsqyS2nezj32b9cYJkkqYbftBBWXefKLJU5+kig+8aH+WFsYfudIhNRxzr0Kt7nGv52whqdRjek5EGsGDJYxj7HUepOPsMV245gx7kxF+uKpAvgnFw4tpvfT3+uOJKONLi/aP8A4dFHv3Y4s85eJX4dwxpmsttN7m2/5YaKL2X1Uw7vZjrq6+VtlJ2OFZInBARiCT0JHxtg7x6KSEx5KhiGTUI0gAPgSW1Y7nbAT9zYQnTxw0JlgqKdKiWEAsQzD7VmsqmxbLcE6C1r4Ff0lTzVcUoj7FE0ZI0U7HRh3cpJJO4Ow3vjul4nL2RTMSrR5WJG66ki9wbanrinw+OmjFqhJWYk3CGMCwNrgspv7jiolzCdLy8KiaV4SFTtDlDlgbGxFyF318MN/BvZ07qc08K7/eZrba2yqNPXrhI4lFDJMv0YMqFALORcEkltgosL+GDnEqKICIowfuWaygAHppuTvcnyw30yvwAcf6QG7byTzClVx1KZ1hNLE+oUSAAXu1rglTc9dDa5GuGjmWlSSkZFUjuHfx392uM64nxB3eF3u/ZFbC+uUNoNz4b2w0cL9pUM+aNqbJ90HtDJe/kAtvjhL+q0tYyhTz/7HOg1CUqxbP2/2kPLXCc1NCxcAlASDcEYaKfhARC+cMw1CjW/lqfnhXghVmtmLLtma1yBpqNr4OyRqoPZkkZdD5+7bCC11yTt8xzWj4A3eIFq6mNlqMytnfbUAAjbQb4T+FcGE00t3EagKe9sSb6DUa+l8FuKc3xQSGJ6YuR9pu1Kb6/Zyn9cUOKy084D04ZAxysrfZuLnNqSS2u+gsMM6K2GGPxFmvuQ1lAORCsXJmbTt018yemm5GAdXw5Y6jIWvlAUsAACN7jUjqRv0xNxSmiyx9m2Y5bNooA8AANT11xZoeL08EJM0JklAOTV106DMGAte/3T78ONKwSzJE86AGJVYG5xqEkZWjUqFUKbtmJI63voPLDBScsKyqwlVe6BlbQjTyPXfbFqg4fTV1MWaMwliR3S0hFjuCzWvv8AdwK4vSA1LDpoLnwAA6+mF+s1Fdr+znEf6OmxBk8Zlur5UGQ/XIxA0AuST4AE7nQYAZUFIylWzkhvAC2+m5NtMHK2KJZI2QlrAXOgtbwA8B1xQHF4GmKGE5b/AGs5v65bfzxSogZ4mOtrZyuDkwDy+B2t2uQDttt59MXOZCpZ2QZQTca3I9Thgio6SBS4DtnuwUgrtpYENt6jA1uL0c4ZZoni00ZGMm++ndF9Ot8VK7myIUtnpVbGHJBnXIlL9TPJ4sqD3an9Rh65fjtBmP3mZz6Xsv8ApUYIckcEo5ad6WNWR/7VCxIzAgakZjY7XF/DHVVSLDCya5ETJvc2AsfXGP8AO2YdJiZJzXNG8pkjBswF82pJ6n9NMe8Aa6a9SdcX6mSknkMSxuoGz5/L8OUHE1Dw+KBDcl7XOgsd9NDcYP8A1CxXARexK6JWVi7DgwTzBYA2vbQa4+4MyBGzsQMpAtrr/L1xPNUU9TdAXjPiwB6j8OO6v6NEuW8hYaWGU/EkLjGhSq+6Y6xg7jZFymrCkyP+FgT8dfywf5/pSJI5OjLb903/AEbFR+BQunaLOFJ+4ym/vI0w2xcQhmpo4KxBIiqMsins3Qnu3V9m1+64I2xDMAwIllrbaQRKnKq/SeHvCdxmT495Pz/TGfWtjX+WuT/orySQzJNTuBv3JEYHuhk2IsftKfcMZ/zTw5IqyWM3W7ZlbcWbvbeAJtp4YvURuIEo4OBmB4lx5i69CwsFUvpfMgLAjp00x9hiIMRmXKniLuuX7CdFXQe/qcUgtsXjFfQC58Bi/RcAJN2Hu6D1PX0GKWWKnLGXRC3UHUHB3ma6Le2lrqLn/wCRAPxwxUvs2rJV0iC9QWeMDre+Uk2tbpvgTxYOk8aRuVuBfKxA+1re3lizzJNNDIFFQ9jGDZJZCo0sRmv3jpc+uBy+7mX27eIUo66ahSVBDDI1OVVmCZugJJcpoBmA11wscz8dNXKssihZMuUgHTKD3LA6jc3/AJYIx1ssidjmLAqilbjW32bjc2uNSPPDfylyyHo1Sop1BDs15EytubamzWtsDpjNrAnJmwrL8CLfL/LEkyq6lQNhckH/ALSDhtpfZ9KYzmliUAb5ma2u9goG2mpGFnj1IFr2jQ5Vsp0JAAtroLab7Ym43EolKq+cMq7Ahb3Fwqkk20GvrhzQzOAQccRe6hTg/MucS5hnWVacqoW6rqhQsptra+lx43wqcBXs3dgoORyBcXGhtqOuGKKlmeeKfI75XBJsW28SBp4a+FsaLwrl8KO17BbA5lXLcNIdb2I6HvHx08cLNU4R8/aGKhdMfeCKbgTmzOVVyAWU3Ui+trWtpgjUcLMcJbOCw2C3Jv8Alb3YCqM07iRrEOcxPjmvrieVdcqEm7aeO/ljztjp3t8z0davjBbx8TKudDmqSxGp387YLcr8N7ZDGSsYSzAkblr3GYG/wv7sPVYrIqFqfM6Xy/V3IN9wbaYUuPRyHIZI+zDMbaBdbdcNKbMgCJNYgyxhWLkhn07WIDxLsfyy66eeFrmSFkAiJzLESFYCwINr9TfXTrizxVYgYyjhu73rAAAjYW6nxPphs5RR/ogvGWJJsbfdtoAd7b6YM9cU+4iLaKw7FRxBvICWpYjbYE/6ji5PwMzyvIXjUk/ZJy208r777YMUtVJEoRYwqjZcug9B092ErjL5qmS+hJXfTS2FCYVi3yZ6MMWUKOMCHZOUzlYmRNAbBSWJPgAbDywgQw2nOmv++G2qEYki7N8xOUGwAsb6WA/XDGnAO9nI12vbBItUZXEHsrbcrk5inxGYtCq2ACXtYfr44UKGnDSBbX128dcbVHwrTZR55Rf42xQreDNDBIYUV3tdVyjVvfp78SligytwL4+0DQSulTD2Zyv2iqCPAfasNvsg4O8x15iiBADFmtYi42OtrHrbAjkOaaSebtoshRfH719rXPTDDxVQbAqjf5lDb+GOqYJYGaZMN4wJkFGtqpv8p/XDI9jCy2GvXBGu4TZs6hQbW+yNvDHKQ937v7oxS8iywuJvSfTTaYhcFhHam4uAdvQ/piXmNg8hYKF20H/N8P8Awfl2FTfu6m5JF9Tv6Ys8Q5CSXVGjsehB+dxjb1lxiAHTtuzM8pU7g00xZjPapKoAHdYAe7MPzGGOu4K1OusMTgaXS+b4dcAZ5+xyyxxlgxsR020va4G/XGC48Q2xsjBg7l3mWamkTMbxXAIbWwvqQdxpg17U+H2eGUDcFCfTVfyJ+GIouWjLGGICZhqD0wy8zcLM3D1GjOgU331XQ/EXxstg3gwYodszClmdP7N2W+9jbH2LRpiu+PsMfaeoJgzQuF8tqguRc++/yHpixXSRwjVbkjQAH/gwehdr/ab4L/8AXFpVJ3JP7vywpbcxyYzAAHEyjitG1RKGiiy2FrDqb76kY9Tkqrk/6dugLMqjXfUsTpp0xrJoEY639wHyxZpOEgHd/ji4sIGAJl6WTky1y3w0w08S3UMqANbxAsdcX5Q97CxvvpfHEaG2729Ti7T05P4/3zgcoSeYRkATKubeTqiareQR6EKBsBoPBtMQ0Hs/nzKWyLYjc39dEB1vjZY4vHN/Eb54lMI/x+6SQfzwwr1NiLtEDalS26AKzjDxQs7rmKLcKq6k9NdbeuK/Ib3ikkeRjLM+d175A6C2lhoOnlhnES9c/vkf5645emTpm/ff54E2k9zaZ9X8mztPK4QkM5IPkT4Wxdo+V5onjfL9lr6An+WmG/6IP8X7z/8A2xG1Mv8Ai/eb54x/bLnMK/cvjEE1VTUDUICPABr/ACOFXnHhU9asWWNvq2J1VhuLeBw9mnHh+bfPHwiXp+pxqqFTkQZyGGDMfHs3qiNVt4Xv+gXGlcsQyQUsUBDgouUnIbH/AJ54MpTKTt/qPzx19CX8JHvb54u+5+5jXWtZyJVlST8JP/xOM55i5OqJqp5RGQGtYWPQW6A41SGjUX0/M/PEpplv5epxUVQgWkdTJuG8hVCujMAArBup2N9guNEQ5t0b4YMimU9P1+eOmpxbT9TiDSTLG4nuCVoFOwPpbFepok/BIfRP9sHoqZet9PM4tCBT/wCTif25+ZQ3YmMc28zxcNqhliZjNHd7nIRZtCARrf8Alizw7meGoQShZFDdCAdtNwcaxPweJ9XjVztci/648HAYbaRqB4DT9MXNHHEy9XnMzY1UDD7+viuKh4dG5JVvdqMaTPwiMMO4ALdL+WKkvDY+gI9TjJqm+ZsHBiTS8PsbhiR6YOUdMfxG3hpggOHgdT7jitLSHo2nriPSMtukc/CY23za+X++FfivJHeMkG/3lI7reovofPDG8TfiY/niOKAlgCbfliNhEndmJNLwllNlU6bxE6j/ACEn8sS13MVLTRWckZie7lN79QR09+HCo4KmbUAnxwMr+WopdZIVe2xZb/riyrzzKnriCafl6CqiSaJiocZtuh8RjzBqnpezUIgyIuyhdB6aY8xbB8GSAPM/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38" name="AutoShape 30" descr="data:image/jpeg;base64,/9j/4AAQSkZJRgABAQAAAQABAAD/2wCEAAkGBhQSERUUExQWFRUWGB4YGBgYGBkYIBwcHBkcHRgdGhoeHyceGB0jHRocIC8gIycpLCwsHx4xNTAqNSYrLCkBCQoKDgwOGg8PGiwkHyQpLCosLC4sLCwtLCwsLCwsKSwsLCwsLCwpLCwsLCwsLCksLCwsLCwsLCwsLCwsLCwsLP/AABEIAMABBgMBIgACEQEDEQH/xAAcAAACAwEBAQEAAAAAAAAAAAAFBgMEBwIBAAj/xABGEAACAQIEAwUEBwQJAwQDAAABAgMEEQASITEFBkETIlFhcQeBkdEUIzJCUqGxU5KTwRUWM1RicqLh8EOy8SREgtI0c8L/xAAaAQACAwEBAAAAAAAAAAAAAAAEBQECAwAG/8QALhEAAgIBBAEDAwQABwAAAAAAAQIAAxEEEiExQRMiUSNhoQUUMnEkQoGRsdHh/9oADAMBAAIRAxEAPwDFf6Rl/aP+83zx9/SEv7R/3m+eJuF8KeeQIg1OpJ2A8Thnq/Z7GpCx1sUj21UIyketzf4DHYkZimOJy/tZP32+ePf6Vm/ayfvt88e1/DmhkMcgsw+B8CD1GDfBuR5amDtlIA1ygg65fPpc6YnbOzAv9Mz/ALaX99vnj0cbqP28v8RvnixwMgTxgorXdVKuLi5YCxB/P340rmPmKlpUWI8Moe0Kav2a67i4GUWPXrjts7My4cdqP2838R/nj0cwVP8AeJv4j/PBleVw9MasWWO5AUHX7WXwtgxN7N5HUZXi2Gwt+gx22dmKH9Yqr+8z/wAV/njz+sVT/eZ/4r/PDhRcpmgJqJkhnRBdkYZgRpfQra+CPP70ZiitQpTs17GIqt9L62QXxwGZOZn/APWKq/vM/wDFf54+/rFVf3mf+K/zwc4dyRJKgcgRqds5NyOmnzxBxblJ6cZmUMn4lNx5X8MdtkZgscx1X95m/iP88dDmOq/vM38R/nglR8oySwGaNQyi+lzc5d7C388VeEcCNTII4wMxBYXJAsLX118cTsk5kB5mq/7zN/Eb545HMNV/eZ/4r/PBnhXKLTTSxhVJhP1gLEeOxt5YYeV+KcPjUrJw+GW+zvKSfgU0+OO2HxIzEX+sFV/eZ/4r/PHw49U/3mf+K/zwT4zTxSzOYYxEtycqkED00GIEhiUWK5m8TYD9MdsMmQRcYqm/9zP/ABX+eLkjVgXMZ6i3/wCx/ni1wOeKJ1ZoUexv3hcHyIxsFd7ReHyURBgiMmW3ZMgy38juR6Y4oZAMwV+L1A/9xN/Ef54jPGaj9vL/ABG+eDnG6SnBBiYNfUgIUC+QBO2An0Rfd647YZOZx/TE/wC3l/iN88eHis37aT99vniSKnUHUXwX4FJBFIGkhWUDowBHvBuDjhWTIzAX9JS/tZP32+eOTxGX9q/7zfPDzzbx2nqSMlNBHbqkaKTp1KgYWqZUU6qG8iSP0sccUIkwT9Ok/aP+8fnj41r/AI3/AHj88FKki+m3gNR88GOCceiiFmpaZ9Dq8QY3tvqTe3pjghnZih9Ib8R+Jx52zfiPxOCvEpkdiQir5KAB+WKJUeGO2yMyvnPiceZj44sFR4Y8sPDHbZ2ZXx9iyIx4Y+xGJ2Y18ngpSVMi/wBooNuuyXX8zhPjmYOGBOYG4PW9739b4P8ALPGGppG7jSRto4UXt4EdPHfBuGDh0b9sEmLDvCPJJa+43FvibYswxIBizxFqmpmjWZWEjWVcyZL3PkBcX640aapemqKSnijcwquWRgjEa91bkaXB1PrhY4ZzCk1caqcOqIuWIBWby1t11J9T5Yo8Q52rc7srvGhY5QUXQX0Go8MUnSxxvhBh4sgA7rypIvoXGb4G+O/amT9MXe3ZL/3NiTmDmSKpSmlUsaiEguoVvInW1j3gPdfF/i9ZQV2V52kglUWPdO19r5SCLnTriczv7nNKCeAkAXJY9bf9bA72aIVriGFj2Tae9cT8c41TtSfQ6TMVUZiSCLhTma17Em+p0wN5IrFpartJ80aFCoJVtSStth5YsVIXJnDmV+YaWVqqcgXBkb7w2v4Xw6c4UoeTh6NszgH4LpgJxGlSQSSJrmkY+djc3t4Y95y5himel7F8xhN20IsRltqQPDpgdLdzETe6r01Bn3tNlk7dUH9kkYNr9STqRfXa3xxd9npaelqIZNUA7t9bZlNwPSwOLPHDQ1yxvPKYHAIV+jAHUXsQQCfXHkNdTQUslPRNnZxZpD4sQt76XOuw2scaFsCYoN/AlnlatNJwsSut7Sd4b91pACRbewJOLXCOWey4os0VjTzRuykbBjYkeh3Hvws1nEYY+DvSFx24k+xrfSUH02F8HvZzzXFDTdlUuFWMBkdjfR793xFv54gEkZksu0kSHlCsC13FPIM37rN88Z01LKq3K90bkFT8bHDhyz9EnrK4zzGMSsyx5XKdoru1xtqCMunnhU43CisrR7FQSDqQ3UeeN0UkEypx1DnLMsJiPaxktrrcgEeVgfztgHXB1kPcKhm7gvf0Fx1wS5bo1cAvovX87fEjFXmaPK4FrC+BBqCX2wxtPirfIkhmH3R+8vzxwHkYkBdRvcgW998SU0UfYm5BZg2lwLZdj59cDqJMzhfEgfnghnIglY3nEuVEMqi5ykdbMp/Q4jSCQ/hHqyj9TifjEIHeAsDcb31U2OKlBls2YE5gVBvaxtfXxxVXLCa2VhDJYqdy2U2Btfx09Rpid6J1GrL7tf0OBAxerAgjQD7QvfX+XTGqgkZmPGZPDSu4urLbxOn6m+I5YGU2Lrqbaa/zxf5cgDC7C4B1xQ4vBZvAE4EFpL7YY1AFe+ePSnKT2sd/DNiOCNibBkFupYD/AM4nSmVYSTYs1x6WtY+e+KUCEnGxOINWA5xJKiBl6qR/hN8QdpiaqfQKRax6/LFXEAkyXUKcCSBsdLiK+JYzi45mZEnVSdse47j1x9jXbK5jj7P7iOoI1IOg8SFNsRTc1cSRSzU6hQLkmN9B1v3sScjOVp6lhoRcg+YS4wsVPNtU6MjTEqwIIyrqDv0xzAkmcI5ct1rw8IaWMXkBYgWJ3kA2G+mLHKfHqmrkeOphXsshJJQqL6CxvobgnFPg3EXp+CmWM2dW0JF95gDp6E475J5rlrJXgqMrIYydBl6gEaeIOMZM59nEKiqrAmqKbL17odsvrpbF4czVtzeiYAeCk316XIvin7NKYR1Nag2QhRfyZwP0xxFT8aB1JI82iOOky7yosUtXUyFR24AIDLltmXXTMRvYX0xaTjc6krWUzBGDfZUMoyi+puRY9L4XeFcqSSyTsZXirI7EAEAN3BrmG4LXBtpho5Ymr84SpS6WszNlB20tYWbXTGqjcCTKk4lLkHiSzSVKoqiNcpTQhiCW0a7Ha2KdFyZ2cyyrHKW7RSQwBAF7na353wR5NhRa/iAiACBkAA6HvXt774MVk9QhjvmAZ1B7vQkX6eGALXCEY8wypDYDn8xd9oAikk7J42PZoHzJoRnYg+Vu71GOfZ7kFU0cSkoIr3e2a+YeBsRr4DF3mykmeoYRqzI0ShsoJGjNvYHxxR9m9G8fEJQ6sp7L7wI+8Nr4KIG2L0sbfgdRipOaFlmMTUwZTKYr5VOzEXI8NMUKng0P9KijWBSjosjWL90C9wRmAAuBYW6jBKt5iqoxJkp17pOU5X1sTrtriD2ZhslVxKqLM8jFAQpJCobHKoBP2tLD8OMUbxDrU2gHH5hPnqiiko3nijBejc3AGXYWcEgjSxBv5Yh9i7JUR1d4UXKF2u97q1j3ibHy0wf5WakkkmgDVLmoUlxPFIoIy2NiyKL5TtfpgV7FeBtSPxSBgbxyBAfEANlPvBB9+NgTjGYPiEvZBwyBOHzKy9wTMGMgXUFEO9rW71vjgdS8kJDxyAsrEKWZNipUxsBmvckjb1xLwkS/0BxLtgwcrL9oEG3YqBuBhm5A4n9MpoXmB7eAWzEWLArYH3jfzGM7VCvgTdGJUk9RC5p5/i4bxOqjNHHMrlCWuAVtGNApBB36Wwa5u5jgpKOCq+hxv22XuhUGXMhbfLrtbGY+2aEnjUwAJJy2ABN+4Nh1w7+0uhd+EUaKpYqEJABNrRHpjl5HMxsO0+37TNuJ8cSskkLQiNTqqpuNAN75bn/LivVmOBMgh732u/mN7i19GW2ngMVeXOHyPIQqMSDrZSbeW2hxe5ropgoeVH2AzMG92pAxmWIbAjFK1arce8SjSrC2aQQyEJYsFJA9RoxFt9Wx9NXwykDs7KftHMS5J8Ltl/LE3COF1TQkRRylH3AVrMOl+6QfjgWeGSpKEaNw5Ogym59BbXBadgRcYf4NVRxpJkVwALkuM9/ctgMMXKvKkHEiGmcqi2LFVy+4ak64AU/BZ0jbMkiBhr3DqPA6Y1j2LcEU8PLkG0klgTppGN7eF74z1yivBrm2nbcDv6lHjXCYqeoNNT08ITJYExqznua3d7m5PXGc1XDVpqh4kS7xnU91gSBe6jLsdCPXGo8Y5iC1BEgzLMzIpA7wDKSRf0Ww92E3m+jYuJ4A2V0C363Tu6m2+ULgav8AlgyluVAKzN6+uMjG4A16Cx/LTFTE08JDNcHQ22xFbBIErnPc+Ax0qHH0Y1xKmNUWVY4nSXx9ieNseYOCiZZhCko6jIhjLKkz9mLNYFtrMOl9cV5eXXVA7SQoCCQGkAJAJBsLa6g4JcM5gEIhUqWVCxdfG7h0K+DKQDf1x7U80I1OIvrlsrKQpjytmJOtwT1tpgdw0ssqvwGrCNFmPZrMsJQOcudyCptsRcg38xivwvhkwklMcqxGHR3LlBq2XRhuCf5YLQc95ShMZOWHKdR3pe5lkPp2a+e+BnLnHlpxMG7QdoqjNGVDCzZvvAjXbAxl5e4TQVyVU0cT2ltnkYMCGBsQc1jcnPceuLHMnGa2IIfpF0kvlKG/2bZgTlGxO/rjun50j7R3CKjO8ZZpMzXEajKTk+/muxO22mmL3EaWiqYVCT6o0jqoYJ/aMGsc69DoNsdJkPClrTCs5ls0hAiJILG5ta1tAd7k7DHbVnETMEeRjlmEJUFRclCw0AFxlBN74ux8w0yv2cpWIK0ZQIpe3ZkAAsDl+zcaWxceoA7NlmhkCSmUuXCMY8siquUnvECQgEHp5YIf31FQOZVPa4Yw5T08ixC0ilje9raWHU2xn1CZ0q+xjnBzuLZZM4GpFibd0jw9MO/AOY6OXuRSOGA+8trdPtXtgVxDhS01StZPMzRgix7rmwJse7lsLHQWJwqpGxzvP5h2r+rX9MfiDOdKWozxhJe0WRgiFG2bS6330Jv8cFeWKSqVpY5JuzMSWzEi1yBlOa3e3G++LbcSpp1R4JRJKmd4hN3e8y5dbG+UatbyGoxGnMlFGOynks5jVGMKFluh7hU5ja22u9sEWqWHEG0jqhIb/uAOJ8O4gZs8bsWDovde4bOCVaw0K2BJY7Wwaam4k1LEI6yAku0WTOn1jjWyXQAnwAOu98X6eQQlvojwiJ3jLFnGqqCHV1N7s9+hxQ/rBSxxfRqKrFOVmeRTJCGyBgNFc6Ag3sR0tiK+sTW8HeTjiDuW4eJQCCfO4WeUxoS12DAkEWIOQGzWtvbDRxk8XE7JT1UbGWQRMY3iJVipyrKezuugIv18sRw8zRRBxJJTrHGIewyu0kt4SCjSC+oN2vlANm64jpuKcPapWqpD2kv0gSN2xyECxukNwL3LXJa/h6HKQU245geCGzCnA0qoaPI8uRXQnszZmbYEkEE2NtydcZ9x7maopKxZaeVonKlSVy6i/wCEgr0HTDxxXnSmEaNUzAz2Ks0QDhh93MFOjDa9tsKPMPKD1UiyQyR5CPvtlI9wv0wlVLK7hv4H3jhmSyghBlvsJ9QcZqKkySz1Hey/aYKLtbTRV302wFk51rJmWOScssdsgypppbw8PHBX6LTQWgkqPrCQbhDl6/ezWGBycsKkrSGoh7Ia3BJPpbodD1we/uX2xRps12j1YQ4/VyJCn1wYsO+ABobX1NtD6eGF3l7i03aLGJcqX7xa23m1ibemGGVKaqUrFUAN0zqUF7Dxb+WBUXLkdOpaepRcy2AQGS19joRce7GNXGd0Z6rDAFBxBfMVa7zurSdqFbRgAL+HS9reOD3BK2X6JIwmCFR3AAAT4gAC2u1zihU8uxy3eGqiPUh/qyB42LMdPO2LkC0yIImqAX8UXMuo/FnAwy0xQE7otfPiQcu17PVFmOZ7XuQP0tYHH6U4dA0PDUB+32Vz45n/AN2xgXKnKwNdGBNG6yFVsDdhmI0IBI+zfW+Ncq66VFnDSNpKI0N9QFBOnxTCnVZW8k9HqGqQ1KgdjuVKvhZainmzZTHJG2b/AAoe+D5EMb4zznemVqQEEN2U97f4XGUHa2+XTD3wKczI8TSy2YhSgbMCrjKb5tV9b4XuLvDWCUQIIkcGPKSO66Wtext9oA4oGGeJxUg8xPgrZHAzylVA62A62FhbCbWOS5ub674bamrpY0yGZmbrljNvjnthQqmBclSSPMW/mcEUhh3L6l62/hPozriVNsQw7jEy7YOri5pLE+PMfRnH2DF6mcaKajUUiMIlZmD3P0cy7MQO8CMmnjfH0/C4+wjYxosjGIVAFvqoyx+sC/cZxa56eV8AWmYCwdgPAMQPhfFCWU3Op10Op19fHGNiECSjZji9ATOqSUkMcQqo0RsuUspe1h+2BXUnpijS8BbPWK0BDGNzApQ3OWQaxgjUgeHTCzJOxtdicv2dTp6eGPDUtcHM1xsbnT08MC4mse6bhkaBQYO+KeHOREsxRyzls8NwxLDKCRqLDFiHh8Cg07JGGqXmiDJsCMpj3N7BtvA6YQ6GUdoMzOCxtdTY6+JwZfi0VOci0+Zl/bFt+p7rLa++wxTEtD9LwyEduixIzQdjFmEAnJazdo2W43Y2Jv0GLFMI5HP1GscZUgIGI7ws3YltQPwDa+AnB54qibMKdg4UsyxO4DnzHea/vA3vixS82fXrGKeDITqSGLfvZrX92DK/o1l26mRU2MFHcaOW+FIkkxCR3zp9iK1gYwSChN4jfUi+l8HuPwI8TKUUgo3ctuQptZvum4vgbwjl9IIpJ4Y2DubhnOdb72sVtbp4+eFoc+S1Blp6mGJl+z9UvZsDex72uvphHxdZlD8Rs+dNV9T8Q1yvQRqqlY0MYgR1cobyMVJe8gNwb6ZfPFHjfDQjyPTUsc0vaxqUMYcJGYgbhPuhmJBbpjrj3FRw+NI4KVE7ob6xSwN/vd4KxNwbnrily5MlfKkklP8AWi9+xLIGAtYMqgsRpbe2DbGCDmKtLUbnynOI1UVLTLJNB2QyAM175svcuQq3tcG9j5Yz7nDgp7dWhiH0URK6PGv2oybFpG3L5jY3OmmCnMXObQnLFTwquxDqzHwIuGHninR8Up1jaq+hyMmbIRnfIt7G47mQAnSxa98Y0L/mEZ6s4O05zAPNNYssiuiZBkCkXLajqWJJJP8ALE/J8ypKHcFsp2By394IIxYXmmKVyslHB2ZBsEDKw8O9mI8emDE1RDQpZaPvOuZXlZ2Bv/hKrcDbTDfSqQd+OIqtPGIr8fYdoSoy3Ymw6XYm3u292NR4C4EVyoa4tr6b4W+BUkfEUvNToGzd3sQUNhe/4iRfFvmXmaSkyiKOMJcCzLmPmL6a4S/qNiam0BTg9RzoVbTVFmGQcGKPNbf+rHp/M4IPKopWjyd5gGzG+muwG3vxYmmjmUVclNnZe6bEhetiRly+6+B9PzYWkytBBk8AgBt/mPywRUPSrCt4EVXf4q/NfmC+ALd7a79MEub6hXVCqZcq5Tub2O9z+mCk7x0kYkjpQrSXZWe7AeQBA09MBv6zLOOzmpkcsQB2d47fBWY4wC7n3CNmsNVXpsOcSpy9UpGJC6Z84KAEkAabkAjN6HAhNGt54ZuJ8aSnYwpRxKUOvaqzk6Cx72Vhca64kjeExLUNSA2OU5SVW/mMuXytfDGlCzDHiKmOBzHb2KUivWAGO+RDLmN+6bBFAG33jr5HDvzwQkoUdbu3q1h+iDCn7L+bRDHPN9HUBnESZO7YKMxDHrq42GCXM809TPL2CZ5SLInmotbW2lwd8Ba6wWXHE2oQqvM45PrVHEEFgodSPUgXHv3wFr6T6PW1cQ0HamVfRrMbe9sD6PidTTVsaVkAjmR0Nlyi2bYjLe4sT1ww+1OqMNdTEKmSoUqzEG9xoLG9h9pemBVrKZB8za2xbmBTxxMe5ipezqZV6Zrj0bvD8jgblw682cNRgJSjFgLEqfA6X7pGx3v0wknBtbZGYMyFZLGNRiVeuKwY47WU4KrMyIkyY+x7GMfYNXqZGWpcUJhi/LinUMLDTXqfHE2jiVqldseY9bHmF5hMnoQ+cGMEsNRYEm/TbF/inDqliZpIpddWYxv06klQP/GBccrL9kkehthi5d4pORIPpBQKhK5iW73gFscxO1rjfGcmT8p0NTbNCsne0JUHUeuU3GOpuAzxVkIeJ1zE5bqRfS5toNsLlbxKSZ88jZm0F7AbbbDD3ScSmShVhUkOWsUBN8pGl/ugegJ1wyTOpqNPXjMxyKXFnxNJo+HymDLY2toNPDpjK+D8BmNfPaNhlkNyQLA3JHjjj2cQXrmN7EC2b1OpxpvtGpM9DIubOFTMN9118ceY9ujuK8noR5ara+gZwByYl88cEq3iMkiSPlXU2uQB42UaDH3s/wCDVAgEkasM2xGhIvY28sfey52ACmbsojcm7Na5vYWUgnx3wtc4u71Sh5GkscqsT0zaEb2vv1wzuTeuTEX6fqBp7dijOTjmWue+AzxlC0TgM1gcpsSdgPPEI5drzT9iIpjHocmRrZvG3Z7+/DxSTyLQkioKstsiXJOX45R46gnGUVE8gqWZXKuXvmvbUm9yfXA2msXG0R1r6mz6jf1LXB+Bzmo7PspA66lShuB0JBH8sMvHeA1jJmeKV8otcqSbfujQYF84cYkzBEqzNE6LmAL5b9VOZiSet9BrpilypKyygiTslJ7xzFRbrexBPuw80trY9MD5iW1BncTHT2b08n0YMoOpbX3nFX2gcNkKx2Qm8gtYX1N/DC3zfUOZCpmM0Ya6G5tr4AkkeGpvjQuX0ywAdoVCr3V8fljz+r066a4OTk9x7prm1NJrGAMARXTg9T2PZ5Wy2vl0Av42I3wu8N4PMalk7Ngw1Itt/LFvmuYisVrnNYa+l8EKniMho7mobPfVLknKfHWwHuvgpXFyBusiJ9v7O7HZEs8Z4RUPFqjNlvYaHTythW4PwOpY54opNNiF6+Wh1x9y7KyvdGKHa4NvzwV50qCbKJjKmUH71r9dCST6/ljJCK22xtarX1iw8YBg2u4JVPN9YjZ3O8hVLkDq7ZVv6+GCM1C6QBGqICB/00lWU38csasL+ebA3gE2jo04iTKSAcxBbcWUEXPrpipDLNPLGgYtIzBE12LGwAt5nB1drV5xFTKDNt5b4CYeGUAa3eLTNp+Lv6+igD3Y94YzNIzAkMAW0Ntz/vh35lohDRgfgQIvwC/pfGa8Gq7V4W+nZMCPNtR/2/nhO7EuWPzD0XcoCybn/g0rzQ1EYZs9OFY795GI8DY2Ix17Q6eSq4XSTBSZYmW4AudQVb/UAcfe00ZuFof2cxU+jrcfmuKnIVSZ+DzQAkMmbL5A95fhgljkCD1r6bZ+Yvcxwu9ObBr2VitvjceV/wAsZ0RjRKBu3hliLZ7FkDDqGF1tfoCSL+WM8dCCQdCNDjSoYyJFj7gDPBj1ceDHowXXMTLKY+x7Hj7DBeoOZblwPmxflOKM2Ju6kVSFseY9OL3AuEPVVEUEYu0jBRrbTdjfyFz7sLzCZWpqJ5DZQDrbUgfmSMGIuCRxECepjjY/hBlt4XyXtY4b+b+QoqU3p8rLDYsS2W5vf7WtztfS2othH5m4YYJ7HQuokK37y59crjdG65TrYrffGIYSxUiFF5QikZOwrIWDanN3Co9CczG3kMF6FqK4haokzk5e7EWF9Re/a2tex9B54HcjVCRPndC4sVyhsm/iQQT6Y0L2XclwyvU1U6LkUqsRZQQGBzFlv1tlAPmcNtjUU+pWeTiC5R32uJxwT2fycNearna8OUFAgGcgC7Epnyra/wCM4tz85UNfFNBHJJG+QgGZURSSLDXOdL+WD9XxGoeYxMUkiYFywBBUAEAMdUIJOUW1JGx3GP8AAKMLWzKQSqTEWHgCbDyGwwitoSy87xk4zGD6h6NLur8HEZ4aGl4XDGtTUlnYC/YoXsfD+0Um97gkbYnh9n0fE+wqaWoGTtLP2oytpfYZmu+g0JGIObOGf0jUxRxJkMrImhJtYjM19b2W5v4AY1zitN9FiRYlLAMoSPKCoyjQgAC2ovuCT47YvqbTWvyIBokSxvUA92ZkvE+M8Pic07zyhlOQnsiV8Lk9pthYl5SpxJJO1dCYAbIUDMzNa5W2ZQrdbBziP2s0yrXsVIJfVguwY6lf8Vr7jqccLaSjiokh+taVCJGzFrsdQF2UanYXsMZ6dV27gMRtqrnY7WOR3CnCfZwvEYmlp55MiXGaWHKCQCSFvOxbTwHTFGDgtPRJeoqbyXsUhQuR4bvGdrbjG0czU5o4YxTOQ6ZSqZQ63AsAEsDbrYMDcD0OJ+0HWVyAosFU5LkFgBmNz9o3uCfLwwy0pJLEcECKmYNx95Zm5YjrYhJTzWIa1pl7O/wdzhkhr4I5UpQZGkY5RlQFdtST2gsALm/kcR8jqFpoyVuMt7a6k66nB7l3l1JqmeaS6KiaMoFwSb6XvbQW01wit1J1FmLBnGZ6OrTehXuQkZxEbmnlgGpVzOix5AxOjaEkAjKSCDtfNvgUslLI3ZCZx0zFLLp5mT+WGjmeqIV1dUZSWWPSxH3mOlgwUkakdR11xnFCv1pwbWwWrKiKraRZqtjxhouCRUymSWdWFzlEYzEj3ldfIE4hrUp6iMlKjIwsMswyX9LM+LHGnU0yqEsUvdtSTceunuwoQJdhe9uttdMVrw53GF6jdQAingw23DIIgBJUHMdwkZa2mmvaLp7sFeU+WopahHSdXCZnKEZG7qkggZm+9bcjC5x2qEkgYIE7oFhfW3Ukkkn5DD57IuH3FTLb7MWQH/Nct/2jBLAemzHwIvQZcCMNLO3YMGZjmcWBJtZR0Hq2BVHRlJ5J3kAGmXKQSAFtqLix+eDDxARoLbKWPvJ/kBgbxGRTT5Qve3zfytfTCVn2DBjeirexI8QRxjjMdakiJOQQL/W/Vi/kMxv16YK+y4LDI0XaK5kS+VbEd3exvrv4DGcUp+scf4v54ZeDcVWGrpWAIyvkY3vcP3fHQXIOGXpgV8RQ15a7DeJZ4bwz6PWzxh1y3ZctwGuputhe50Jwo800XZVTjoxzj0b/AHvh454iEPEhNrZ1WT1I7jfkL+/Ab2iUWkUw21Qn/Uv/APWKVvloRdUEUYiVjoY5x6MGocGCy3Gce4iQ4+wwDDEwIl2TFGXF2Q4oy74vbK1SM4P8o8VNNMHU9m7CyyZ8lh1udwMAQlyB4m2H72c8qJxCWRHsjZRlLC4A+yQP8X/OuFrtiEgZl2krIgsrw1UBqSbdpIzJDGSbkpmW80txcOVCjcXOuBbUcYyQSpDUNKWH0mGWWTvnvNdmGUPqDop3xQ4lRxU8dVSlXMiS3VyxsABcd3YsRdb+eB3ADOrh4FcsNiisbG/SwOuKgcySYf4RxtvpMdNR0ceZmCBZ+0LB+pbK6gW3OmljjROIcyPw9Ehq+whSRSUNPnnDFSAygNlCkXG5tqMZzwvh1bTSyVwjZHQghpI3/wCoSrtqADbW/wDmBxrPLNEvEKGWGobtJBG6qbKPtDQgKO6VOmnQLffBCWsOzMmrB5IgOnqB29PULVwx04DEQPmLOWBBkZsmVnN7Cy5VF1XqSQ41wlKSmmqqanQysxkZpBnDfisABYb6KRthQ4nUo6QRpHkaLuNdsxJvbqxKgEbWG+NPreHStAUymwU6EWG3pgX9UqbT7XTOTDdBsvBV8YHz/UTfZzzXW1TvLHTUdojZpCHiADADKpGY5z+gw18d5qnqI5aeICnmsV7SQEAW0YxgXLHwbQC97HCRydxJ6KhVEVHjlYu5ym4kVyCjajUBRZtiNr2xpsUBmpe3a7tlFgbGwFwSLW33t5YV23EuQB18zevTooBbonxEGk4HB9TFNSpUS00NsyklXstu8nZ946D7V7HW/XC1wnj9VPXiGmpqNXVsyM8ZXKBexZw2mhtcDUnbXDgaWovI0QezaEqDqLW1OU4UUo6ihmaojW8oPejIOYINmybuhuQbaiwxfTWuw9wmuvorSs7ef+Yx8R5sqM7QTooqF7odEcwrmU5HBALSnYgd0X6m1sI8/FE//HlhhnQIFDRJ2LAjTVnRiTYdLYduS+OmqqUNUQUy2XISFC2Pdy3JZWvvve1t8KtZyfULXzhYWsr3FkIGUklLCx0t5HbDjRbWswep58+wYUSfivNzUUKRRU6L3VymQFtNjuiFiPH9cE+WuKcQnOVEg7yh3sCmW4vbU5S1tbA+GFbmng9WyZpI5TlW12U6KPUDQYM8L4nJQpE8AjliZAC+o7zAG0g3jYHa+99MY6+qutxtA+8dfp9rtnLEccSLmSockTII/q0KdlKhLt3ryNfLlB06aADrgTFWxZZKhaQZha+t1HnbJlXp4Xw6QQNxaOpWRgJShaNbWXtLaKOo1HvvhIl4PVJEYjG4GzKVI1v1Ft8D0NvUiDa0NXaCM5PcrUPNBlussETLtZVyHXz1xJxSpjpQESlivveVc+h8LhWtv1xQ5f4TMXNo27psdOv5/HFvmbh85UvIj6DVmB26a2GK5IfAhqqrU7m7wZWg4pDUFY2pEDk6NGSltPwqjMeumuNM9m/MlNBTmOenaMSse8liRbud4ZVN7g6292Mt4fwWrj+sSKUHcFUYn3EKcaHT8OKmnjYXZVTP6/ac/mTidQ2Fx8wOpckmXOaeIJAkzqCyp3Vv1AOUX9cKvAOapKliskcWQb5QwPkNWt/w4I88Kz02VFLFnF7AmwGtzYYXeR6VvrCFPdax02t0PhjKxMUbwOcwnTN9YKTxLnFKaKmzukIzMcw7TW19wCtjbA0cUjlW7RFWuLGM9bixGYnS/jgtzTnaNiwOi9QdsL/B6d8uYKdBcEg/EY007FwczDXotbApNT47Sw10UJSRI5QmvbJKykNYgBo209SD7sL3M3BnFC0btGzoga8TF1OXXQkBr5QdCOuBNRVSvSSNmZZFXNcXB7rXP5HEnI/GnqO0jmbMQAVvbY6Eba9Pjiu0rz8GcW3cHyJn2PRifiNJ2Urxn7jFfgdPyxAMGL3BpPHtj7H0e2PsHqMiYHuWpGxTc64syYqsNcXsPMiuSUtE0rZUFz+Xvw0cNqp6GVKiMuWya2sCjEWYZToeuoHXCmkhGimx8tDgjxWHKkbCTMSO8BmFvUk6k67eGAHPMIEbqerpXMlTWRTC5W5XKtydQSAp3PUaYB8f4tChT+jnkhi1zL2jBi2mp1uBawHocQUvGiKQwMqtmXRiAWUFrkKbHc/8GPODcpmpgaRZo1ZbhYjfOxGvhlUG+5OK5kmHOC1dVUU9jMXKurKJZDqAe8MxBOu2pAtfDeOZFoXIgjDi1soexHkT9lrfiDa+Axm3HOEPA8cDsrFUB7pFhmJOp2v8cW67hcRWHI4Y2swAUAfzYk31w0rrLEbfPHUFcjHuj/LxulYN9KpnSaQ3Cq+YWJ7hOVwASRfqcIXLdXOlWyrIwYNkZic3XU94Gw08MHKriBm+jowAWJlS4B2JAue6LnQDc4vVXJvYSVFXPIscJkupIzGx0uVTMRr0tgfXLsZdx/P3lkUvU3piXuJUdU3ElkE8TRKFUhmsrLe7i4GpG4JG500w1L7TuxJjSHtDewF8pJ2Ft118j7sI0ZSRwQ+dDaz2IuLb2YA/EDFgcMH0lWS+UHMD6em2PMX3KxJI6OJ6DT6P2hSexFD2hcUd6xpMhhzgHsw5OUjfbQk4L030uqoEJqwr9qDq+UqoHd2At46EnFvj/Ixq5kcTIim/aFst1toNCwLXt5W88AeN0UEIMUVQJSrAMgRwFsLXzN3TvbQnDLTkGsQDWL6bsR1HZ0WKnjm7eP6TZe0MYVu91Lp3fip1vqDhc5150lnpzG8cTai0qZlII3338PDAStp4voyBWzSAm47gAvvt3mN7YscK4VHU0/ZfSEjlUMQslwLX0723wufLBddYJwYqG1m3Y5hb2cUjlTIXKg90Em+nXfF5OE/+uknMqKmXLbPlLnXVl2ygdG+GJuH1tLRU0cU1QofLY5FMgv5FSbjzIGFHi7pNUMytmViLMRbT0O3phZ9RHYuO56QJXaiqp5EeF4pDTElMqNvuGQm/QqSyeliPC2FHmjmWKonEkaZagEFpUYkMBte/2iPEjFTi0MZljyNcHKCxC6H0HQY6PKFpS/bR9na+a6k3vtlzXtbr+WNFQHJHcza5kKo/I+46nXEKmR6RmaW7XFl6ke4aeOAfAeJSiVVWUqpPeJOlvM2JAwfSnp5QUSoBNvwsv5tYfnikeUkijzy1KITp9kvYnwyEk/AY0qyP5THVYYhk6kcCSz8RjhEhkzTKgK6XBYXttfS++Nd4vwp4ZmzqR3O6Tsb6b7H0xmvBOXY1kFQk6yqoYjKMpB+ypsSG38hjRYeZJqilCSuHyPYH732dMx674yvOXxMqshcxWr5ia1EU/ZTN5XY2Fx5AYH83OyXGYXIuWWwPxABxffhxWqlnkdBHlUKcwJFhYggXI18sB+LgTgmF1kH+G5/kMYlLFb7cQ5WqNXjPMDcM47MoIDZgfxgOfS5x7xfiM0TqFkKXW9kbKNd7gae7H3D+EFQDI6R/5zlsfeLfniSt5ekYhlsy3sWXvAfDf3YY+OIlXd6nu6hLluaSVXEjFs4Iu2u4/TALlWrMNaoOlyY29+g/1Wwy8Fp1hlQdrGW2KhhfXXawOFXmaDsqyS2nezj32b9cYJkkqYbftBBWXefKLJU5+kig+8aH+WFsYfudIhNRxzr0Kt7nGv52whqdRjek5EGsGDJYxj7HUepOPsMV245gx7kxF+uKpAvgnFw4tpvfT3+uOJKONLi/aP8A4dFHv3Y4s85eJX4dwxpmsttN7m2/5YaKL2X1Uw7vZjrq6+VtlJ2OFZInBARiCT0JHxtg7x6KSEx5KhiGTUI0gAPgSW1Y7nbAT9zYQnTxw0JlgqKdKiWEAsQzD7VmsqmxbLcE6C1r4Ff0lTzVcUoj7FE0ZI0U7HRh3cpJJO4Ow3vjul4nL2RTMSrR5WJG66ki9wbanrinw+OmjFqhJWYk3CGMCwNrgspv7jiolzCdLy8KiaV4SFTtDlDlgbGxFyF318MN/BvZ07qc08K7/eZrba2yqNPXrhI4lFDJMv0YMqFALORcEkltgosL+GDnEqKICIowfuWaygAHppuTvcnyw30yvwAcf6QG7byTzClVx1KZ1hNLE+oUSAAXu1rglTc9dDa5GuGjmWlSSkZFUjuHfx392uM64nxB3eF3u/ZFbC+uUNoNz4b2w0cL9pUM+aNqbJ90HtDJe/kAtvjhL+q0tYyhTz/7HOg1CUqxbP2/2kPLXCc1NCxcAlASDcEYaKfhARC+cMw1CjW/lqfnhXghVmtmLLtma1yBpqNr4OyRqoPZkkZdD5+7bCC11yTt8xzWj4A3eIFq6mNlqMytnfbUAAjbQb4T+FcGE00t3EagKe9sSb6DUa+l8FuKc3xQSGJ6YuR9pu1Kb6/Zyn9cUOKy084D04ZAxysrfZuLnNqSS2u+gsMM6K2GGPxFmvuQ1lAORCsXJmbTt018yemm5GAdXw5Y6jIWvlAUsAACN7jUjqRv0xNxSmiyx9m2Y5bNooA8AANT11xZoeL08EJM0JklAOTV106DMGAte/3T78ONKwSzJE86AGJVYG5xqEkZWjUqFUKbtmJI63voPLDBScsKyqwlVe6BlbQjTyPXfbFqg4fTV1MWaMwliR3S0hFjuCzWvv8AdwK4vSA1LDpoLnwAA6+mF+s1Fdr+znEf6OmxBk8Zlur5UGQ/XIxA0AuST4AE7nQYAZUFIylWzkhvAC2+m5NtMHK2KJZI2QlrAXOgtbwA8B1xQHF4GmKGE5b/AGs5v65bfzxSogZ4mOtrZyuDkwDy+B2t2uQDttt59MXOZCpZ2QZQTca3I9Thgio6SBS4DtnuwUgrtpYENt6jA1uL0c4ZZoni00ZGMm++ndF9Ot8VK7myIUtnpVbGHJBnXIlL9TPJ4sqD3an9Rh65fjtBmP3mZz6Xsv8ApUYIckcEo5ad6WNWR/7VCxIzAgakZjY7XF/DHVVSLDCya5ETJvc2AsfXGP8AO2YdJiZJzXNG8pkjBswF82pJ6n9NMe8Aa6a9SdcX6mSknkMSxuoGz5/L8OUHE1Dw+KBDcl7XOgsd9NDcYP8A1CxXARexK6JWVi7DgwTzBYA2vbQa4+4MyBGzsQMpAtrr/L1xPNUU9TdAXjPiwB6j8OO6v6NEuW8hYaWGU/EkLjGhSq+6Y6xg7jZFymrCkyP+FgT8dfywf5/pSJI5OjLb903/AEbFR+BQunaLOFJ+4ym/vI0w2xcQhmpo4KxBIiqMsins3Qnu3V9m1+64I2xDMAwIllrbaQRKnKq/SeHvCdxmT495Pz/TGfWtjX+WuT/orySQzJNTuBv3JEYHuhk2IsftKfcMZ/zTw5IqyWM3W7ZlbcWbvbeAJtp4YvURuIEo4OBmB4lx5i69CwsFUvpfMgLAjp00x9hiIMRmXKniLuuX7CdFXQe/qcUgtsXjFfQC58Bi/RcAJN2Hu6D1PX0GKWWKnLGXRC3UHUHB3ma6Le2lrqLn/wCRAPxwxUvs2rJV0iC9QWeMDre+Uk2tbpvgTxYOk8aRuVuBfKxA+1re3lizzJNNDIFFQ9jGDZJZCo0sRmv3jpc+uBy+7mX27eIUo66ahSVBDDI1OVVmCZugJJcpoBmA11wscz8dNXKssihZMuUgHTKD3LA6jc3/AJYIx1ssidjmLAqilbjW32bjc2uNSPPDfylyyHo1Sop1BDs15EytubamzWtsDpjNrAnJmwrL8CLfL/LEkyq6lQNhckH/ALSDhtpfZ9KYzmliUAb5ma2u9goG2mpGFnj1IFr2jQ5Vsp0JAAtroLab7Ym43EolKq+cMq7Ahb3Fwqkk20GvrhzQzOAQccRe6hTg/MucS5hnWVacqoW6rqhQsptra+lx43wqcBXs3dgoORyBcXGhtqOuGKKlmeeKfI75XBJsW28SBp4a+FsaLwrl8KO17BbA5lXLcNIdb2I6HvHx08cLNU4R8/aGKhdMfeCKbgTmzOVVyAWU3Ui+trWtpgjUcLMcJbOCw2C3Jv8Alb3YCqM07iRrEOcxPjmvrieVdcqEm7aeO/ljztjp3t8z0davjBbx8TKudDmqSxGp387YLcr8N7ZDGSsYSzAkblr3GYG/wv7sPVYrIqFqfM6Xy/V3IN9wbaYUuPRyHIZI+zDMbaBdbdcNKbMgCJNYgyxhWLkhn07WIDxLsfyy66eeFrmSFkAiJzLESFYCwINr9TfXTrizxVYgYyjhu73rAAAjYW6nxPphs5RR/ogvGWJJsbfdtoAd7b6YM9cU+4iLaKw7FRxBvICWpYjbYE/6ji5PwMzyvIXjUk/ZJy208r777YMUtVJEoRYwqjZcug9B092ErjL5qmS+hJXfTS2FCYVi3yZ6MMWUKOMCHZOUzlYmRNAbBSWJPgAbDywgQw2nOmv++G2qEYki7N8xOUGwAsb6WA/XDGnAO9nI12vbBItUZXEHsrbcrk5inxGYtCq2ACXtYfr44UKGnDSBbX128dcbVHwrTZR55Rf42xQreDNDBIYUV3tdVyjVvfp78SligytwL4+0DQSulTD2Zyv2iqCPAfasNvsg4O8x15iiBADFmtYi42OtrHrbAjkOaaSebtoshRfH719rXPTDDxVQbAqjf5lDb+GOqYJYGaZMN4wJkFGtqpv8p/XDI9jCy2GvXBGu4TZs6hQbW+yNvDHKQ937v7oxS8iywuJvSfTTaYhcFhHam4uAdvQ/piXmNg8hYKF20H/N8P8Awfl2FTfu6m5JF9Tv6Ys8Q5CSXVGjsehB+dxjb1lxiAHTtuzM8pU7g00xZjPapKoAHdYAe7MPzGGOu4K1OusMTgaXS+b4dcAZ5+xyyxxlgxsR020va4G/XGC48Q2xsjBg7l3mWamkTMbxXAIbWwvqQdxpg17U+H2eGUDcFCfTVfyJ+GIouWjLGGICZhqD0wy8zcLM3D1GjOgU331XQ/EXxstg3gwYodszClmdP7N2W+9jbH2LRpiu+PsMfaeoJgzQuF8tqguRc++/yHpixXSRwjVbkjQAH/gwehdr/ab4L/8AXFpVJ3JP7vywpbcxyYzAAHEyjitG1RKGiiy2FrDqb76kY9Tkqrk/6dugLMqjXfUsTpp0xrJoEY639wHyxZpOEgHd/ji4sIGAJl6WTky1y3w0w08S3UMqANbxAsdcX5Q97CxvvpfHEaG2729Ti7T05P4/3zgcoSeYRkATKubeTqiareQR6EKBsBoPBtMQ0Hs/nzKWyLYjc39dEB1vjZY4vHN/Eb54lMI/x+6SQfzwwr1NiLtEDalS26AKzjDxQs7rmKLcKq6k9NdbeuK/Ib3ikkeRjLM+d175A6C2lhoOnlhnES9c/vkf5645emTpm/ff54E2k9zaZ9X8mztPK4QkM5IPkT4Wxdo+V5onjfL9lr6An+WmG/6IP8X7z/8A2xG1Mv8Ai/eb54x/bLnMK/cvjEE1VTUDUICPABr/ACOFXnHhU9asWWNvq2J1VhuLeBw9mnHh+bfPHwiXp+pxqqFTkQZyGGDMfHs3qiNVt4Xv+gXGlcsQyQUsUBDgouUnIbH/AJ54MpTKTt/qPzx19CX8JHvb54u+5+5jXWtZyJVlST8JP/xOM55i5OqJqp5RGQGtYWPQW6A41SGjUX0/M/PEpplv5epxUVQgWkdTJuG8hVCujMAArBup2N9guNEQ5t0b4YMimU9P1+eOmpxbT9TiDSTLG4nuCVoFOwPpbFepok/BIfRP9sHoqZet9PM4tCBT/wCTif25+ZQ3YmMc28zxcNqhliZjNHd7nIRZtCARrf8Alizw7meGoQShZFDdCAdtNwcaxPweJ9XjVztci/648HAYbaRqB4DT9MXNHHEy9XnMzY1UDD7+viuKh4dG5JVvdqMaTPwiMMO4ALdL+WKkvDY+gI9TjJqm+ZsHBiTS8PsbhiR6YOUdMfxG3hpggOHgdT7jitLSHo2nriPSMtukc/CY23za+X++FfivJHeMkG/3lI7reovofPDG8TfiY/niOKAlgCbfliNhEndmJNLwllNlU6bxE6j/ACEn8sS13MVLTRWckZie7lN79QR09+HCo4KmbUAnxwMr+WopdZIVe2xZb/riyrzzKnriCafl6CqiSaJiocZtuh8RjzBqnpezUIgyIuyhdB6aY8xbB8GSAPM/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66654" y="1714488"/>
            <a:ext cx="5214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O Grupo Aste assumiu a operação da New Balance  em 2009.</a:t>
            </a:r>
          </a:p>
          <a:p>
            <a:pPr algn="ctr"/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A marca estava sob gestão da New Balance Brasil (subsidiária).</a:t>
            </a:r>
          </a:p>
          <a:p>
            <a:pPr algn="ctr"/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A Aste lançou a </a:t>
            </a:r>
            <a:r>
              <a:rPr lang="pt-BR" sz="1200" dirty="0" err="1" smtClean="0">
                <a:latin typeface="Candara" pitchFamily="34" charset="0"/>
                <a:cs typeface="Lao UI" pitchFamily="34" charset="0"/>
              </a:rPr>
              <a:t>pirmeira</a:t>
            </a:r>
            <a:r>
              <a:rPr lang="pt-BR" sz="1200" dirty="0" smtClean="0">
                <a:latin typeface="Candara" pitchFamily="34" charset="0"/>
                <a:cs typeface="Lao UI" pitchFamily="34" charset="0"/>
              </a:rPr>
              <a:t> loja </a:t>
            </a:r>
            <a:r>
              <a:rPr lang="pt-BR" sz="1200" dirty="0" err="1" smtClean="0">
                <a:latin typeface="Candara" pitchFamily="34" charset="0"/>
                <a:cs typeface="Lao UI" pitchFamily="34" charset="0"/>
              </a:rPr>
              <a:t>Outlet</a:t>
            </a:r>
            <a:r>
              <a:rPr lang="pt-BR" sz="1200" dirty="0" smtClean="0">
                <a:latin typeface="Candara" pitchFamily="34" charset="0"/>
                <a:cs typeface="Lao UI" pitchFamily="34" charset="0"/>
              </a:rPr>
              <a:t> no Brasil, no Shopping </a:t>
            </a:r>
            <a:r>
              <a:rPr lang="pt-BR" sz="1200" dirty="0" err="1" smtClean="0">
                <a:latin typeface="Candara" pitchFamily="34" charset="0"/>
                <a:cs typeface="Lao UI" pitchFamily="34" charset="0"/>
              </a:rPr>
              <a:t>Outlet</a:t>
            </a:r>
            <a:r>
              <a:rPr lang="pt-BR" sz="1200" dirty="0" smtClean="0">
                <a:latin typeface="Candara" pitchFamily="34" charset="0"/>
                <a:cs typeface="Lao UI" pitchFamily="34" charset="0"/>
              </a:rPr>
              <a:t> Premium </a:t>
            </a:r>
            <a:r>
              <a:rPr lang="pt-BR" sz="1200" dirty="0" err="1" smtClean="0">
                <a:latin typeface="Candara" pitchFamily="34" charset="0"/>
                <a:cs typeface="Lao UI" pitchFamily="34" charset="0"/>
              </a:rPr>
              <a:t>Mall</a:t>
            </a:r>
            <a:r>
              <a:rPr lang="pt-BR" sz="1200" dirty="0" smtClean="0">
                <a:latin typeface="Candara" pitchFamily="34" charset="0"/>
                <a:cs typeface="Lao UI" pitchFamily="34" charset="0"/>
              </a:rPr>
              <a:t>, localizado a  50km  de São Paulo e bem próximo à Campinas.</a:t>
            </a:r>
          </a:p>
          <a:p>
            <a:pPr algn="ctr"/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Após a chegada da marca no Grupo Aste, a New Balance começou a trabalhar mais no segmento corrida  e casual, o que  alavancou  as vendas da marca.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7" y="1214422"/>
            <a:ext cx="413546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 descr="C:\Users\carolina\AppData\Local\Microsoft\Windows\Temporary Internet Files\Content.Outlook\0UMF0X23\LOGO NEW BALAN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139" y="1142984"/>
            <a:ext cx="773912" cy="432748"/>
          </a:xfrm>
          <a:prstGeom prst="rect">
            <a:avLst/>
          </a:prstGeom>
          <a:noFill/>
        </p:spPr>
      </p:pic>
      <p:sp>
        <p:nvSpPr>
          <p:cNvPr id="25" name="CaixaDeTexto 24"/>
          <p:cNvSpPr txBox="1"/>
          <p:nvPr/>
        </p:nvSpPr>
        <p:spPr>
          <a:xfrm>
            <a:off x="8185572" y="5929331"/>
            <a:ext cx="1910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latin typeface="Candara" pitchFamily="34" charset="0"/>
              </a:rPr>
              <a:t>        </a:t>
            </a:r>
            <a:r>
              <a:rPr lang="pt-BR" sz="1100" b="1" dirty="0" smtClean="0">
                <a:latin typeface="Candara" pitchFamily="34" charset="0"/>
              </a:rPr>
              <a:t>Shopping Morumbi</a:t>
            </a:r>
            <a:endParaRPr lang="pt-BR" sz="1100" b="1" dirty="0">
              <a:latin typeface="Candara" pitchFamily="34" charset="0"/>
            </a:endParaRPr>
          </a:p>
        </p:txBody>
      </p:sp>
      <p:pic>
        <p:nvPicPr>
          <p:cNvPr id="3074" name="Picture 2" descr="C:\Users\carolina\AppData\Local\Microsoft\Windows\Temporary Internet Files\Content.Outlook\0UMF0X23\IMG_18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5414" y="3815364"/>
            <a:ext cx="3714776" cy="2615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31" y="1178385"/>
            <a:ext cx="851303" cy="39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11"/>
          <p:cNvCxnSpPr>
            <a:stCxn id="14" idx="3"/>
          </p:cNvCxnSpPr>
          <p:nvPr/>
        </p:nvCxnSpPr>
        <p:spPr>
          <a:xfrm>
            <a:off x="1768946" y="920770"/>
            <a:ext cx="8137060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4476" y="736104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32143" y="1714488"/>
            <a:ext cx="495303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ndara" pitchFamily="34" charset="0"/>
              </a:rPr>
              <a:t>Case Logic foi fundada em 1984, em </a:t>
            </a:r>
            <a:r>
              <a:rPr lang="pt-BR" sz="1200" dirty="0" err="1" smtClean="0">
                <a:latin typeface="Candara" pitchFamily="34" charset="0"/>
              </a:rPr>
              <a:t>Boulder</a:t>
            </a:r>
            <a:r>
              <a:rPr lang="pt-BR" sz="1200" dirty="0" smtClean="0">
                <a:latin typeface="Candara" pitchFamily="34" charset="0"/>
              </a:rPr>
              <a:t>, Colorado. No início eram apenas dois cases para organizar fita cassete, hoje a Case Logic oferece uma linha completa de acessórios para organizar, armazenar e proteger CDs, DVDs, eletrônicos portáteis, laptops, </a:t>
            </a:r>
            <a:r>
              <a:rPr lang="pt-BR" sz="1200" dirty="0" err="1" smtClean="0">
                <a:latin typeface="Candara" pitchFamily="34" charset="0"/>
              </a:rPr>
              <a:t>tablets</a:t>
            </a:r>
            <a:r>
              <a:rPr lang="pt-BR" sz="1200" dirty="0" smtClean="0">
                <a:latin typeface="Candara" pitchFamily="34" charset="0"/>
              </a:rPr>
              <a:t> e câmeras. Conhecida por um design inovador e por sua funcionalidade, a marca oferece a linha mais completa de acessórios para eletrônicos do mercado.</a:t>
            </a:r>
          </a:p>
          <a:p>
            <a:pPr algn="ctr"/>
            <a:endParaRPr lang="pt-BR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A marca uniu-se ao Grupo Aste em 2010.</a:t>
            </a:r>
            <a:endParaRPr lang="en-US" sz="1200" dirty="0" smtClean="0">
              <a:latin typeface="Candara" pitchFamily="34" charset="0"/>
              <a:cs typeface="Lao UI" pitchFamily="34" charset="0"/>
            </a:endParaRPr>
          </a:p>
          <a:p>
            <a:pPr algn="ctr"/>
            <a:endParaRPr lang="pt-BR" sz="1200" b="1" i="1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b="1" dirty="0" smtClean="0">
                <a:latin typeface="Candara" pitchFamily="34" charset="0"/>
                <a:cs typeface="Lao UI" pitchFamily="34" charset="0"/>
              </a:rPr>
              <a:t>Atacado</a:t>
            </a:r>
            <a:endParaRPr lang="pt-BR" sz="1200" b="1" dirty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  <a:cs typeface="Lao UI" pitchFamily="34" charset="0"/>
              </a:rPr>
              <a:t>700 pontos de venda</a:t>
            </a:r>
            <a:endParaRPr lang="pt-BR" sz="1200" dirty="0">
              <a:latin typeface="Candara" pitchFamily="34" charset="0"/>
              <a:cs typeface="Lao UI" pitchFamily="34" charset="0"/>
            </a:endParaRPr>
          </a:p>
          <a:p>
            <a:pPr algn="just"/>
            <a:endParaRPr lang="pt-BR" sz="1100" dirty="0">
              <a:latin typeface="Lao UI" pitchFamily="34" charset="0"/>
              <a:cs typeface="Lao UI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carolina\AppData\Local\Microsoft\Windows\Temporary Internet Files\Content.Outlook\AW31Q0RF\OPÇÃO DE CAPA LINHA FOTO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41" y="4143380"/>
            <a:ext cx="8638039" cy="2095444"/>
          </a:xfrm>
          <a:prstGeom prst="rect">
            <a:avLst/>
          </a:prstGeom>
          <a:noFill/>
        </p:spPr>
      </p:pic>
      <p:pic>
        <p:nvPicPr>
          <p:cNvPr id="1029" name="Picture 5" descr="C:\Users\carolina\AppData\Local\Microsoft\Windows\Temporary Internet Files\Content.Outlook\AW31Q0RF\OPÇÃO DE CAPA IF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2832" y="1786712"/>
            <a:ext cx="3970762" cy="157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72480" y="721727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SUMÁRIO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cxnSp>
        <p:nvCxnSpPr>
          <p:cNvPr id="30" name="Conector reto 29"/>
          <p:cNvCxnSpPr/>
          <p:nvPr/>
        </p:nvCxnSpPr>
        <p:spPr>
          <a:xfrm>
            <a:off x="1910662" y="937751"/>
            <a:ext cx="799533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272480" y="642920"/>
            <a:ext cx="904900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endParaRPr lang="pt-BR" sz="2000" b="1" dirty="0" smtClean="0">
              <a:solidFill>
                <a:srgbClr val="A89385"/>
              </a:solidFill>
              <a:cs typeface="Lao UI" pitchFamily="34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  <a:cs typeface="Lao UI" pitchFamily="34" charset="0"/>
              </a:rPr>
              <a:t> História do Grupo Aste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  <a:cs typeface="Lao UI" pitchFamily="34" charset="0"/>
              </a:rPr>
              <a:t> Marcas do grupo</a:t>
            </a:r>
            <a:endParaRPr lang="pt-BR" sz="2000" b="1" dirty="0" smtClean="0">
              <a:latin typeface="Candara" pitchFamily="34" charset="0"/>
              <a:cs typeface="Lao UI" pitchFamily="34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  <a:cs typeface="Lao UI" pitchFamily="34" charset="0"/>
              </a:rPr>
              <a:t> Estrutura Organizacional</a:t>
            </a:r>
            <a:endParaRPr lang="pt-BR" sz="2000" b="1" dirty="0" smtClean="0">
              <a:latin typeface="Candara" pitchFamily="34" charset="0"/>
              <a:cs typeface="Lao UI" pitchFamily="34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  <a:cs typeface="Lao UI" pitchFamily="34" charset="0"/>
              </a:rPr>
              <a:t> Portfólio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  <a:cs typeface="Lao UI" pitchFamily="34" charset="0"/>
              </a:rPr>
              <a:t> Grupo Aste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  <a:cs typeface="Lao UI" pitchFamily="34" charset="0"/>
              </a:rPr>
              <a:t> Eventos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  <a:cs typeface="Lao UI" pitchFamily="34" charset="0"/>
              </a:rPr>
              <a:t> Premiações</a:t>
            </a:r>
          </a:p>
          <a:p>
            <a:endParaRPr lang="pt-BR" sz="2000" b="1" dirty="0" smtClean="0">
              <a:solidFill>
                <a:schemeClr val="tx1">
                  <a:lumMod val="65000"/>
                  <a:lumOff val="35000"/>
                </a:schemeClr>
              </a:solidFill>
              <a:cs typeface="Lao U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596343" y="6357958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11"/>
          <p:cNvCxnSpPr>
            <a:stCxn id="14" idx="3"/>
          </p:cNvCxnSpPr>
          <p:nvPr/>
        </p:nvCxnSpPr>
        <p:spPr>
          <a:xfrm>
            <a:off x="1768946" y="949370"/>
            <a:ext cx="8137060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4476" y="764704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29" y="1214422"/>
            <a:ext cx="1131845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66653" y="1850447"/>
            <a:ext cx="457203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100" dirty="0" smtClean="0">
                <a:latin typeface="Candara" pitchFamily="34" charset="0"/>
              </a:rPr>
              <a:t>A tradicional marca americana COACH surgiu no ano de 1941 como uma empresa familiar. </a:t>
            </a:r>
          </a:p>
          <a:p>
            <a:pPr algn="just"/>
            <a:endParaRPr lang="pt-BR" sz="1100" dirty="0" smtClean="0">
              <a:latin typeface="Candara" pitchFamily="34" charset="0"/>
            </a:endParaRPr>
          </a:p>
          <a:p>
            <a:pPr algn="just"/>
            <a:r>
              <a:rPr lang="pt-BR" sz="1100" dirty="0" smtClean="0">
                <a:latin typeface="Candara" pitchFamily="34" charset="0"/>
              </a:rPr>
              <a:t>Seis artesões começaram a produzir pequenos artigos de couro como carteiras, porta-cheque e cintos de forma artesanal em um pequeno </a:t>
            </a:r>
            <a:r>
              <a:rPr lang="pt-BR" sz="1100" dirty="0" err="1" smtClean="0">
                <a:latin typeface="Candara" pitchFamily="34" charset="0"/>
              </a:rPr>
              <a:t>loft</a:t>
            </a:r>
            <a:r>
              <a:rPr lang="pt-BR" sz="1100" dirty="0" smtClean="0">
                <a:latin typeface="Candara" pitchFamily="34" charset="0"/>
              </a:rPr>
              <a:t> localizado no distrito têxtil de Manhattan na cidade de Nova York</a:t>
            </a:r>
            <a:r>
              <a:rPr lang="pt-PT" sz="1100" dirty="0" smtClean="0">
                <a:latin typeface="Candara" pitchFamily="34" charset="0"/>
              </a:rPr>
              <a:t> utilizando habilidades transmitidas de geração em geração. </a:t>
            </a:r>
            <a:r>
              <a:rPr lang="pt-BR" sz="1100" dirty="0" smtClean="0">
                <a:latin typeface="Candara" pitchFamily="34" charset="0"/>
              </a:rPr>
              <a:t>Rapidamente os consumidores, em sua maioria donas de casa da classe média americana, aprovaram os produtos da marca por seu design, por sua qualidade e principalmente por sua durabilidade.</a:t>
            </a:r>
            <a:endParaRPr lang="pt-PT" sz="1100" dirty="0" smtClean="0">
              <a:latin typeface="Candara" pitchFamily="34" charset="0"/>
            </a:endParaRPr>
          </a:p>
          <a:p>
            <a:pPr algn="just"/>
            <a:endParaRPr lang="pt-PT" sz="1100" dirty="0" smtClean="0">
              <a:latin typeface="Candara" pitchFamily="34" charset="0"/>
            </a:endParaRPr>
          </a:p>
          <a:p>
            <a:pPr algn="just"/>
            <a:r>
              <a:rPr lang="pt-PT" sz="1100" dirty="0" smtClean="0">
                <a:latin typeface="Candara" pitchFamily="34" charset="0"/>
              </a:rPr>
              <a:t>A parceria com a Aste Grupo estabeleceu em 2012, e hoje o Grupo Aste conta com 5 lojas, localizadas em São Paulo, Recife e Curitiba.</a:t>
            </a:r>
            <a:endParaRPr lang="en-US" sz="1100" dirty="0">
              <a:latin typeface="Candara" pitchFamily="34" charset="0"/>
            </a:endParaRPr>
          </a:p>
        </p:txBody>
      </p:sp>
      <p:pic>
        <p:nvPicPr>
          <p:cNvPr id="8197" name="Picture 5" descr="C:\Users\luciana.ogata\Pictures\Coach\©_patriciacaggegi_coach_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857628"/>
            <a:ext cx="4572032" cy="2357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173009" y="4510171"/>
            <a:ext cx="16252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1" dirty="0" smtClean="0"/>
              <a:t>Durante a última década, a Coach vem se mantendo com fabricante e distribuidor de acessórios, presentes finos para mulheres e homens, incluindo bolsas masculinas, femininas e pequenos artigos em couro masculino e acessórios relacionados.</a:t>
            </a:r>
            <a:endParaRPr lang="pt-BR" sz="1000" i="1" dirty="0"/>
          </a:p>
          <a:p>
            <a:endParaRPr lang="en-US" dirty="0"/>
          </a:p>
        </p:txBody>
      </p:sp>
      <p:pic>
        <p:nvPicPr>
          <p:cNvPr id="23554" name="Imagem 22" descr="image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4960" y="4348176"/>
            <a:ext cx="117633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image0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411" y="5348310"/>
            <a:ext cx="12795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carolina\AppData\Local\Microsoft\Windows\Temporary Internet Files\Content.Outlook\0UMF0X23\foto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4438" y="1142984"/>
            <a:ext cx="4572032" cy="2428891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4095744" y="6239224"/>
            <a:ext cx="1928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latin typeface="Candara" pitchFamily="34" charset="0"/>
              </a:rPr>
              <a:t>                                 </a:t>
            </a:r>
            <a:r>
              <a:rPr lang="pt-BR" sz="1100" b="1" dirty="0" smtClean="0">
                <a:latin typeface="Candara" pitchFamily="34" charset="0"/>
              </a:rPr>
              <a:t>Shopping JK</a:t>
            </a:r>
            <a:endParaRPr lang="pt-BR" sz="1100" b="1" dirty="0">
              <a:latin typeface="Candara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953000" y="3596018"/>
            <a:ext cx="1500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latin typeface="Candara" pitchFamily="34" charset="0"/>
              </a:rPr>
              <a:t>Shopping Iguatemi</a:t>
            </a:r>
            <a:endParaRPr lang="pt-BR" sz="1100" b="1" dirty="0">
              <a:latin typeface="Candara" pitchFamily="34" charset="0"/>
            </a:endParaRPr>
          </a:p>
        </p:txBody>
      </p:sp>
      <p:pic>
        <p:nvPicPr>
          <p:cNvPr id="19" name="Picture 2" descr="image00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3687" y="4138512"/>
            <a:ext cx="1203165" cy="121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image00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38290" y="5293382"/>
            <a:ext cx="1214446" cy="135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logocoach.jpg"/>
          <p:cNvPicPr>
            <a:picLocks noChangeAspect="1"/>
          </p:cNvPicPr>
          <p:nvPr/>
        </p:nvPicPr>
        <p:blipFill>
          <a:blip r:embed="rId2" cstate="print"/>
          <a:srcRect l="5556" t="5556" r="5554" b="5554"/>
          <a:stretch>
            <a:fillRect/>
          </a:stretch>
        </p:blipFill>
        <p:spPr>
          <a:xfrm>
            <a:off x="309530" y="928670"/>
            <a:ext cx="1000132" cy="1000132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11"/>
          <p:cNvCxnSpPr>
            <a:stCxn id="14" idx="3"/>
          </p:cNvCxnSpPr>
          <p:nvPr/>
        </p:nvCxnSpPr>
        <p:spPr>
          <a:xfrm>
            <a:off x="1873142" y="949370"/>
            <a:ext cx="8032862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4477" y="764704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Microsoft New Tai Lue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Microsoft New Tai Lue" pitchFamily="34" charset="0"/>
              <a:cs typeface="Microsoft New Tai Lue" pitchFamily="34" charset="0"/>
            </a:endParaRPr>
          </a:p>
        </p:txBody>
      </p:sp>
      <p:pic>
        <p:nvPicPr>
          <p:cNvPr id="66562" name="Picture 2" descr="C:\Users\carolina\AppData\Local\Microsoft\Windows\Temporary Internet Files\Content.Outlook\0UMF0X23\20131122_101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701" y="1857364"/>
            <a:ext cx="8603017" cy="4386057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666720" y="6215082"/>
            <a:ext cx="1625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Candara" pitchFamily="34" charset="0"/>
              </a:rPr>
              <a:t>Shopping Iguatemi</a:t>
            </a:r>
            <a:endParaRPr lang="pt-BR" sz="1200" b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11"/>
          <p:cNvCxnSpPr>
            <a:stCxn id="14" idx="3"/>
          </p:cNvCxnSpPr>
          <p:nvPr/>
        </p:nvCxnSpPr>
        <p:spPr>
          <a:xfrm>
            <a:off x="1873142" y="949370"/>
            <a:ext cx="8032862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4477" y="764704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Microsoft New Tai Lue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Microsoft New Tai Lue" pitchFamily="34" charset="0"/>
              <a:cs typeface="Microsoft New Tai Lue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52407" y="1857364"/>
            <a:ext cx="52864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ndara" pitchFamily="34" charset="0"/>
              </a:rPr>
              <a:t>A Diesel foi fundada pelo </a:t>
            </a:r>
            <a:r>
              <a:rPr lang="pt-BR" sz="1200" dirty="0" err="1" smtClean="0">
                <a:latin typeface="Candara" pitchFamily="34" charset="0"/>
              </a:rPr>
              <a:t>Renzo</a:t>
            </a:r>
            <a:r>
              <a:rPr lang="pt-BR" sz="1200" dirty="0" smtClean="0">
                <a:latin typeface="Candara" pitchFamily="34" charset="0"/>
              </a:rPr>
              <a:t> </a:t>
            </a:r>
            <a:r>
              <a:rPr lang="pt-BR" sz="1200" dirty="0" err="1" smtClean="0">
                <a:latin typeface="Candara" pitchFamily="34" charset="0"/>
              </a:rPr>
              <a:t>Rosso</a:t>
            </a:r>
            <a:r>
              <a:rPr lang="pt-BR" sz="1200" dirty="0" smtClean="0">
                <a:latin typeface="Candara" pitchFamily="34" charset="0"/>
              </a:rPr>
              <a:t> em 1978. Hoje em dia a marca está presente  em mais de 80 países, com mais de 5.000 pontos de venda, incluindo mais de 400 lojas próprias.</a:t>
            </a:r>
          </a:p>
          <a:p>
            <a:pPr algn="ctr"/>
            <a:endParaRPr lang="pt-BR" sz="1200" dirty="0" smtClean="0">
              <a:latin typeface="Candara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</a:rPr>
              <a:t>A parceria com o Grupo Aste foi firmada em  2011 e desde então vem desenvolvendo uma campanha de marketing consistente, eventos e uma equipe dedicada a estabelecer definitivamente a marca no Brasil. </a:t>
            </a:r>
          </a:p>
          <a:p>
            <a:pPr algn="ctr"/>
            <a:endParaRPr lang="pt-BR" sz="1200" dirty="0" smtClean="0">
              <a:latin typeface="Candara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</a:rPr>
              <a:t>H</a:t>
            </a:r>
            <a:r>
              <a:rPr lang="pt-PT" sz="1200" dirty="0" smtClean="0">
                <a:latin typeface="Candara" pitchFamily="34" charset="0"/>
              </a:rPr>
              <a:t>oje o Grupo Aste conta com 10 lojas, localizadas em São Paulo, Rio de Janeiro, Ribeirão Preto, Brasília, Itupeva, Curitiba, Manaus e Recife.</a:t>
            </a:r>
            <a:endParaRPr lang="en-US" sz="1200" dirty="0" smtClean="0">
              <a:latin typeface="Candara" pitchFamily="34" charset="0"/>
            </a:endParaRPr>
          </a:p>
          <a:p>
            <a:pPr algn="ctr"/>
            <a:endParaRPr lang="en-US" sz="1200" b="1" i="1" dirty="0" smtClean="0">
              <a:latin typeface="Candara" pitchFamily="34" charset="0"/>
              <a:cs typeface="Lao UI" pitchFamily="34" charset="0"/>
            </a:endParaRPr>
          </a:p>
          <a:p>
            <a:pPr algn="ctr"/>
            <a:r>
              <a:rPr lang="pt-BR" sz="1200" b="1" i="1" dirty="0" smtClean="0">
                <a:cs typeface="Lao UI" pitchFamily="34" charset="0"/>
              </a:rPr>
              <a:t> </a:t>
            </a:r>
            <a:r>
              <a:rPr lang="pt-BR" sz="1200" b="1" dirty="0" smtClean="0">
                <a:latin typeface="Candara" pitchFamily="34" charset="0"/>
                <a:cs typeface="Lao UI" pitchFamily="34" charset="0"/>
              </a:rPr>
              <a:t>Atacado</a:t>
            </a:r>
          </a:p>
          <a:p>
            <a:pPr algn="ctr"/>
            <a:r>
              <a:rPr lang="pt-BR" sz="1200" dirty="0" smtClean="0">
                <a:cs typeface="Lao UI" pitchFamily="34" charset="0"/>
              </a:rPr>
              <a:t>150 pontos de venda</a:t>
            </a:r>
            <a:endParaRPr lang="pt-BR" sz="1200" dirty="0">
              <a:cs typeface="Lao UI" pitchFamily="34" charset="0"/>
            </a:endParaRPr>
          </a:p>
          <a:p>
            <a:endParaRPr lang="pt-BR" sz="1200" dirty="0">
              <a:cs typeface="Lao UI" pitchFamily="34" charset="0"/>
            </a:endParaRPr>
          </a:p>
        </p:txBody>
      </p:sp>
      <p:pic>
        <p:nvPicPr>
          <p:cNvPr id="1026" name="Picture 2" descr="C:\Users\luciana.ogata\Pictures\Diesel\HL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2" y="1214422"/>
            <a:ext cx="3714776" cy="5000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mage001"/>
          <p:cNvPicPr>
            <a:picLocks noChangeAspect="1" noChangeArrowheads="1"/>
          </p:cNvPicPr>
          <p:nvPr/>
        </p:nvPicPr>
        <p:blipFill>
          <a:blip r:embed="rId4"/>
          <a:srcRect t="32110" b="5963"/>
          <a:stretch>
            <a:fillRect/>
          </a:stretch>
        </p:blipFill>
        <p:spPr bwMode="auto">
          <a:xfrm>
            <a:off x="309530" y="4429132"/>
            <a:ext cx="550073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 descr="diesel_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33" y="1136912"/>
            <a:ext cx="1071571" cy="64901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5881694" y="6215082"/>
            <a:ext cx="1785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latin typeface="Candara" pitchFamily="34" charset="0"/>
              </a:rPr>
              <a:t>Haddock Lobo</a:t>
            </a:r>
            <a:endParaRPr lang="pt-BR" sz="11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89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>
            <a:stCxn id="14" idx="3"/>
          </p:cNvCxnSpPr>
          <p:nvPr/>
        </p:nvCxnSpPr>
        <p:spPr>
          <a:xfrm>
            <a:off x="1768946" y="949370"/>
            <a:ext cx="8137060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4476" y="764704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PORTFOLIO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397" t="25219" r="29412" b="15719"/>
          <a:stretch>
            <a:fillRect/>
          </a:stretch>
        </p:blipFill>
        <p:spPr bwMode="auto">
          <a:xfrm>
            <a:off x="309530" y="1142984"/>
            <a:ext cx="47982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8612" t="13407" r="36356" b="28516"/>
          <a:stretch>
            <a:fillRect/>
          </a:stretch>
        </p:blipFill>
        <p:spPr bwMode="auto">
          <a:xfrm>
            <a:off x="464318" y="1142984"/>
            <a:ext cx="1092121" cy="60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CaixaDeTexto 27"/>
          <p:cNvSpPr txBox="1"/>
          <p:nvPr/>
        </p:nvSpPr>
        <p:spPr>
          <a:xfrm>
            <a:off x="238092" y="3500438"/>
            <a:ext cx="2334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 smtClean="0"/>
              <a:t>JK Iguatemi – São Paulo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18618" t="16360" r="18012" b="22851"/>
          <a:stretch>
            <a:fillRect/>
          </a:stretch>
        </p:blipFill>
        <p:spPr bwMode="auto">
          <a:xfrm>
            <a:off x="309530" y="3857628"/>
            <a:ext cx="479194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ixaDeTexto 20"/>
          <p:cNvSpPr txBox="1"/>
          <p:nvPr/>
        </p:nvSpPr>
        <p:spPr>
          <a:xfrm>
            <a:off x="238092" y="6357958"/>
            <a:ext cx="2797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Ribeirão Shopping – Ribeirão Preto</a:t>
            </a:r>
            <a:endParaRPr lang="pt-BR" sz="14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 l="20315" t="6836" r="20388" b="13086"/>
          <a:stretch>
            <a:fillRect/>
          </a:stretch>
        </p:blipFill>
        <p:spPr bwMode="auto">
          <a:xfrm>
            <a:off x="5167319" y="3857628"/>
            <a:ext cx="457203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CaixaDeTexto 23"/>
          <p:cNvSpPr txBox="1"/>
          <p:nvPr/>
        </p:nvSpPr>
        <p:spPr>
          <a:xfrm>
            <a:off x="5095876" y="6357958"/>
            <a:ext cx="1625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RioMar - Recife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lum bright="10000"/>
          </a:blip>
          <a:srcRect l="15922" t="6836" r="16544" b="13086"/>
          <a:stretch>
            <a:fillRect/>
          </a:stretch>
        </p:blipFill>
        <p:spPr bwMode="auto">
          <a:xfrm>
            <a:off x="5167314" y="1142984"/>
            <a:ext cx="457203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aixaDeTexto 16"/>
          <p:cNvSpPr txBox="1"/>
          <p:nvPr/>
        </p:nvSpPr>
        <p:spPr>
          <a:xfrm>
            <a:off x="5095876" y="3500438"/>
            <a:ext cx="2666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latin typeface="Candara" pitchFamily="34" charset="0"/>
              </a:rPr>
              <a:t>Parque Shopping Brasília</a:t>
            </a:r>
            <a:endParaRPr lang="pt-BR" sz="1400" b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9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>
            <a:off x="2" y="3501008"/>
            <a:ext cx="526503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5315857" y="3212979"/>
            <a:ext cx="17844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00" b="1" dirty="0" smtClean="0">
                <a:solidFill>
                  <a:srgbClr val="A89385"/>
                </a:solidFill>
                <a:latin typeface="Candara" pitchFamily="34" charset="0"/>
                <a:cs typeface="Lao UI" pitchFamily="34" charset="0"/>
              </a:rPr>
              <a:t>Grupo Aste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84905" y="71388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Microsoft New Tai Lue" pitchFamily="34" charset="0"/>
                <a:cs typeface="Microsoft New Tai Lue" pitchFamily="34" charset="0"/>
              </a:rPr>
              <a:t>GRUPO ASTE</a:t>
            </a:r>
            <a:endParaRPr lang="pt-BR" b="1" spc="200" dirty="0">
              <a:solidFill>
                <a:srgbClr val="D7B5A9"/>
              </a:solidFill>
              <a:latin typeface="Microsoft New Tai Lue" pitchFamily="34" charset="0"/>
              <a:cs typeface="Microsoft New Tai Lue" pitchFamily="34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2456725" y="929908"/>
            <a:ext cx="744927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773877" y="1545079"/>
            <a:ext cx="34052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latin typeface="Candara" pitchFamily="34" charset="0"/>
                <a:cs typeface="Lao UI" pitchFamily="34" charset="0"/>
              </a:rPr>
              <a:t>Departamento de arquitetura e engenharia para planejar todas as lojas de acordo com as especificações de cada marca.</a:t>
            </a:r>
            <a:endParaRPr lang="pt-BR" sz="1400" i="1" dirty="0">
              <a:latin typeface="Candara" pitchFamily="34" charset="0"/>
              <a:cs typeface="Lao UI" pitchFamily="34" charset="0"/>
            </a:endParaRPr>
          </a:p>
          <a:p>
            <a:pPr algn="just"/>
            <a:endParaRPr lang="en-US" sz="1400" dirty="0">
              <a:cs typeface="Lao UI" pitchFamily="34" charset="0"/>
            </a:endParaRPr>
          </a:p>
          <a:p>
            <a:pPr algn="just"/>
            <a:r>
              <a:rPr lang="en-US" sz="1400" dirty="0" smtClean="0">
                <a:cs typeface="Lao UI" pitchFamily="34" charset="0"/>
              </a:rPr>
              <a:t> </a:t>
            </a:r>
            <a:endParaRPr lang="en-US" sz="1400" dirty="0">
              <a:cs typeface="Lao UI" pitchFamily="34" charset="0"/>
            </a:endParaRPr>
          </a:p>
        </p:txBody>
      </p:sp>
      <p:pic>
        <p:nvPicPr>
          <p:cNvPr id="2050" name="Picture 2" descr="C:\Users\carolina\AppData\Local\Microsoft\Windows\Temporary Internet Files\Content.Outlook\AW31Q0RF\IMG_57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90" y="2857496"/>
            <a:ext cx="4170362" cy="3357586"/>
          </a:xfrm>
          <a:prstGeom prst="rect">
            <a:avLst/>
          </a:prstGeom>
          <a:noFill/>
        </p:spPr>
      </p:pic>
      <p:pic>
        <p:nvPicPr>
          <p:cNvPr id="13314" name="Picture 2" descr="http://blog.uniasselvi.com.br/uploads/Image/curso-de-engenhar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0195" y="1000108"/>
            <a:ext cx="4214842" cy="2543170"/>
          </a:xfrm>
          <a:prstGeom prst="rect">
            <a:avLst/>
          </a:prstGeom>
          <a:noFill/>
        </p:spPr>
      </p:pic>
      <p:pic>
        <p:nvPicPr>
          <p:cNvPr id="13316" name="Picture 4" descr="http://www.construguerra.com.br/imagens/servicos/empresa-engenharia/empresa-engenharia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0195" y="3643324"/>
            <a:ext cx="4214842" cy="2543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469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32144" y="713885"/>
            <a:ext cx="173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GRUPO ASTE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2456725" y="929908"/>
            <a:ext cx="744927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952477" y="1928813"/>
            <a:ext cx="3357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Candara" pitchFamily="34" charset="0"/>
                <a:cs typeface="Lao UI" pitchFamily="34" charset="0"/>
              </a:rPr>
              <a:t>Escritório central localizado na Avenida Paulista, com 1.500 </a:t>
            </a:r>
            <a:r>
              <a:rPr lang="pt-BR" sz="1400" dirty="0" err="1" smtClean="0">
                <a:latin typeface="Candara" pitchFamily="34" charset="0"/>
                <a:cs typeface="Lao UI" pitchFamily="34" charset="0"/>
              </a:rPr>
              <a:t>m²</a:t>
            </a:r>
            <a:r>
              <a:rPr lang="pt-BR" sz="1400" dirty="0" smtClean="0">
                <a:latin typeface="Candara" pitchFamily="34" charset="0"/>
                <a:cs typeface="Lao UI" pitchFamily="34" charset="0"/>
              </a:rPr>
              <a:t>.</a:t>
            </a:r>
            <a:endParaRPr lang="pt-BR" sz="1400" dirty="0">
              <a:latin typeface="Candara" pitchFamily="34" charset="0"/>
              <a:cs typeface="Lao UI" pitchFamily="34" charset="0"/>
            </a:endParaRPr>
          </a:p>
          <a:p>
            <a:endParaRPr lang="en-US" sz="1400" dirty="0">
              <a:cs typeface="Lao UI" pitchFamily="34" charset="0"/>
            </a:endParaRPr>
          </a:p>
          <a:p>
            <a:r>
              <a:rPr lang="en-US" sz="1400" dirty="0" smtClean="0">
                <a:cs typeface="Lao UI" pitchFamily="34" charset="0"/>
              </a:rPr>
              <a:t> </a:t>
            </a:r>
            <a:endParaRPr lang="en-US" sz="1400" dirty="0">
              <a:cs typeface="Lao U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2" y="1142984"/>
            <a:ext cx="4292233" cy="29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804309" y="4286256"/>
            <a:ext cx="3316110" cy="2195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Candara" pitchFamily="34" charset="0"/>
                <a:cs typeface="Lao UI" pitchFamily="34" charset="0"/>
              </a:rPr>
              <a:t>              Estrutura Interna:</a:t>
            </a:r>
          </a:p>
          <a:p>
            <a:pPr lvl="1"/>
            <a:r>
              <a:rPr lang="pt-BR" sz="1200" dirty="0" smtClean="0">
                <a:latin typeface="Candara" pitchFamily="34" charset="0"/>
                <a:cs typeface="Lao UI" pitchFamily="34" charset="0"/>
              </a:rPr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pt-BR" sz="1200" dirty="0" smtClean="0">
                <a:latin typeface="Candara" pitchFamily="34" charset="0"/>
                <a:cs typeface="Lao UI" pitchFamily="34" charset="0"/>
              </a:rPr>
              <a:t> F</a:t>
            </a:r>
            <a:r>
              <a:rPr lang="pt-BR" sz="1200" dirty="0" smtClean="0">
                <a:latin typeface="Candara" pitchFamily="34" charset="0"/>
              </a:rPr>
              <a:t>iscal </a:t>
            </a:r>
          </a:p>
          <a:p>
            <a:pPr lvl="1">
              <a:buFont typeface="Wingdings" pitchFamily="2" charset="2"/>
              <a:buChar char="§"/>
            </a:pPr>
            <a:r>
              <a:rPr lang="pt-BR" sz="1200" dirty="0" smtClean="0">
                <a:latin typeface="Candara" pitchFamily="34" charset="0"/>
              </a:rPr>
              <a:t> Contábil</a:t>
            </a:r>
          </a:p>
          <a:p>
            <a:pPr lvl="1">
              <a:buFont typeface="Wingdings" pitchFamily="2" charset="2"/>
              <a:buChar char="§"/>
            </a:pPr>
            <a:r>
              <a:rPr lang="pt-BR" sz="1200" dirty="0" smtClean="0">
                <a:latin typeface="Candara" pitchFamily="34" charset="0"/>
              </a:rPr>
              <a:t> Financeiro</a:t>
            </a:r>
          </a:p>
          <a:p>
            <a:pPr lvl="1">
              <a:buFont typeface="Wingdings" pitchFamily="2" charset="2"/>
              <a:buChar char="§"/>
            </a:pPr>
            <a:r>
              <a:rPr lang="pt-BR" sz="1200" dirty="0" smtClean="0">
                <a:latin typeface="Candara" pitchFamily="34" charset="0"/>
              </a:rPr>
              <a:t> Administrativo</a:t>
            </a:r>
          </a:p>
          <a:p>
            <a:pPr lvl="1">
              <a:buFont typeface="Wingdings" pitchFamily="2" charset="2"/>
              <a:buChar char="§"/>
            </a:pPr>
            <a:r>
              <a:rPr lang="pt-BR" sz="1200" dirty="0" smtClean="0">
                <a:latin typeface="Candara" pitchFamily="34" charset="0"/>
              </a:rPr>
              <a:t> Arquitetura/engenharia</a:t>
            </a:r>
          </a:p>
          <a:p>
            <a:pPr lvl="1">
              <a:buFont typeface="Wingdings" pitchFamily="2" charset="2"/>
              <a:buChar char="§"/>
            </a:pPr>
            <a:r>
              <a:rPr lang="pt-BR" sz="1200" dirty="0" smtClean="0">
                <a:latin typeface="Candara" pitchFamily="34" charset="0"/>
              </a:rPr>
              <a:t> Departamento pessoal</a:t>
            </a:r>
          </a:p>
          <a:p>
            <a:pPr lvl="1">
              <a:buFont typeface="Wingdings" pitchFamily="2" charset="2"/>
              <a:buChar char="§"/>
            </a:pPr>
            <a:r>
              <a:rPr lang="pt-BR" sz="1200" dirty="0" smtClean="0">
                <a:latin typeface="Candara" pitchFamily="34" charset="0"/>
              </a:rPr>
              <a:t> Recursos humanos</a:t>
            </a:r>
          </a:p>
          <a:p>
            <a:pPr lvl="1">
              <a:buFont typeface="Wingdings" pitchFamily="2" charset="2"/>
              <a:buChar char="§"/>
            </a:pPr>
            <a:r>
              <a:rPr lang="pt-BR" sz="1200" i="1" dirty="0" smtClean="0">
                <a:latin typeface="Candara" pitchFamily="34" charset="0"/>
              </a:rPr>
              <a:t> Visual merchandising</a:t>
            </a:r>
          </a:p>
          <a:p>
            <a:pPr lvl="1">
              <a:buFont typeface="Wingdings" pitchFamily="2" charset="2"/>
              <a:buChar char="§"/>
            </a:pPr>
            <a:r>
              <a:rPr lang="pt-BR" sz="1200" i="1" dirty="0" smtClean="0">
                <a:latin typeface="Candara" pitchFamily="34" charset="0"/>
              </a:rPr>
              <a:t> </a:t>
            </a:r>
            <a:r>
              <a:rPr lang="pt-BR" sz="1200" dirty="0" err="1" smtClean="0">
                <a:latin typeface="Candara" pitchFamily="34" charset="0"/>
              </a:rPr>
              <a:t>T.I.</a:t>
            </a:r>
            <a:r>
              <a:rPr lang="pt-BR" sz="1200" dirty="0" smtClean="0">
                <a:latin typeface="Candara" pitchFamily="34" charset="0"/>
              </a:rPr>
              <a:t> </a:t>
            </a:r>
            <a:endParaRPr lang="pt-BR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11" y="3357562"/>
            <a:ext cx="435771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9174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54752" y="713884"/>
            <a:ext cx="192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GRUPO ASTE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2456725" y="929908"/>
            <a:ext cx="744927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259634" y="1083227"/>
            <a:ext cx="936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200" b="1" dirty="0" smtClean="0">
                <a:latin typeface="Candara" pitchFamily="34" charset="0"/>
                <a:cs typeface="Lao UI" pitchFamily="34" charset="0"/>
              </a:rPr>
              <a:t>Estrutura Logística</a:t>
            </a:r>
          </a:p>
          <a:p>
            <a:pPr algn="ctr">
              <a:lnSpc>
                <a:spcPct val="150000"/>
              </a:lnSpc>
            </a:pPr>
            <a:r>
              <a:rPr lang="en-US" sz="1200" dirty="0" smtClean="0">
                <a:cs typeface="Lao UI" pitchFamily="34" charset="0"/>
              </a:rPr>
              <a:t>Departamento de Logistica </a:t>
            </a:r>
            <a:r>
              <a:rPr lang="en-US" sz="1200" dirty="0" err="1" smtClean="0">
                <a:cs typeface="Lao UI" pitchFamily="34" charset="0"/>
              </a:rPr>
              <a:t>fica</a:t>
            </a:r>
            <a:r>
              <a:rPr lang="en-US" sz="1200" dirty="0" smtClean="0">
                <a:cs typeface="Lao UI" pitchFamily="34" charset="0"/>
              </a:rPr>
              <a:t> </a:t>
            </a:r>
            <a:r>
              <a:rPr lang="en-US" sz="1200" dirty="0" err="1" smtClean="0">
                <a:cs typeface="Lao UI" pitchFamily="34" charset="0"/>
              </a:rPr>
              <a:t>Localizado</a:t>
            </a:r>
            <a:r>
              <a:rPr lang="en-US" sz="1200" dirty="0" smtClean="0">
                <a:cs typeface="Lao UI" pitchFamily="34" charset="0"/>
              </a:rPr>
              <a:t> em Vitória no Estado do </a:t>
            </a:r>
            <a:r>
              <a:rPr lang="en-US" sz="1200" dirty="0" err="1" smtClean="0">
                <a:cs typeface="Lao UI" pitchFamily="34" charset="0"/>
              </a:rPr>
              <a:t>Espírito</a:t>
            </a:r>
            <a:r>
              <a:rPr lang="en-US" sz="1200" dirty="0" smtClean="0">
                <a:cs typeface="Lao UI" pitchFamily="34" charset="0"/>
              </a:rPr>
              <a:t> Santo e </a:t>
            </a:r>
            <a:r>
              <a:rPr lang="en-US" sz="1200" dirty="0" err="1" smtClean="0">
                <a:cs typeface="Lao UI" pitchFamily="34" charset="0"/>
              </a:rPr>
              <a:t>desfruta</a:t>
            </a:r>
            <a:r>
              <a:rPr lang="en-US" sz="1200" dirty="0" smtClean="0">
                <a:cs typeface="Lao UI" pitchFamily="34" charset="0"/>
              </a:rPr>
              <a:t> dos </a:t>
            </a:r>
            <a:r>
              <a:rPr lang="en-US" sz="1200" dirty="0" err="1" smtClean="0">
                <a:cs typeface="Lao UI" pitchFamily="34" charset="0"/>
              </a:rPr>
              <a:t>benefícios</a:t>
            </a:r>
            <a:r>
              <a:rPr lang="en-US" sz="1200" dirty="0" smtClean="0">
                <a:cs typeface="Lao UI" pitchFamily="34" charset="0"/>
              </a:rPr>
              <a:t> </a:t>
            </a:r>
            <a:r>
              <a:rPr lang="en-US" sz="1200" dirty="0" err="1" smtClean="0">
                <a:cs typeface="Lao UI" pitchFamily="34" charset="0"/>
              </a:rPr>
              <a:t>fiscais</a:t>
            </a:r>
            <a:r>
              <a:rPr lang="en-US" sz="1200" dirty="0" smtClean="0">
                <a:cs typeface="Lao UI" pitchFamily="34" charset="0"/>
              </a:rPr>
              <a:t> </a:t>
            </a:r>
            <a:r>
              <a:rPr lang="en-US" sz="1200" dirty="0" err="1" smtClean="0">
                <a:cs typeface="Lao UI" pitchFamily="34" charset="0"/>
              </a:rPr>
              <a:t>previstos</a:t>
            </a:r>
            <a:r>
              <a:rPr lang="en-US" sz="1200" dirty="0" smtClean="0">
                <a:cs typeface="Lao UI" pitchFamily="34" charset="0"/>
              </a:rPr>
              <a:t> </a:t>
            </a:r>
            <a:r>
              <a:rPr lang="en-US" sz="1200" dirty="0" err="1" smtClean="0">
                <a:cs typeface="Lao UI" pitchFamily="34" charset="0"/>
              </a:rPr>
              <a:t>pela</a:t>
            </a:r>
            <a:r>
              <a:rPr lang="en-US" sz="1200" dirty="0" smtClean="0">
                <a:cs typeface="Lao UI" pitchFamily="34" charset="0"/>
              </a:rPr>
              <a:t> </a:t>
            </a:r>
            <a:r>
              <a:rPr lang="en-US" sz="1200" dirty="0" err="1" smtClean="0">
                <a:cs typeface="Lao UI" pitchFamily="34" charset="0"/>
              </a:rPr>
              <a:t>região</a:t>
            </a:r>
            <a:r>
              <a:rPr lang="en-US" sz="1200" dirty="0" smtClean="0">
                <a:cs typeface="Lao UI" pitchFamily="34" charset="0"/>
              </a:rPr>
              <a:t>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262565" y="3929072"/>
            <a:ext cx="448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Candara" pitchFamily="34" charset="0"/>
                <a:cs typeface="Lao UI" pitchFamily="34" charset="0"/>
              </a:rPr>
              <a:t>2,800 </a:t>
            </a:r>
            <a:r>
              <a:rPr lang="en-US" sz="1200" b="1" i="1" dirty="0" smtClean="0">
                <a:latin typeface="Candara" pitchFamily="34" charset="0"/>
                <a:cs typeface="Lao UI" pitchFamily="34" charset="0"/>
              </a:rPr>
              <a:t>m² </a:t>
            </a:r>
            <a:r>
              <a:rPr lang="en-US" sz="1200" b="1" i="1" dirty="0" err="1" smtClean="0">
                <a:latin typeface="Candara" pitchFamily="34" charset="0"/>
                <a:cs typeface="Lao UI" pitchFamily="34" charset="0"/>
              </a:rPr>
              <a:t>Armazém</a:t>
            </a:r>
            <a:r>
              <a:rPr lang="en-US" sz="1200" b="1" i="1" dirty="0" smtClean="0">
                <a:latin typeface="Candara" pitchFamily="34" charset="0"/>
                <a:cs typeface="Lao UI" pitchFamily="34" charset="0"/>
              </a:rPr>
              <a:t> e Centro de </a:t>
            </a:r>
            <a:r>
              <a:rPr lang="en-US" sz="1200" b="1" i="1" dirty="0" err="1" smtClean="0">
                <a:latin typeface="Candara" pitchFamily="34" charset="0"/>
                <a:cs typeface="Lao UI" pitchFamily="34" charset="0"/>
              </a:rPr>
              <a:t>Distribuição</a:t>
            </a:r>
            <a:r>
              <a:rPr lang="en-US" sz="1200" b="1" i="1" dirty="0" smtClean="0">
                <a:latin typeface="Candara" pitchFamily="34" charset="0"/>
                <a:cs typeface="Lao UI" pitchFamily="34" charset="0"/>
              </a:rPr>
              <a:t> - Vitória – ES</a:t>
            </a:r>
            <a:endParaRPr lang="en-US" sz="1200" b="1" i="1" dirty="0">
              <a:latin typeface="Candara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9" y="1928803"/>
            <a:ext cx="4798252" cy="435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73" y="1928802"/>
            <a:ext cx="2244344" cy="19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08" y="1928802"/>
            <a:ext cx="2244344" cy="19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hape 6"/>
          <p:cNvSpPr/>
          <p:nvPr/>
        </p:nvSpPr>
        <p:spPr>
          <a:xfrm rot="17482484" flipH="1">
            <a:off x="4146294" y="3935346"/>
            <a:ext cx="1226465" cy="1059021"/>
          </a:xfrm>
          <a:custGeom>
            <a:avLst/>
            <a:gdLst>
              <a:gd name="connsiteX0" fmla="*/ 0 w 3422916"/>
              <a:gd name="connsiteY0" fmla="*/ 2387058 h 2387058"/>
              <a:gd name="connsiteX1" fmla="*/ 2674096 w 3422916"/>
              <a:gd name="connsiteY1" fmla="*/ 298382 h 2387058"/>
              <a:gd name="connsiteX2" fmla="*/ 2640476 w 3422916"/>
              <a:gd name="connsiteY2" fmla="*/ 0 h 2387058"/>
              <a:gd name="connsiteX3" fmla="*/ 3422916 w 3422916"/>
              <a:gd name="connsiteY3" fmla="*/ 373694 h 2387058"/>
              <a:gd name="connsiteX4" fmla="*/ 2751582 w 3422916"/>
              <a:gd name="connsiteY4" fmla="*/ 986094 h 2387058"/>
              <a:gd name="connsiteX5" fmla="*/ 2717963 w 3422916"/>
              <a:gd name="connsiteY5" fmla="*/ 687711 h 2387058"/>
              <a:gd name="connsiteX6" fmla="*/ 0 w 3422916"/>
              <a:gd name="connsiteY6" fmla="*/ 2387058 h 2387058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  <a:gd name="connsiteX0" fmla="*/ 0 w 8389324"/>
              <a:gd name="connsiteY0" fmla="*/ 5274129 h 5274129"/>
              <a:gd name="connsiteX1" fmla="*/ 7640504 w 8389324"/>
              <a:gd name="connsiteY1" fmla="*/ 298382 h 5274129"/>
              <a:gd name="connsiteX2" fmla="*/ 7606884 w 8389324"/>
              <a:gd name="connsiteY2" fmla="*/ 0 h 5274129"/>
              <a:gd name="connsiteX3" fmla="*/ 8389324 w 8389324"/>
              <a:gd name="connsiteY3" fmla="*/ 373694 h 5274129"/>
              <a:gd name="connsiteX4" fmla="*/ 7717990 w 8389324"/>
              <a:gd name="connsiteY4" fmla="*/ 986094 h 5274129"/>
              <a:gd name="connsiteX5" fmla="*/ 7684371 w 8389324"/>
              <a:gd name="connsiteY5" fmla="*/ 687711 h 5274129"/>
              <a:gd name="connsiteX6" fmla="*/ 0 w 8389324"/>
              <a:gd name="connsiteY6" fmla="*/ 5274129 h 52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9324" h="5274129">
                <a:moveTo>
                  <a:pt x="0" y="5274129"/>
                </a:moveTo>
                <a:cubicBezTo>
                  <a:pt x="3271866" y="1170879"/>
                  <a:pt x="6953674" y="396343"/>
                  <a:pt x="7640504" y="298382"/>
                </a:cubicBezTo>
                <a:lnTo>
                  <a:pt x="7606884" y="0"/>
                </a:lnTo>
                <a:lnTo>
                  <a:pt x="8389324" y="373694"/>
                </a:lnTo>
                <a:lnTo>
                  <a:pt x="7717990" y="986094"/>
                </a:lnTo>
                <a:lnTo>
                  <a:pt x="7684371" y="687711"/>
                </a:lnTo>
                <a:cubicBezTo>
                  <a:pt x="7001913" y="720739"/>
                  <a:pt x="3299355" y="1467547"/>
                  <a:pt x="0" y="5274129"/>
                </a:cubicBezTo>
                <a:close/>
              </a:path>
            </a:pathLst>
          </a:custGeom>
          <a:solidFill>
            <a:schemeClr val="tx2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19000">
                  <a:schemeClr val="tx2"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73" y="4214818"/>
            <a:ext cx="4566079" cy="20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014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>
            <a:off x="2" y="3501008"/>
            <a:ext cx="526503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5417347" y="3214691"/>
            <a:ext cx="13244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00" b="1" dirty="0" smtClean="0">
                <a:solidFill>
                  <a:srgbClr val="A89385"/>
                </a:solidFill>
                <a:latin typeface="Candara" pitchFamily="34" charset="0"/>
                <a:cs typeface="Lao UI" pitchFamily="34" charset="0"/>
              </a:rPr>
              <a:t>Eventos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1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11"/>
          <p:cNvCxnSpPr>
            <a:stCxn id="14" idx="3"/>
          </p:cNvCxnSpPr>
          <p:nvPr/>
        </p:nvCxnSpPr>
        <p:spPr>
          <a:xfrm>
            <a:off x="1491621" y="949370"/>
            <a:ext cx="8414379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4471" y="764704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EVENTOS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6654" y="2068289"/>
            <a:ext cx="440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ndara" pitchFamily="34" charset="0"/>
              </a:rPr>
              <a:t>A </a:t>
            </a:r>
            <a:r>
              <a:rPr lang="pt-BR" sz="1200" b="1" dirty="0" smtClean="0">
                <a:latin typeface="Candara" pitchFamily="34" charset="0"/>
              </a:rPr>
              <a:t>Semana da Moda </a:t>
            </a:r>
            <a:r>
              <a:rPr lang="pt-BR" sz="1200" dirty="0" smtClean="0">
                <a:latin typeface="Candara" pitchFamily="34" charset="0"/>
              </a:rPr>
              <a:t>foi criada com o foco de trazer os compradores e prospectar novos clientes ao </a:t>
            </a:r>
            <a:r>
              <a:rPr lang="pt-BR" sz="1200" i="1" dirty="0" smtClean="0">
                <a:latin typeface="Candara" pitchFamily="34" charset="0"/>
              </a:rPr>
              <a:t>Showroom, </a:t>
            </a:r>
            <a:r>
              <a:rPr lang="pt-BR" sz="1200" dirty="0" smtClean="0">
                <a:latin typeface="Candara" pitchFamily="34" charset="0"/>
              </a:rPr>
              <a:t>fortalecer as relações, expondo as marcas  e alavancar as vendas.</a:t>
            </a:r>
            <a:r>
              <a:rPr lang="en-US" sz="1200" dirty="0" smtClean="0"/>
              <a:t> </a:t>
            </a:r>
            <a:endParaRPr lang="pt-BR" sz="1200" dirty="0" smtClean="0"/>
          </a:p>
        </p:txBody>
      </p:sp>
      <p:pic>
        <p:nvPicPr>
          <p:cNvPr id="21" name="Picture 7" descr="C:\Documents and Settings\bruna.tombolatto\Meus documentos\Semana da Moda\Convite\logoSMpret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1196753"/>
            <a:ext cx="1120526" cy="46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5381628" y="5286388"/>
            <a:ext cx="379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ndara" pitchFamily="34" charset="0"/>
              </a:rPr>
              <a:t>O conceito do evento é proporcionar aos clientes, um ambiente agradável e descontraído.</a:t>
            </a:r>
            <a:endParaRPr lang="pt-BR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/>
          <a:srcRect l="19801" t="8008" r="20351" b="13867"/>
          <a:stretch>
            <a:fillRect/>
          </a:stretch>
        </p:blipFill>
        <p:spPr bwMode="auto">
          <a:xfrm>
            <a:off x="4943509" y="1285860"/>
            <a:ext cx="4581523" cy="336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 cstate="print"/>
          <a:srcRect l="20863" t="8789" r="20387" b="13086"/>
          <a:stretch>
            <a:fillRect/>
          </a:stretch>
        </p:blipFill>
        <p:spPr bwMode="auto">
          <a:xfrm>
            <a:off x="238092" y="4857760"/>
            <a:ext cx="2214578" cy="165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 l="44656" t="38086" r="36676" b="35581"/>
          <a:stretch>
            <a:fillRect/>
          </a:stretch>
        </p:blipFill>
        <p:spPr bwMode="auto">
          <a:xfrm>
            <a:off x="2524108" y="4857760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lum bright="10000" contrast="10000"/>
          </a:blip>
          <a:srcRect l="19949" t="18554" r="25146" b="22851"/>
          <a:stretch>
            <a:fillRect/>
          </a:stretch>
        </p:blipFill>
        <p:spPr bwMode="auto">
          <a:xfrm>
            <a:off x="809596" y="3057523"/>
            <a:ext cx="3214710" cy="17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989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>
            <a:off x="2" y="3501008"/>
            <a:ext cx="526503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5315846" y="3212979"/>
            <a:ext cx="34195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00" b="1" dirty="0" smtClean="0">
                <a:solidFill>
                  <a:srgbClr val="A89385"/>
                </a:solidFill>
                <a:latin typeface="Candara" pitchFamily="34" charset="0"/>
                <a:cs typeface="Lao UI" pitchFamily="34" charset="0"/>
              </a:rPr>
              <a:t>História do Grupo Aste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32140" y="285728"/>
            <a:ext cx="173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EVENTOS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2089528" y="500042"/>
            <a:ext cx="7816473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3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1699" y="684330"/>
            <a:ext cx="1708558" cy="5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506506" y="1717097"/>
            <a:ext cx="8814979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altLang="pt-BR" sz="1200" dirty="0" smtClean="0">
                <a:latin typeface="Candara" pitchFamily="34" charset="0"/>
              </a:rPr>
              <a:t>Inauguração da loja Coach no shopping Iguatemi. Data: 26 de Novembro de 2013.</a:t>
            </a:r>
          </a:p>
          <a:p>
            <a:pPr marL="0" indent="0" algn="just" eaLnBrk="1" hangingPunct="1">
              <a:spcBef>
                <a:spcPct val="20000"/>
              </a:spcBef>
            </a:pPr>
            <a:endParaRPr lang="pt-BR" altLang="pt-BR" sz="1200" dirty="0" smtClean="0">
              <a:latin typeface="Candara" pitchFamily="34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altLang="pt-BR" sz="1200" dirty="0" smtClean="0">
                <a:latin typeface="Candara" pitchFamily="34" charset="0"/>
              </a:rPr>
              <a:t>Celebração da nova loja bem como do lançamento da campanha #</a:t>
            </a:r>
            <a:r>
              <a:rPr lang="pt-BR" altLang="pt-BR" sz="1200" dirty="0" err="1" smtClean="0">
                <a:latin typeface="Candara" pitchFamily="34" charset="0"/>
              </a:rPr>
              <a:t>CoachNewYorkStories</a:t>
            </a:r>
            <a:r>
              <a:rPr lang="pt-BR" altLang="pt-BR" sz="1200" dirty="0" smtClean="0">
                <a:latin typeface="Candara" pitchFamily="34" charset="0"/>
              </a:rPr>
              <a:t> em parceria com o </a:t>
            </a:r>
            <a:r>
              <a:rPr lang="pt-BR" altLang="pt-BR" sz="1200" dirty="0" err="1" smtClean="0">
                <a:latin typeface="Candara" pitchFamily="34" charset="0"/>
              </a:rPr>
              <a:t>stylist</a:t>
            </a:r>
            <a:r>
              <a:rPr lang="pt-BR" altLang="pt-BR" sz="1200" dirty="0" smtClean="0">
                <a:latin typeface="Candara" pitchFamily="34" charset="0"/>
              </a:rPr>
              <a:t> Yan Accioly, a apresentadora Didi Wagner e a empresária Kelly Piquet.</a:t>
            </a:r>
          </a:p>
          <a:p>
            <a:pPr marL="0" indent="0" algn="just" eaLnBrk="1" hangingPunct="1">
              <a:spcBef>
                <a:spcPct val="20000"/>
              </a:spcBef>
            </a:pPr>
            <a:endParaRPr lang="pt-BR" altLang="pt-BR" sz="1200" dirty="0" smtClean="0">
              <a:latin typeface="Candara" pitchFamily="34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altLang="pt-BR" sz="1200" dirty="0" smtClean="0">
                <a:latin typeface="Candara" pitchFamily="34" charset="0"/>
              </a:rPr>
              <a:t>Durante a manhã do evento, tivemos o </a:t>
            </a:r>
            <a:r>
              <a:rPr lang="pt-BR" altLang="pt-BR" sz="1200" dirty="0" err="1" smtClean="0">
                <a:latin typeface="Candara" pitchFamily="34" charset="0"/>
              </a:rPr>
              <a:t>preview</a:t>
            </a:r>
            <a:r>
              <a:rPr lang="pt-BR" altLang="pt-BR" sz="1200" dirty="0" smtClean="0">
                <a:latin typeface="Candara" pitchFamily="34" charset="0"/>
              </a:rPr>
              <a:t> para imprensa onde lançamos a coleção cápsula estrelando a aclamada </a:t>
            </a:r>
            <a:r>
              <a:rPr lang="pt-BR" altLang="pt-BR" sz="1200" dirty="0" err="1" smtClean="0">
                <a:latin typeface="Candara" pitchFamily="34" charset="0"/>
              </a:rPr>
              <a:t>Borough</a:t>
            </a:r>
            <a:r>
              <a:rPr lang="pt-BR" altLang="pt-BR" sz="1200" dirty="0" smtClean="0">
                <a:latin typeface="Candara" pitchFamily="34" charset="0"/>
              </a:rPr>
              <a:t> </a:t>
            </a:r>
            <a:r>
              <a:rPr lang="pt-BR" altLang="pt-BR" sz="1200" dirty="0" err="1" smtClean="0">
                <a:latin typeface="Candara" pitchFamily="34" charset="0"/>
              </a:rPr>
              <a:t>Bag</a:t>
            </a:r>
            <a:r>
              <a:rPr lang="pt-BR" altLang="pt-BR" sz="1200" dirty="0" smtClean="0">
                <a:latin typeface="Candara" pitchFamily="34" charset="0"/>
              </a:rPr>
              <a:t>.</a:t>
            </a:r>
          </a:p>
          <a:p>
            <a:pPr marL="0" indent="0" algn="just" eaLnBrk="1" hangingPunct="1">
              <a:spcBef>
                <a:spcPct val="20000"/>
              </a:spcBef>
            </a:pPr>
            <a:endParaRPr lang="pt-BR" altLang="pt-BR" sz="1200" dirty="0" smtClean="0">
              <a:latin typeface="Candara" pitchFamily="34" charset="0"/>
            </a:endParaRP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pt-BR" altLang="pt-BR" sz="1200" dirty="0" smtClean="0">
                <a:latin typeface="Candara" pitchFamily="34" charset="0"/>
              </a:rPr>
              <a:t>Celebridades que atenderam ao evento: Mariana Ximenes, Ellen </a:t>
            </a:r>
            <a:r>
              <a:rPr lang="pt-BR" altLang="pt-BR" sz="1200" dirty="0" err="1" smtClean="0">
                <a:latin typeface="Candara" pitchFamily="34" charset="0"/>
              </a:rPr>
              <a:t>Jabour</a:t>
            </a:r>
            <a:r>
              <a:rPr lang="pt-BR" altLang="pt-BR" sz="1200" dirty="0" smtClean="0">
                <a:latin typeface="Candara" pitchFamily="34" charset="0"/>
              </a:rPr>
              <a:t>, Sabrina </a:t>
            </a:r>
            <a:r>
              <a:rPr lang="pt-BR" altLang="pt-BR" sz="1200" dirty="0" err="1" smtClean="0">
                <a:latin typeface="Candara" pitchFamily="34" charset="0"/>
              </a:rPr>
              <a:t>Parlatore</a:t>
            </a:r>
            <a:r>
              <a:rPr lang="pt-BR" altLang="pt-BR" sz="1200" dirty="0" smtClean="0">
                <a:latin typeface="Candara" pitchFamily="34" charset="0"/>
              </a:rPr>
              <a:t>, Talitha </a:t>
            </a:r>
            <a:r>
              <a:rPr lang="pt-BR" altLang="pt-BR" sz="1200" dirty="0" err="1" smtClean="0">
                <a:latin typeface="Candara" pitchFamily="34" charset="0"/>
              </a:rPr>
              <a:t>Morete</a:t>
            </a:r>
            <a:r>
              <a:rPr lang="pt-BR" altLang="pt-BR" sz="1200" dirty="0" smtClean="0">
                <a:latin typeface="Candara" pitchFamily="34" charset="0"/>
              </a:rPr>
              <a:t>, Izabel Wilker e Mariana </a:t>
            </a:r>
            <a:r>
              <a:rPr lang="pt-BR" altLang="pt-BR" sz="1200" dirty="0" err="1" smtClean="0">
                <a:latin typeface="Candara" pitchFamily="34" charset="0"/>
              </a:rPr>
              <a:t>Heinz</a:t>
            </a:r>
            <a:r>
              <a:rPr lang="pt-BR" altLang="pt-BR" sz="1200" dirty="0" smtClean="0">
                <a:latin typeface="Candara" pitchFamily="34" charset="0"/>
              </a:rPr>
              <a:t>.</a:t>
            </a:r>
          </a:p>
          <a:p>
            <a:pPr marL="0" indent="0" algn="just">
              <a:spcBef>
                <a:spcPct val="20000"/>
              </a:spcBef>
            </a:pPr>
            <a:endParaRPr lang="pt-BR" altLang="pt-BR" sz="1200" dirty="0" smtClean="0">
              <a:latin typeface="Candara" pitchFamily="34" charset="0"/>
            </a:endParaRP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pt-BR" altLang="pt-BR" sz="1200" dirty="0" smtClean="0">
                <a:latin typeface="Candara" pitchFamily="34" charset="0"/>
              </a:rPr>
              <a:t>Mailing realizado pelos promoters: Fábio Queiroz, </a:t>
            </a:r>
            <a:r>
              <a:rPr lang="pt-BR" altLang="pt-BR" sz="1200" dirty="0" err="1" smtClean="0">
                <a:latin typeface="Candara" pitchFamily="34" charset="0"/>
              </a:rPr>
              <a:t>Helô</a:t>
            </a:r>
            <a:r>
              <a:rPr lang="pt-BR" altLang="pt-BR" sz="1200" dirty="0" smtClean="0">
                <a:latin typeface="Candara" pitchFamily="34" charset="0"/>
              </a:rPr>
              <a:t> Ricci e Priscila Borgonovi.</a:t>
            </a:r>
          </a:p>
          <a:p>
            <a:pPr marL="0" indent="0" algn="just">
              <a:spcBef>
                <a:spcPct val="20000"/>
              </a:spcBef>
            </a:pPr>
            <a:endParaRPr lang="pt-BR" altLang="pt-BR" sz="1200" dirty="0" smtClean="0">
              <a:latin typeface="Candara" pitchFamily="34" charset="0"/>
            </a:endParaRP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pt-BR" altLang="pt-BR" sz="1200" dirty="0" err="1" smtClean="0">
                <a:latin typeface="Candara" pitchFamily="34" charset="0"/>
              </a:rPr>
              <a:t>Djs</a:t>
            </a:r>
            <a:r>
              <a:rPr lang="pt-BR" altLang="pt-BR" sz="1200" dirty="0" smtClean="0">
                <a:latin typeface="Candara" pitchFamily="34" charset="0"/>
              </a:rPr>
              <a:t> que tocaram na festa: Johnny Luxo e Ale Rosa.</a:t>
            </a:r>
          </a:p>
          <a:p>
            <a:pPr marL="0" indent="0" algn="just">
              <a:spcBef>
                <a:spcPct val="20000"/>
              </a:spcBef>
            </a:pPr>
            <a:endParaRPr lang="pt-BR" altLang="pt-BR" sz="1200" dirty="0" smtClean="0">
              <a:latin typeface="Candara" pitchFamily="34" charset="0"/>
            </a:endParaRP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pt-BR" altLang="pt-BR" sz="1200" dirty="0" smtClean="0">
                <a:latin typeface="Candara" pitchFamily="34" charset="0"/>
              </a:rPr>
              <a:t>VIPs que compareceram no evento: Marcos Proença, Cássia Ávila, Cuca </a:t>
            </a:r>
            <a:r>
              <a:rPr lang="pt-BR" altLang="pt-BR" sz="1200" dirty="0" err="1" smtClean="0">
                <a:latin typeface="Candara" pitchFamily="34" charset="0"/>
              </a:rPr>
              <a:t>Lazarotto</a:t>
            </a:r>
            <a:r>
              <a:rPr lang="pt-BR" altLang="pt-BR" sz="1200" dirty="0" smtClean="0">
                <a:latin typeface="Candara" pitchFamily="34" charset="0"/>
              </a:rPr>
              <a:t>, </a:t>
            </a:r>
            <a:r>
              <a:rPr lang="pt-BR" altLang="pt-BR" sz="1200" dirty="0" err="1" smtClean="0">
                <a:latin typeface="Candara" pitchFamily="34" charset="0"/>
              </a:rPr>
              <a:t>Flaminio</a:t>
            </a:r>
            <a:r>
              <a:rPr lang="pt-BR" altLang="pt-BR" sz="1200" dirty="0" smtClean="0">
                <a:latin typeface="Candara" pitchFamily="34" charset="0"/>
              </a:rPr>
              <a:t> Vicentini, Helinho </a:t>
            </a:r>
            <a:r>
              <a:rPr lang="pt-BR" altLang="pt-BR" sz="1200" dirty="0" err="1" smtClean="0">
                <a:latin typeface="Candara" pitchFamily="34" charset="0"/>
              </a:rPr>
              <a:t>Calfat</a:t>
            </a:r>
            <a:r>
              <a:rPr lang="pt-BR" altLang="pt-BR" sz="1200" dirty="0" smtClean="0">
                <a:latin typeface="Candara" pitchFamily="34" charset="0"/>
              </a:rPr>
              <a:t>, Patrícia </a:t>
            </a:r>
            <a:r>
              <a:rPr lang="pt-BR" altLang="pt-BR" sz="1200" dirty="0" err="1" smtClean="0">
                <a:latin typeface="Candara" pitchFamily="34" charset="0"/>
              </a:rPr>
              <a:t>Bonaldi</a:t>
            </a:r>
            <a:r>
              <a:rPr lang="pt-BR" altLang="pt-BR" sz="1200" dirty="0" smtClean="0">
                <a:latin typeface="Candara" pitchFamily="34" charset="0"/>
              </a:rPr>
              <a:t>, Raphael </a:t>
            </a:r>
            <a:r>
              <a:rPr lang="pt-BR" altLang="pt-BR" sz="1200" dirty="0" err="1" smtClean="0">
                <a:latin typeface="Candara" pitchFamily="34" charset="0"/>
              </a:rPr>
              <a:t>Falci</a:t>
            </a:r>
            <a:r>
              <a:rPr lang="pt-BR" altLang="pt-BR" sz="1200" dirty="0" smtClean="0">
                <a:latin typeface="Candara" pitchFamily="34" charset="0"/>
              </a:rPr>
              <a:t>, </a:t>
            </a:r>
            <a:r>
              <a:rPr lang="pt-BR" altLang="pt-BR" sz="1200" dirty="0" err="1" smtClean="0">
                <a:latin typeface="Candara" pitchFamily="34" charset="0"/>
              </a:rPr>
              <a:t>Kadu</a:t>
            </a:r>
            <a:r>
              <a:rPr lang="pt-BR" altLang="pt-BR" sz="1200" dirty="0" smtClean="0">
                <a:latin typeface="Candara" pitchFamily="34" charset="0"/>
              </a:rPr>
              <a:t> Dantas, Rica </a:t>
            </a:r>
            <a:r>
              <a:rPr lang="pt-BR" altLang="pt-BR" sz="1200" dirty="0" err="1" smtClean="0">
                <a:latin typeface="Candara" pitchFamily="34" charset="0"/>
              </a:rPr>
              <a:t>Benozzati</a:t>
            </a:r>
            <a:r>
              <a:rPr lang="pt-BR" altLang="pt-BR" sz="1200" dirty="0" smtClean="0">
                <a:latin typeface="Candara" pitchFamily="34" charset="0"/>
              </a:rPr>
              <a:t>, Victor Collor de Melo, Alexandre </a:t>
            </a:r>
            <a:r>
              <a:rPr lang="pt-BR" altLang="pt-BR" sz="1200" dirty="0" err="1" smtClean="0">
                <a:latin typeface="Candara" pitchFamily="34" charset="0"/>
              </a:rPr>
              <a:t>Taleb</a:t>
            </a:r>
            <a:r>
              <a:rPr lang="pt-BR" altLang="pt-BR" sz="1200" dirty="0" smtClean="0">
                <a:latin typeface="Candara" pitchFamily="34" charset="0"/>
              </a:rPr>
              <a:t>.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endParaRPr lang="pt-BR" altLang="pt-BR" sz="1200" dirty="0" smtClean="0">
              <a:latin typeface="Candara" pitchFamily="34" charset="0"/>
            </a:endParaRP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pt-BR" altLang="pt-BR" sz="1200" dirty="0" smtClean="0">
                <a:latin typeface="Candara" pitchFamily="34" charset="0"/>
              </a:rPr>
              <a:t>300 formadores de opinião compareceram no evento.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pt-BR" altLang="pt-BR" sz="13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9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32141" y="285728"/>
            <a:ext cx="173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EVENTOS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2089528" y="500042"/>
            <a:ext cx="7816473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4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33" y="714356"/>
            <a:ext cx="1742399" cy="5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C:\Users\mariana.dias\Desktop\COACH DATA\RP\EVENTS\2013\11.26 IGUATEMI OPENING\FOTOS\++\Estudio Euka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2" y="1643050"/>
            <a:ext cx="3794908" cy="233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mariana.dias\Desktop\COACH DATA\RP\EVENTS\2013\11.26 IGUATEMI OPENING\FOTOS\Mariana Ximenes - Cóp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55" y="3357562"/>
            <a:ext cx="2053843" cy="293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10" t="10417" r="17239" b="12848"/>
          <a:stretch>
            <a:fillRect/>
          </a:stretch>
        </p:blipFill>
        <p:spPr bwMode="auto">
          <a:xfrm>
            <a:off x="738158" y="4071947"/>
            <a:ext cx="3797283" cy="221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Users\mariana.dias\Desktop\COACH DATA\RP\EVENTS\2013\11.26 IGUATEMI OPENING\FOTOS\Priscila Borgonov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69" y="3357562"/>
            <a:ext cx="2005559" cy="290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94" t="10417" r="17134" b="12848"/>
          <a:stretch>
            <a:fillRect/>
          </a:stretch>
        </p:blipFill>
        <p:spPr bwMode="auto">
          <a:xfrm>
            <a:off x="4720830" y="1605140"/>
            <a:ext cx="2321735" cy="160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C:\Users\mariana.dias\Desktop\COACH DATA\RP\EVENTS\2013\11.26 IGUATEMI OPENING\FOTOS\Izabel Wilk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46" y="1571612"/>
            <a:ext cx="2166953" cy="164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058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D:\Diesel - Desfile de coleção - 20-10-2012\Baixas\diesel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92" y="2428868"/>
            <a:ext cx="3929090" cy="2617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l="16508" t="8008" r="17056" b="13867"/>
          <a:stretch>
            <a:fillRect/>
          </a:stretch>
        </p:blipFill>
        <p:spPr bwMode="auto">
          <a:xfrm>
            <a:off x="2910818" y="2428868"/>
            <a:ext cx="3399504" cy="224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9951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11"/>
          <p:cNvCxnSpPr>
            <a:stCxn id="14" idx="3"/>
          </p:cNvCxnSpPr>
          <p:nvPr/>
        </p:nvCxnSpPr>
        <p:spPr>
          <a:xfrm>
            <a:off x="1581390" y="949370"/>
            <a:ext cx="8324611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4472" y="764704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Microsoft New Tai Lue" pitchFamily="34" charset="0"/>
                <a:cs typeface="Microsoft New Tai Lue" pitchFamily="34" charset="0"/>
              </a:rPr>
              <a:t>EVENTOS</a:t>
            </a:r>
            <a:endParaRPr lang="pt-BR" b="1" spc="200" dirty="0">
              <a:solidFill>
                <a:srgbClr val="D7B5A9"/>
              </a:solidFill>
              <a:latin typeface="Microsoft New Tai Lue" pitchFamily="34" charset="0"/>
              <a:cs typeface="Microsoft New Tai Lue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95414" y="1446242"/>
            <a:ext cx="8429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200" dirty="0" smtClean="0">
                <a:latin typeface="Candara" pitchFamily="34" charset="0"/>
              </a:rPr>
              <a:t>Retorno Diesel ao Brasil / </a:t>
            </a:r>
            <a:r>
              <a:rPr lang="pt-BR" sz="1200" dirty="0" smtClean="0">
                <a:latin typeface="Candara" pitchFamily="34" charset="0"/>
                <a:cs typeface="Lao UI" pitchFamily="34" charset="0"/>
              </a:rPr>
              <a:t> Inauguração lojas / </a:t>
            </a:r>
            <a:r>
              <a:rPr lang="pt-BR" sz="1200" dirty="0" err="1" smtClean="0">
                <a:latin typeface="Candara" pitchFamily="34" charset="0"/>
                <a:cs typeface="Lao UI" pitchFamily="34" charset="0"/>
              </a:rPr>
              <a:t>Fashion´</a:t>
            </a:r>
            <a:r>
              <a:rPr lang="pt-BR" sz="1200" dirty="0" smtClean="0">
                <a:latin typeface="Candara" pitchFamily="34" charset="0"/>
                <a:cs typeface="Lao UI" pitchFamily="34" charset="0"/>
              </a:rPr>
              <a:t>s </a:t>
            </a:r>
            <a:r>
              <a:rPr lang="pt-BR" sz="1200" dirty="0" err="1" smtClean="0">
                <a:latin typeface="Candara" pitchFamily="34" charset="0"/>
                <a:cs typeface="Lao UI" pitchFamily="34" charset="0"/>
              </a:rPr>
              <a:t>Night</a:t>
            </a:r>
            <a:r>
              <a:rPr lang="pt-BR" sz="1200" dirty="0" smtClean="0">
                <a:latin typeface="Candara" pitchFamily="34" charset="0"/>
                <a:cs typeface="Lao UI" pitchFamily="34" charset="0"/>
              </a:rPr>
              <a:t> Out / Promenade /Eventos no shopping</a:t>
            </a:r>
            <a:endParaRPr lang="pt-BR" sz="1200" dirty="0" smtClean="0">
              <a:cs typeface="Lao UI" pitchFamily="34" charset="0"/>
            </a:endParaRPr>
          </a:p>
          <a:p>
            <a:endParaRPr lang="pt-BR" sz="1200" dirty="0">
              <a:cs typeface="Lao UI" pitchFamily="34" charset="0"/>
            </a:endParaRPr>
          </a:p>
        </p:txBody>
      </p:sp>
      <p:pic>
        <p:nvPicPr>
          <p:cNvPr id="15" name="Imagem 14" descr="diesel_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30" y="1071546"/>
            <a:ext cx="825646" cy="50006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 l="16508" t="8008" r="15959" b="17773"/>
          <a:stretch>
            <a:fillRect/>
          </a:stretch>
        </p:blipFill>
        <p:spPr bwMode="auto">
          <a:xfrm>
            <a:off x="238092" y="4475721"/>
            <a:ext cx="3214711" cy="209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 l="20900" t="7031" r="16508" b="12890"/>
          <a:stretch>
            <a:fillRect/>
          </a:stretch>
        </p:blipFill>
        <p:spPr bwMode="auto">
          <a:xfrm>
            <a:off x="3399108" y="4572008"/>
            <a:ext cx="2911214" cy="200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/>
          <a:srcRect l="36237" t="8789" r="35213" b="15039"/>
          <a:stretch>
            <a:fillRect/>
          </a:stretch>
        </p:blipFill>
        <p:spPr bwMode="auto">
          <a:xfrm>
            <a:off x="2595546" y="2857496"/>
            <a:ext cx="14287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/>
          <a:srcRect l="30747" t="6836" r="30820" b="13086"/>
          <a:stretch>
            <a:fillRect/>
          </a:stretch>
        </p:blipFill>
        <p:spPr bwMode="auto">
          <a:xfrm>
            <a:off x="6273755" y="2428868"/>
            <a:ext cx="3632245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989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arolina\AppData\Local\Microsoft\Windows\Temporary Internet Files\Content.Outlook\0UMF0X23\IMG_6053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2" y="3357562"/>
            <a:ext cx="4452934" cy="2968622"/>
          </a:xfrm>
          <a:prstGeom prst="rect">
            <a:avLst/>
          </a:prstGeom>
          <a:noFill/>
        </p:spPr>
      </p:pic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11"/>
          <p:cNvCxnSpPr/>
          <p:nvPr/>
        </p:nvCxnSpPr>
        <p:spPr>
          <a:xfrm>
            <a:off x="1696966" y="428604"/>
            <a:ext cx="8209034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22685" y="214290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EVENTOS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61651" y="571480"/>
            <a:ext cx="4409092" cy="271464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16160" y="4500570"/>
            <a:ext cx="2791622" cy="186165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312496" y="835208"/>
            <a:ext cx="4354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  <a:latin typeface="Candara" pitchFamily="34" charset="0"/>
              </a:rPr>
              <a:t>New Balance </a:t>
            </a:r>
            <a:r>
              <a:rPr lang="pt-BR" sz="1400" b="1" dirty="0" err="1" smtClean="0">
                <a:solidFill>
                  <a:srgbClr val="FF0000"/>
                </a:solidFill>
                <a:latin typeface="Candara" pitchFamily="34" charset="0"/>
              </a:rPr>
              <a:t>Excellent</a:t>
            </a:r>
            <a:r>
              <a:rPr lang="pt-BR" sz="1400" b="1" dirty="0" smtClean="0">
                <a:solidFill>
                  <a:srgbClr val="FF0000"/>
                </a:solidFill>
                <a:latin typeface="Candara" pitchFamily="34" charset="0"/>
              </a:rPr>
              <a:t> Series 15k 2013</a:t>
            </a:r>
            <a:endParaRPr lang="pt-BR" sz="14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09530" y="1714488"/>
            <a:ext cx="44291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ndara" pitchFamily="34" charset="0"/>
              </a:rPr>
              <a:t>A primeira corrida da New Balance aconteceu no dia 08 de dezembro de 2013 no Jockey Clube de São Paulo, com a participação de 1000 atletas de alta performance que precisaram comprovar o tempo para se qualificarem para a prova.</a:t>
            </a:r>
          </a:p>
          <a:p>
            <a:pPr algn="ctr"/>
            <a:endParaRPr lang="pt-BR" sz="1200" dirty="0">
              <a:latin typeface="Candara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</a:rPr>
              <a:t>O percurso contou com uma distância pouco comum para as provas de rua, que </a:t>
            </a:r>
          </a:p>
          <a:p>
            <a:pPr algn="ctr"/>
            <a:r>
              <a:rPr lang="pt-BR" sz="1200" dirty="0" smtClean="0">
                <a:latin typeface="Candara" pitchFamily="34" charset="0"/>
              </a:rPr>
              <a:t>é a de 15km. </a:t>
            </a:r>
          </a:p>
          <a:p>
            <a:pPr algn="ctr"/>
            <a:endParaRPr lang="pt-BR" sz="1200" dirty="0">
              <a:latin typeface="Candara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</a:rPr>
              <a:t>O atleta inscrito recebia em seu kit o número de peito, porta número de peito, camiseta da prova e meia de compressão.</a:t>
            </a:r>
          </a:p>
          <a:p>
            <a:pPr algn="ctr"/>
            <a:endParaRPr lang="pt-BR" sz="1200" dirty="0">
              <a:latin typeface="Candara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</a:rPr>
              <a:t>A </a:t>
            </a:r>
            <a:r>
              <a:rPr lang="pt-BR" sz="1200" dirty="0" err="1" smtClean="0">
                <a:latin typeface="Candara" pitchFamily="34" charset="0"/>
              </a:rPr>
              <a:t>Excellent</a:t>
            </a:r>
            <a:r>
              <a:rPr lang="pt-BR" sz="1200" dirty="0" smtClean="0">
                <a:latin typeface="Candara" pitchFamily="34" charset="0"/>
              </a:rPr>
              <a:t> Series faz parte de uma série de corridas que ocorrem por boa parte </a:t>
            </a:r>
          </a:p>
          <a:p>
            <a:pPr algn="ctr"/>
            <a:r>
              <a:rPr lang="pt-BR" sz="1200" dirty="0" smtClean="0">
                <a:latin typeface="Candara" pitchFamily="34" charset="0"/>
              </a:rPr>
              <a:t>da América Latina.</a:t>
            </a:r>
            <a:endParaRPr lang="pt-BR" sz="1200" dirty="0">
              <a:latin typeface="Candara" pitchFamily="34" charset="0"/>
            </a:endParaRPr>
          </a:p>
        </p:txBody>
      </p:sp>
      <p:pic>
        <p:nvPicPr>
          <p:cNvPr id="1026" name="Picture 2" descr="C:\Users\carolina\AppData\Local\Microsoft\Windows\Temporary Internet Files\Content.Outlook\0UMF0X23\Logo_Bold_blac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20" y="5181760"/>
            <a:ext cx="1952603" cy="1033322"/>
          </a:xfrm>
          <a:prstGeom prst="rect">
            <a:avLst/>
          </a:prstGeom>
          <a:noFill/>
        </p:spPr>
      </p:pic>
      <p:pic>
        <p:nvPicPr>
          <p:cNvPr id="15" name="Imagem 14" descr="New Balanc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8092" y="642918"/>
            <a:ext cx="785818" cy="7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89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MARCEL~1.KUS\AppData\Local\Temp\Rar$DR12.723\_PDR2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2133" y="948662"/>
            <a:ext cx="5084862" cy="312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9" name="Conector reto 18"/>
          <p:cNvCxnSpPr/>
          <p:nvPr/>
        </p:nvCxnSpPr>
        <p:spPr>
          <a:xfrm>
            <a:off x="1676636" y="404664"/>
            <a:ext cx="7878875" cy="0"/>
          </a:xfrm>
          <a:prstGeom prst="line">
            <a:avLst/>
          </a:prstGeom>
          <a:ln w="158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 descr="1795716_821682717858225_532863922_n.jpg"/>
          <p:cNvPicPr>
            <a:picLocks noChangeAspect="1"/>
          </p:cNvPicPr>
          <p:nvPr/>
        </p:nvPicPr>
        <p:blipFill>
          <a:blip r:embed="rId3" cstate="print"/>
          <a:srcRect t="4412" b="25000"/>
          <a:stretch>
            <a:fillRect/>
          </a:stretch>
        </p:blipFill>
        <p:spPr>
          <a:xfrm>
            <a:off x="2381232" y="3571876"/>
            <a:ext cx="416622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9952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122685" y="214290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EVENTOS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0" y="1268760"/>
            <a:ext cx="339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54748" y="1977932"/>
            <a:ext cx="3792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Candara" pitchFamily="34" charset="0"/>
              </a:rPr>
              <a:t>      </a:t>
            </a:r>
            <a:r>
              <a:rPr lang="pt-BR" sz="1200" b="1" dirty="0" smtClean="0">
                <a:latin typeface="Candara" pitchFamily="34" charset="0"/>
              </a:rPr>
              <a:t>       6 Etapas em 2014</a:t>
            </a:r>
          </a:p>
          <a:p>
            <a:r>
              <a:rPr lang="pt-BR" sz="1200" dirty="0">
                <a:latin typeface="Candara" pitchFamily="34" charset="0"/>
              </a:rPr>
              <a:t>	</a:t>
            </a:r>
            <a:endParaRPr lang="pt-BR" sz="1200" dirty="0" smtClean="0">
              <a:latin typeface="Candara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pt-BR" sz="1200" dirty="0" smtClean="0">
                <a:latin typeface="Candara" pitchFamily="34" charset="0"/>
              </a:rPr>
              <a:t> Paraty – 50KM</a:t>
            </a:r>
          </a:p>
          <a:p>
            <a:pPr lvl="1">
              <a:buFont typeface="Wingdings" pitchFamily="2" charset="2"/>
              <a:buChar char="Ø"/>
            </a:pPr>
            <a:r>
              <a:rPr lang="pt-BR" sz="1200" dirty="0" smtClean="0">
                <a:latin typeface="Candara" pitchFamily="34" charset="0"/>
              </a:rPr>
              <a:t> Ilha Bela – 50KM (Revezamento) + 80KM</a:t>
            </a:r>
          </a:p>
          <a:p>
            <a:pPr lvl="1">
              <a:buFont typeface="Wingdings" pitchFamily="2" charset="2"/>
              <a:buChar char="Ø"/>
            </a:pPr>
            <a:r>
              <a:rPr lang="pt-BR" sz="1200" dirty="0" smtClean="0">
                <a:latin typeface="Candara" pitchFamily="34" charset="0"/>
              </a:rPr>
              <a:t> Manaus – 50KM</a:t>
            </a:r>
          </a:p>
          <a:p>
            <a:pPr lvl="1">
              <a:buFont typeface="Wingdings" pitchFamily="2" charset="2"/>
              <a:buChar char="Ø"/>
            </a:pPr>
            <a:r>
              <a:rPr lang="pt-BR" sz="1200" dirty="0" smtClean="0">
                <a:latin typeface="Candara" pitchFamily="34" charset="0"/>
              </a:rPr>
              <a:t> Costa Verde I – 50KM + 80KM</a:t>
            </a:r>
          </a:p>
          <a:p>
            <a:pPr lvl="1">
              <a:buFont typeface="Wingdings" pitchFamily="2" charset="2"/>
              <a:buChar char="Ø"/>
            </a:pPr>
            <a:r>
              <a:rPr lang="pt-BR" sz="1200" dirty="0" smtClean="0">
                <a:latin typeface="Candara" pitchFamily="34" charset="0"/>
              </a:rPr>
              <a:t> Tiradentes – 50KM + 80KM</a:t>
            </a:r>
          </a:p>
          <a:p>
            <a:pPr lvl="1">
              <a:buFont typeface="Wingdings" pitchFamily="2" charset="2"/>
              <a:buChar char="Ø"/>
            </a:pPr>
            <a:r>
              <a:rPr lang="pt-BR" sz="1200" dirty="0" smtClean="0">
                <a:latin typeface="Candara" pitchFamily="34" charset="0"/>
              </a:rPr>
              <a:t> Búzios – 50KM</a:t>
            </a:r>
          </a:p>
          <a:p>
            <a:pPr>
              <a:buFont typeface="Arial" pitchFamily="34" charset="0"/>
              <a:buChar char="•"/>
            </a:pPr>
            <a:endParaRPr lang="pt-BR" sz="1200" dirty="0" smtClean="0">
              <a:latin typeface="Candara" pitchFamily="34" charset="0"/>
            </a:endParaRPr>
          </a:p>
          <a:p>
            <a:pPr lvl="1"/>
            <a:endParaRPr lang="pt-BR" dirty="0"/>
          </a:p>
          <a:p>
            <a:pPr lvl="1">
              <a:buFont typeface="Arial" pitchFamily="34" charset="0"/>
              <a:buChar char="•"/>
            </a:pPr>
            <a:endParaRPr lang="pt-BR" dirty="0" smtClean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406" y="4500570"/>
            <a:ext cx="1625215" cy="1098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90385" y="3714752"/>
            <a:ext cx="979824" cy="6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206" y="1142984"/>
            <a:ext cx="1143008" cy="772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2452670" y="599998"/>
            <a:ext cx="603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XTERRA THE NORTH FACE ENDURANCE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21" name="Imagem 20" descr="the north fac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2139" y="642918"/>
            <a:ext cx="863675" cy="797238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4" y="3786190"/>
            <a:ext cx="785818" cy="53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m 22" descr="970712_726957830664048_1170117312_n.jpg"/>
          <p:cNvPicPr>
            <a:picLocks noChangeAspect="1"/>
          </p:cNvPicPr>
          <p:nvPr/>
        </p:nvPicPr>
        <p:blipFill>
          <a:blip r:embed="rId10" cstate="print"/>
          <a:srcRect t="18500" b="20601"/>
          <a:stretch>
            <a:fillRect/>
          </a:stretch>
        </p:blipFill>
        <p:spPr>
          <a:xfrm>
            <a:off x="6167446" y="3500438"/>
            <a:ext cx="3632898" cy="2722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82090" y="3714752"/>
            <a:ext cx="785818" cy="53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989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4" descr="https://encrypted-tbn2.gstatic.com/images?q=tbn:ANd9GcRdPiMm513axzgjMCKPjv3bhYj6a8nuuwhtJt86Tf4wHBUldOx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12" y="5214950"/>
            <a:ext cx="2500330" cy="1143008"/>
          </a:xfrm>
          <a:prstGeom prst="rect">
            <a:avLst/>
          </a:prstGeom>
          <a:noFill/>
        </p:spPr>
      </p:pic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54752" y="713884"/>
            <a:ext cx="192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Aste Group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2456725" y="929908"/>
            <a:ext cx="744927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154747" y="1142986"/>
            <a:ext cx="951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Algumas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localizações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das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lojas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 do </a:t>
            </a:r>
            <a:r>
              <a:rPr lang="en-US" sz="1200" dirty="0" err="1" smtClean="0">
                <a:latin typeface="Candara" pitchFamily="34" charset="0"/>
                <a:cs typeface="Lao UI" pitchFamily="34" charset="0"/>
              </a:rPr>
              <a:t>grupo</a:t>
            </a:r>
            <a:r>
              <a:rPr lang="en-US" sz="1200" dirty="0" smtClean="0">
                <a:latin typeface="Candara" pitchFamily="34" charset="0"/>
                <a:cs typeface="Lao UI" pitchFamily="34" charset="0"/>
              </a:rPr>
              <a:t>:</a:t>
            </a:r>
          </a:p>
        </p:txBody>
      </p:sp>
      <p:sp>
        <p:nvSpPr>
          <p:cNvPr id="3" name="AutoShape 15" descr="https://encrypted-tbn0.gstatic.com/images?q=tbn:ANd9GcQuTfaSX-wfbQChoxWg-v16c91TKKaDqCl2yOKkUEn9ZcD8pSa3"/>
          <p:cNvSpPr>
            <a:spLocks noChangeAspect="1" noChangeArrowheads="1"/>
          </p:cNvSpPr>
          <p:nvPr/>
        </p:nvSpPr>
        <p:spPr bwMode="auto">
          <a:xfrm>
            <a:off x="168539" y="-1189038"/>
            <a:ext cx="2001838" cy="2476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Imagem 16" descr="https://encrypted-tbn2.gstatic.com/images?q=tbn:ANd9GcQCfwRngD9m5pzLpYLZi8zAjlybs-vYa9ER0WNt81w-eEtGZjzK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06" y="1571612"/>
            <a:ext cx="25003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m 17" descr="https://encrypted-tbn3.gstatic.com/images?q=tbn:ANd9GcSgyEdXYC_jICy5ZIwZFug7Cs3ATw5FmLNVt_Lg8NPbZ07Ns9l9k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2802" y="1571612"/>
            <a:ext cx="271464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rc_mi" descr="http://jovempan.uol.com.br/img/thumbs/jpam/2012/03/14/280XAUTO/2019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7512" y="1571612"/>
            <a:ext cx="25003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m 19" descr="https://encrypted-tbn1.gstatic.com/images?q=tbn:ANd9GcTkqBFoxRqaHF6-Q57kcVq1tmxSzmaYfj93f7LtsT7j3eLUeFqXo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406" y="3357562"/>
            <a:ext cx="25003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s://encrypted-tbn1.gstatic.com/images?q=tbn:ANd9GcQHt3a2Qs7Dy9AEmFrduJN-ATFZyp8198Dg0Se-8D3dXR0EtdXFs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8394" y="3357562"/>
            <a:ext cx="2699052" cy="1714512"/>
          </a:xfrm>
          <a:prstGeom prst="rect">
            <a:avLst/>
          </a:prstGeom>
          <a:noFill/>
        </p:spPr>
      </p:pic>
      <p:pic>
        <p:nvPicPr>
          <p:cNvPr id="9220" name="Picture 4" descr="https://encrypted-tbn0.gstatic.com/images?q=tbn:ANd9GcTkA_VxR9KRFluAfacCbEdjb_oITgAvbI5i3y9UF64JgBvnv3j0P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2406" y="5143512"/>
            <a:ext cx="2500330" cy="1428760"/>
          </a:xfrm>
          <a:prstGeom prst="rect">
            <a:avLst/>
          </a:prstGeom>
          <a:noFill/>
        </p:spPr>
      </p:pic>
      <p:pic>
        <p:nvPicPr>
          <p:cNvPr id="9224" name="Picture 8" descr="https://encrypted-tbn0.gstatic.com/images?q=tbn:ANd9GcT--S7S2aTR9pUFq2I-JD0I4pHGt5CvMRc3YmenVVWcJUX2OqDsd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7512" y="3357562"/>
            <a:ext cx="2500330" cy="1714512"/>
          </a:xfrm>
          <a:prstGeom prst="rect">
            <a:avLst/>
          </a:prstGeom>
          <a:noFill/>
        </p:spPr>
      </p:pic>
      <p:pic>
        <p:nvPicPr>
          <p:cNvPr id="9226" name="Picture 10" descr="https://encrypted-tbn2.gstatic.com/images?q=tbn:ANd9GcQa78PTJWdfolNOOX9XAidxl1QaWeUw6-_0yukw1ZcCYiVhimgDkQ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52802" y="5143512"/>
            <a:ext cx="2714644" cy="1428760"/>
          </a:xfrm>
          <a:prstGeom prst="rect">
            <a:avLst/>
          </a:prstGeom>
          <a:noFill/>
        </p:spPr>
      </p:pic>
      <p:sp>
        <p:nvSpPr>
          <p:cNvPr id="9228" name="AutoShape 12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30" name="AutoShape 14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32" name="AutoShape 16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34" name="AutoShape 18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36" name="AutoShape 20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38" name="AutoShape 22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42" name="AutoShape 26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44" name="AutoShape 28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46" name="AutoShape 30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48" name="AutoShape 32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50" name="AutoShape 34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52" name="AutoShape 36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54" name="AutoShape 38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56" name="AutoShape 40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58" name="AutoShape 42" descr="data:image/jpeg;base64,/9j/4AAQSkZJRgABAQAAAQABAAD/2wCEAAkGBhQSEBUUEhQUFBUUFRUXFxYXFxcYGRUXFBcVGBgWFRccHCYeFxkjGRcUHy8gIycpLCwsFR4xNTAqNSYsLCkBCQoKDgwOGg8PGjUlHyQsLCwtLiwsLCwsLywsLCwsLCwsLywsLCwpLCwsKiwsKSwsLCwsLCwsLCwsLCwsLCwsLP/AABEIALcBEwMBIgACEQEDEQH/xAAbAAABBQEBAAAAAAAAAAAAAAAAAQMEBQYCB//EAEsQAAIBAgQDBQQGBwYEAwkAAAECEQADBBIhMQVBUQYTImFxMoGRoRRCscHR8AcjUmKC4fEzU3KSosIVVJPSNENzCBYkg6Oyw9Pj/8QAGgEAAgMBAQAAAAAAAAAAAAAAAAMBAgQFBv/EADERAAICAQMCAwcDBAMAAAAAAAABAhEDEiExBEETUWEiMoGhsdHwFHHBI0KR8RUz4f/aAAwDAQACEQMRAD8A84Ri3qefT1pp7BJM6H47fdXWERv2oB8zMfeamFNiOY38x/KflWJumTqoqmHiHp99NA5jPu9w6fKpWMt5bhj87Uxh7BJ9+vl60xPaxi4Hxt+fz0+VVd60zt4dR1PPaTNWl0bAbGPWD+T8ajaDT74H86Iut0RXmQPoRrhsMR5+lWXefuuw6qKax/hIKTBE6gyPWmKTuiKK2iumaTXNNKBRRRQAUUU8uFY8o9dCfQbmgBmiKm28JqAAST1/7R9591T7eAVRNwz0Qc+ew0+wefKqOaRZRbKvC4FrnsjTry/n7qau2ipIO4MGra9imYAL4V08PUev3aUzxG1nQXOYhX9eTe+oUne5ZxVbFZRS0UwWJRS0lABRRRQAUUUUAFFFFABRRRQAUlLRQAlFFLQAlFFLQBuThcsZSWBE7TvuR+fwpbN0ZQdOvloJPltS/SgvhcFY6SZPIoRqD8fuqLjrjIMwYEFgZkbid43kzJHInnXO52IUH3GuKKouRzafEOWoA+w1IGHVbY5Sunqftj76iuwa5ZI1LKFga6q0AH3RVhctl28Oqpppzjc+epkdKmXCQ2DkitbCnL+8eXQbR+fSkuotsnw53006T16bbVZthmCiNSV320jSOe3xqpNwq5AKSNcpn7xRGTGadTGHF192MdE0Hy++mLnC4EjMOv8AOrW3cdpBbKRrG0jqpA28qp+IC6p1diPMkx602Em3S2IlGiJewhXzpip2EsXbnsiRMSYCz0zHSfLer/D9j9M905R5yo0mdDDnzByetaHLT7wl0ZS3aLGFBJ6AEn4VOw/B2O/vywY9WnKPiT5VoLot2xltrmBk6jKhjSY+vB5nMfOoF68zGGOkxA22H41TxL4II4tog00Pl4m3/bIGX+EA+dNPd3yjL8yfMnmadt2+Q/p502qE7CdY9/rsKLLImYYZbRKkAyNT6neobKSxI6zv8/OrBMKTYKjU6aSDPiJifwqFbdhKnQkicw5gee1LT3dDHwjnJzneatsNhg6QB9V846qvdww9zZvjVcqgrp01B9dCPj9tWPDr/dusiCFKk6+EGNdDqAZPoT0okyODM4vDG25U8ufUcjTNaDjeCkNEk2iRtErpPwJ+FZ+nwlqVlJKmFFFFXKiUUtFACUUUUAFFFFABRRRQAUUUUAFFFFACUtFFAHrPb/hgweJKWjKwDDeIDVhpNYXiGInZVE7jWJ2ka6Vt/wBJV8HFuoYNlhZB35/7qxjYQtDCTvy6T5/dXMwNKKk/z7nTzQjF7ETC3HtsGG4mI13Hzq1wuNKW9GgndjrJ6L19Yjl51AOHMxlPxEe/XWu2txb1n2ok+k+g606VSFaESDxDxT4ifcOpPWusbeUZWUBswmW3Bnaq9TXRqGtyNKH7uMzTIEhdI5nn6TVhZ4U7IrKFvqY0UqSp0OVgdumoIPnVQBXasVMjQjnUUlwWlbPT+z9jDNZDofGEIgiXT2/CxbUDMNtvEIAqJxjDJ3gEkDP7W+URc8XymsjwXjDC6WYmSMrHrocs9ek+tabEK1xkViNWMETOiv5+nSi65MGSDizP8YtjOFIAOSJAPi1aLg5tI1+XKqlLGpBjRo212HL8SK0+PwMXSviJFtM09c1wR5iAImarkwXtTtnIj3LqKjWkiLRUWLYyjST56/Lb4zTbklV8vvnbpV9wbh6lAXZUBBOZ2Cjw7iTz5/GqZ7gyLGsHXTTnp8KupWyU7dHc/qTPlt/ipuRkzXdQQAo3bSYIOmUeX8ql2bU240iRPSJ2+6oV20SxzH5TodvTl76E1bNFUk/QkoLRSQu0yMxDc9uR05ae+kxeGC6gFlAhgR4lJ2JHTz2Me+olsjoTpoZ894/O1TsNiXgGM/tCCND1HpB/0zUNUF3yRGxeUdYadd4gKQdeYga9BVNj8OEuMo2B09CAR9tXXFsCFWVOjCQDqdNwCOYOnwqq4x/bN5hD/oWnYmuxSa2INFLSVoFCUtFFACUUtFACUUtFACUUUUAFFFFACUtLRQBzS0tFAF/cxZJ8U++pmH4oVtFFAzTKtCmAfaBkTtsR/SUMKCdYPrUTGYIIAQNz7tNfwrlrLCTqjr5MDat7jmHunMC8OJ1BAGh325Rr5UzxXEhiAuqrz11PXXWP56U/btSpA3IMdNvL3cqgXsI4+qT6a/ZUwrVbKzhXCGRSzSpSxTxQgNK5rmlc1BDexL4cP1d8xMKNenQ+kmPfWrwGLi5aBaNXKk7khG0jmQftHWsRYuMJWfb3UbkdNNY8qteG4k2puBcxgEF41HnuSJ5afOqzhvZjmrZsWxqC8zlGfMltQoIGYqbpbXUx4k1jmaz+Pxsl4i2rOz5V1Pi+qpOpAjfTnRicVcuRLHVlByiAZOxO/XSR6U5isDltkwo9kGNSTmG5H40tKKKxh5lKoGbxLICmBPsxlgn9rQ7VGQ+GF1JuN4Rr1iF+NX93hyi6VMt+rJJY7wVjRY+BJqmsu0ASQO8Y6aa+Mb1eM1LgvQ+AYZD4TH1tIHn0prulzakt7J8I5nzPKI+NW1nDkKxG+UaHkOZ++qor49eq/ZUJ22MdUv2GxdGsKokHzMHz29/lTdy6WB1LabHT5DT51ZiwncDKjs5kMxgKsRlK8ySJBB2gRzpizgBBLMuu4XUjn6fOrJoruQrbFkNs6EqWUbaqTI96z8BVZxf+09Ut/wD2LWgYW0KkBiAJBJiNzEdff1ql4/aC3oGwRB8BH3U7G/aCXulZSUtJWkSJRS0lABRRS0AJRRNFABRRRQAlLRRQAUUUUAFFLRQSehJb6CofFn1QR+1v7utW1tpFVXFtbqjon2k/cK85hdz3PS5V7JIwFnaV8/uqc+FUnameGJpy00qeRVMknqLQWxGbhYbQgH1E1Fv9m06FfQ/caukEdafVec1RZZx4ZLxxlyjH4rsy4BysDpzBH4imLXAWBJcMQFk9CQQIGXfQnQ1vO6k+6j6IDTo9bNbMz5OjhLjYx3B+FC53hkKoaIA8h56U8MEowgaNTbQ6ydWy7chvWmfh/MaE7/zqFf4HK5NcoygAEwApEaHfbnV11Op7+aMc+hkvdZH4gVBtif8AzU03OknanOJ3AbcQfaXf16b0Yvh1zw5VEKwbpsGG0RzqJi3bKA2mo09Jp2LTKqZklhyQftIXEXv1pMa90R11zfneqGxbkAzA7xupj2jP5NXmEthrhnXwf7vlVbh7YCKxJ/tG2E7d5r0p2NJXQqh69fKwILglV10OpiTB2H3VIbg2IRe97llS4gKtlOogkMGO+41H3UzdibeWYL2wJ83A+816RwPF3EtJbzslkozkrGrJasCNQdAJaOccxpTKilbHRi26R5vhBmVg0hpnWekn50ZhlUFkkxEamCMuoHrG9elXcHgsTHeWVAa93Yu2/wBWcgw4u94UjISWBPsjQ+VZu/2MsNkfDX9HD3EF1CmltoeXGZRBVZzFRqKNF8MKaMRftrlAGbVSFmF1M6kak+WtVfHcO/6u4QArIFBkald9OnnWj4n2PxNlFLWyU1IuLDowJ5OpKnbrTTcDS/aTOWV0TKYO2rbqalzWGpSJhilluMeTGFNJrir3Fdlbg/syLgHTQ/A6fOqa9h2Qw6lT0IitcMsMnusRkwzx+8huilikimCgoooigApKWKIoASiliiKAEooiigAoopKACaWkpaAPQVLDoar8S+a+22yj5Cr97QIqiVf1zeRj4aa/mK8/hldv0PR5YtNL1Ljhmi66TtVggqJh4yj09ZpxTWae7ZojwTbSjnUq0onWq21cM1Ps3D/UfhSmiSQBqfd99Orp+ZpoX9wR0rrvRtMTVSTtrfzpAlcX8altS7sFUQJ9fSksY624lXUztr9lW0uropqSdNkhbWvu6elZ7j6Rl83P2NWmt3F6kDyE/wBKzfaNhlJH7Ta/wvtzp3T++jP1H/WytwzxcPL9WNyOp6bVG4csi2JHttI337z+dV3DuIqCSxOqRrO8GrXg6z3Pm/8A+yusoOLZw72HmsJkBYSEYH4Ma0+H48cqp3hNorItObd5NCVICPkdR/hk1nbkZXBBMcv4jXN63KJA+p06sx51Dtj4ypI1N/jllwVa0EIDKO6fJB7vuw4tXRqRb00anDi8IwcWrvdKbeLFtL2ZCDiEtlV7wyh/WK+pf6wrHkkXBqQJHpy5U3hkJuwfZn/cPuoi65JcrNviOI4ux3tyz3jW7tmypukCFNkOzHMoyHwd4sjqvWsh26uu2LBQi2XtKzZcttdAZJiFGx1pjD4o2TnRjbbMwJtsyHTLuU3Op3qHx/HPdK3bxuOGRkLBV0UZl5AAnWdd+vOnqa06SsU3PUiv4dxcpcAeQCcrTqJ6g7f1mtO9hbi6qCOhE/bWJxmNVrQUaEEH1iQJ88sSecbVpOB8RMBGadNPXpPOsPWYKqcFTOl0me7hPcyPG8OExFxVEANoOgIB++oNWfaL/wATc0jUafwiouCw2dvIanQ8uXvrqYpf0035I5GaP9WSXmzjB2gzgNMHSQQI8yTpEVeLwM5ltCWQurzpIX2W+RHwqxw2ATIO9QqI1IEqPIkc+oqXgri2zlkMFVyjToywTE8yGAHvNZcmdveIKNOmZDFW+8usVELmbKB0B19Os+dRblkCfENOUzWyu9m1FsKxILAExuecH93nHOZqvPDbQYKMrAf4Sdd9edMjnj2I02zMEUlaHE8PzNmZWjQLy6axA9IHSmG7OOeQT1adPQU5ZU+QeNrgpTSVfJ2XM6vOhJAHJRLHXyqqx+DNq4yHkefTl8qupxbpFHBpWyNRSxS1cqc0V1FJUWFHqANZ+0CbhPVifidI5j0rR8iazmF3OsyfyDyrz2DiT/Y9Jm96K/cvsPMU8JrjCDYeQqZlFZ5cjo8DC3NRUu3cpu7wzvEYKxRvqsOu/wCfWmMPwS83sYgggwVuW1JU9CRHqDzGtSsakrsq56XwWKNM+v3Cmr13YRJJgAbsTyWo4wmLR8jCy5aMsZ1L6a5eUgDWSIGsxJEo8GIxJDMSy2FbwkhQWcjKIKkggATIJPQeGmQ6dt23sJydSkqXImP4dlw11rkFwqDyUtctgqp5mDq3mI03t8Zw1GuBcKAl8he9aAbYBiTeTZnOsRDecVneP3MttrYNzMGt94GcMgOdDoTJY6gxoQN/O7w13uLeVrttVPiGddLnMsxkMZ6HflK6HowVL0OdOVsjhk8a3Fe01thbOItH9UzFQwBYxowYEBhHQncxOIcMLLD5wh2uqCV1BGZgZIEHkT10qbguLm7cvOyB1e4hNlQ+W7ktIoYhQwb0JgGZnYdPee2HOEV18QV7L5TZHeMAqoCc9picuw5+yAavoV2KtpV2Mlc7GgbXQJiG0ZCNpLiMvvHvq0wnBWsi2txdVYnNmOVwQ4GUzlO4033qcnHzmZvoV2AYZ0DZSw3JBtlWHnofSu8L2iwze0t2wZ1QDPbI81kFT6D3mpcuzI8MhLhYZhkKzrGUCdekEEeddaTsCMsRMRq3TQH3VoE4pg7rG2t8WkXVFvAlSeeW4VU2/wAwDXS4VLkhTbY7L40zETstwStzyDCaKKmbuWRnG66jYKeQ56GmRgXD5iGKCdfFA189OXKtpYwj2mhCVY+IqsE/x2jzAG6H3Uzi7DvaCEnu109nYdM8eH0YA+dVa9APPsZZIRv/AFX+EL+Fafsxb/UfxN9pqVY4QFJBAc6tGi6nyjy3Ejzqy4Lw5AASq5y0ADWHnRVXWW2k895il5cPix0XQ7Dl8KWqij4lwLCsSbiWh1I8J181g1CfsiChW132XQjwzEdGIH216M1lHum5iDbCyTlIJVAPrGGUEx9bYcuZNBxUi68IzfRpGgXJ3o+Ei35Trz0MUqPSOC3m3+fE0PrNT2il+fA8wbsRiMTdLB1gwA7aZ4ESI32PPWNJqwHYG4gCW2z3OYVWMefLcggDc68hW5xd3MxtW7dwvkUyc0WgM3jYDSOg8uk07wy0LSMzWlOUh3uPlJ1OjPmOsxvty5RW1SdJMyOKcm/Mx9vstbtpmuXjbZd8sKwjloZO/TWa6XgqRm8ZZjISCIBES2UAFjuY6Aa71qr2Eu3z3/dJbU6onskLr4ygBGbUwJkDzNMNw9YcM652nu8oJJbcsfEIQdY5iNTVW02GnSrMnfUM4ULM7k6wCOpJ8R+Q1qfjeB9wqlckFQ2hkieR8KxH5NPX+ENbMglo1LEAGW1zctDPy9KqL+Ka64tm7bUHcu4Cga6SdiY5cvUVCaaJadjFpS7SdgIXz6t9seU9akmyQJymI1OU7R12q4PFMNaWDilYxtbDx8VWKgXcSL4BtZ3SWDMQ0HJBye/MKW2WSsp0c5sw2KkamPD/AEJ+NV3avBM8XMsMttC8SZB0k6aHYn1NXq2vEmmhzj7dR8KkYYkKc6SLti9bnMAYQqoZY1mVIg7hjV4y0uyJLUqPMYoipXEMCbTlT0BHmrAEH4Go0V0E7VmJqhKK6iipA9QuMMjT+yeU8umk1R4JBm+zYaDoBt8qt+IwLTQCSYAAknU8gNdp+FV3DUjcbx/WBoPea85i2xt+p6TJvl+BeWbdSFSkt7VKRetZrscSMHbHWo/GuJLYu28qu10gajLlKZsuV5IO8kQDEHzqVaWBVfxjAC7ftNmaFCiBABIYsJ0k89o0mnYYpy34EZ5OMbQ+tzGLmuGyWZ9AVQkKmhCqVfqASY1gcgBVNf45c+ld3+sS8Qi3SwCqlsEtAU2w2bxbgneda9BTHZbYGkADkapEwCnHFhaH6yyGmE1YkgkGJ1C6yeta8OaD2cexizY5LdSK4tZKG33QZdTL3HuDMfrZGZQzTJmKewqorAkqm+iWBCz1PiDaczIHLrWlFobMPjHMdDTY4daJ1RPgPuoXUwfZh4E+zTKAKneMRdcK2XvLjMFOmkIAFzaAS2wgTmI0mYjC2UKrat23nxBTDga6u7MWhZPtddNTpV1Y4Jh2JEQRGzON55A1RdrLdvDWlZAWzEyCx+qjNuQekT5mmxyxm0k2JyY5RTbQ9YVLaMS0l4EgZZAIJSym8TA01kgknSqPhmGnGG3cvXR7LeO8zlUck/3XdyFB01Hmd6TgeHTEBrxfKQoCIWtxbLAggyFkyCZIH31ecI7O23x3drdPeGyneMoAWQLhU22E7gGflTJZNL00Z4xtWXlrs7hMTiSDZQWVmDkys/h+s4AyKDt9Y84qPif0d4RrpVFNqDA/XavLgDIrZtAp3O50A6xeJdknF5Abtx4YjKG9rUgDoDqojqDXGCxht+I2cQqkZZCkA5WOpYKJIPv03pkJwyK6K+1HuTB+je7mhMReRVMKSwYzEggBly8uc61zf4PxCzaNwYm06qGJNwQwUGCSQraT1NSMP2wAzg3nBkHVCYEQOe/h38/Kpa9qg9ghWZ2yrOVWBknU6gab6+VXksaV8ExlOTpbmOt8dxFwx3Ni4RqcrFAT1GaFnzWDU5O0/dxcfAYgXFBh1XvFPqwAJEwdSTpvUe0XtPc0IK3M9tRuVYnIGBPi0gayfOp+E4tbv3LqG2bbAursZhATqRGpYzAGmxkwYKVKL3i7GNPhohXO3FjEEg2L+RYy2gg8TR7VzaYOy7aSdYhjF8evsoyYW8IiM6wnzHrzrjg7BbZDMF7x2yjQn0UQAp01PzFTkxR0ghSvJTlEfvFTq2+n9ahySZeMbW5D4dxjFpbbu8JbKmMzvdzFtTq0MCxIkachpoKl3OGcTxItsPoihDICnNqzqVFweKYYqQD68pE62zvChhqde8yS8dA0nmRJ2981wmYQ2e34DGZGAy5QPCMryWnoOXvqymq3Bxd7Mj2+zfEGSWxyW16ImokSdMqkEGV9VI5VDbsCxYG9jL5LQNAVIOpCmWMaSR5yPW1t4zF9/OYG2SWLMVLAjmAFM65d1J0MmjiGIuNcytfMspMZJERMkqAF2kT0kVVyj2YLV3KXF9gsOglu9ubzmfpqIgDcfZVVwfs9bS3fe4Efu18BKoZZtR4e8JiATBWa0AwjsQGxJynnmJ+Rk1YYPsI5sOmYFnIZYcDMoDQYy7eLXb76zeI1au74pPb6DpKO17fz9TDvdU3cgt20BUQUS2niZZEtl010nz8qncNu54lyvhKalQAQc0kzuSACY291Zvtrcu4LFGwCpKqpLDMQSZnLJ1XSNuVNWOKP9D76FLLctzKiCCWldtjpWlx9mLb5oUpNyaS4VmoxWNsW2VrpG8yoIM6glZWI1mP3T1qTjbVhFTuzccKzsA1vKTnB+sxGmxGlV2BT6SLdy7asi3dKhUSBpIDKY1meuutYfinaPEXLjsbly2CxItq7qtsE6IqgwABpHlUwxKTKTlKKTLztngxcs2bgnNZtpbuERsCERjrvBRdOlYmpLYxz7RL/AOLX570YSwHuKswGYCegJAnzrZji4qmZpyUtyPRXuC/+zmsf+N/+h/8A1optC7MxxW+VtELlltBPXSANd9Z93lUaxmZyMxjNE76DTfTp5mpWOxHsDXSXMGBAHPwyfZOk9NKh8OIDAmNJJblHWSetedrTjSPQQerJKXa6/wAbF5YPI+0PmOtWGFWedUVzi1swQwBUZvd0NWuAxGhYmskotco2Jp8F0mGmuVw83bI/fY/C1d/Gq/D9oP1gRAG6+sjT7atVeL1ry7w/BQP91MimhMnZbDCa8+fluPjUWyD/AMRYwvgw1mNAAJe/pHotWmGvSu23OKrbJ/8Ajb7dLOHH+rEH760Yly/QzZknV+aLHF3AzFnI92w9BUY3rY3P3U49xedRXtod5FLbLqkqR3Z4hZDsc4E5frDkD51A49aF02soS6oZs6O0DKVI9dyNgT5VL+j2VJIYHbTb7R99UnaDi6o1tUIZy3lAHmQTRF70iJ7xZcWGwqkoLQtW8qjweIufEfEI0AOkDWCPdG7PYZRxR3VmW2Us5XY75VuZlPTUgRWXxHG0ZLhFsLqoPOTNwlvLcfCrvshj0+kA7GLKiNPaUA/fWmWqLVfyY1CGl8/5NThcWq8Rv3WYR+qAbU/+WV0q04VxTu7CqWGaWMQT7TsYkabGmeGqjcQu6AyE312t1cO9sWnYqPCzjVelwjQ1uUcjjaZkbhdUU2E7q9iLzYnIRltBMxgaG7IE+RH+aqrtwbVtUbCd2GVbk93lPJfaAmff08qvuLYVdAiqSbkGZ2IO2vWPnWZ7a8BXC4V7lpAjeMggsdllZknnNQ9Ti4uiKimpIyw7UX7NhnksbzN3pYCdFWIkeD2jsNNNNKvuz2DDoXdVLSsmF3ZVaTprqaouLlbNl88sBeuIR4fFlWyWmQRGh8+hFarse6sjqCoMIcsiQBbUGRuI+6lZo6YutmPxO5JvgqeC8DzsHyzlN1J18JzyAFnWfF6Zam4/hthUzXpTXUzsROnrI2Fd9m0Pe5ZIi9ixoSOa9PSq79IXBr1xbIsiUBuFhMeIAQfMQG+dY82vUvar/bNeLTuqvj6FRicRYdgLd26oLAMTGqjfbWfXlNWXB1DZ/wB1yF2Hhga6da8/W1eW5kyNO0DUyCB131rc9mnYC4j6MrCR7jpWXq3khj2l9zTgUZT4LxFIWQW3j2j0ncVDxOCa5e0vIv6twM1zVtm3Ps7MJJjxedLhuIi4WVQYViJ0jMoIaPLxJrPI7RrG4ifGP/Sv/JJpcXkjmhCTe8fP0f2CcYSxylHs/wCUODBqoyuRKsRII19DzFdcKwLJhbqAEwrhdRqpbQ5tvZifTyrl1zRBnN4gYIGggrrz505wGwVw2LUjMUa7oOeYK4A/zRUY03OcW/MJyXhY5L0PJu2Kk3LRMkmwkneYZx9kCrvsfwtb2FKOwRWdJZtl8cSfjXPE+HhrNq42VgJtsYiD4mUxuAYYe6pfCMIDh7qoBqJEak89JOpkaCd66mTJeFRXZ/RmWEKy6/P7GzHZs4C0RbuW7yqyssGcmYgNp8SNedeb9quItjsYwNq1ayM1sLbQD2WIOZolySCZPWth2babFybhHeW1IF4G17I0K6sGBneRUXF4KwbpuLMtcdyQACcxnKDtA6+Z3ojJYrl3J8PW6X+xrst2EFk3WxmFzqURk7xTG5DQTpsR8Kzfars6tjGXCmTIXzIiTCgwchECI8tPOtfxn9J727fdk94RsGOaPNiazfBu3uIOKts91smbVB4Ugg/VG/vpsMmZrXW1flC5Ysd6HyXD/pe4lJysqDkvdIY9+XWlrYjtwKKT/wAjLyLfoDAW8GXXU6hEWZkrnI6EldA2g6k86c49wbusE7ggk5NjvLrOuvpVxg+z2JNtZs3SxuOz6GbZgBQJEKYJMdGEQKm8U7M4q9ZNvuLmpBHgIHhII0nTSRVG3rT7WXilHFpb3o8y4dwHEXBmS1ddTzVGIkdCBWv4T2dxD2Daa1iFJHhYW30gyAdPyK13CX4thbCWbSDIgMeBdJJJBLOCd/nV3w7txi7f6vEYZrl2M0hrSDLMbZiNPWtc3DJWp18DPDVDeO/xMBwLsziLLjNh7xhsxlGiRrqY11ANXhw98MGa2yhQ2pBEZsm+nlWjx36VDaHjwrLOn9qh+yQKp8V+nS2JVsLPUd4pB/01V4cU3al8i8cuSCrT8wsm6R7agdYqThcJbBLOS5aMxzqJyzl0A5Saqj+m7Df8iv8AmT/srNcV/SP315ntpasqYhImIEakLqee3OkZOnkl7L+Q6OZSdSVfE3l7A4Q+0W9ZmPgapsVZwoOhuH+IfzrHt2qY/Xsf5X/7KjXOKl976D/Clwf7aQsE+47XFdzWPftD2TcH8f8AKoDYWyTJN0nzufyrPm6v/MH3I33kVwbqf39w+lv8bgq6w1x9CXksvrmDsEQQ5B3l219a5tYawhlEIPXO/LbnVEb1v+8vH+BR/wDlpPpK8u8PuH4mr6JeZTVHyN12fxoW8GBYajM0uTG289NPfWl4vxNXsXBLGb7Oq/sg3WEnkdTETzFebdm+MhHYNbuFWEEhgDEg6eA1uOHX8G4E2r/XxOukmd8gjWn47iqbM2SKk7SLS1x4FkVCGRRbyyCDoMpknTQgik/SFxhnnD2kzPqfbCzmTkW00BnziOdSsJ9CywLbRpE3IiDOm0azUy7cwT3O9uCHiJ7w7RHJo2p+OLV2+f3+xkmltt9DzLieGu/QJZAVF5TchzmDPaEoZX9wSddTW07D4EzcYiNbnz0p7ELgTavWmvPlu3Bc0yyhXYKSTPvqVwrj2Cw4IW47BiScxTWd9uVRnwvI478DMeTRGSrkrOCR9IOU5s17EEQDoCGaTMeVT+PWWNhijEMucqR1Cv8A099N8O4zw+wxYMWMsQXI8OYEGIA5GNasbfbDCXB4EDzMCNyPURS83TxkrlKi+LLJPaNnmvCy7NnIGcj2supgg7z1g1T8VxV5MS/ckrLCQOciCSD5z7zWzwHZsoCxCRJO4MCdq2yXsOQCcNZBI3YWwT/pk1z+mhGUpant6rY6HVTpLSv8M8s7JYbEYh7qi6EOS2CYLZXuXYDLbmCTBB29qauj2TxFu8Ab4ulla0ue21uGuqVknxaa/KtuuHw2csLdq2WyzlcgHIQVlQMpggHUfaalNg7BIYvZUgghh3UgjYg5Qd66nh45SUlVnMeSaTW9M88xfC2t2UVLlwFSCZRSG0hhm7yROmoGkU/2R7IYi419mxboVuFSoUEOLltYLagSJgiN0Ira3cBg5lrtgnrkw5PxKGn7PFcNbBjEAzB2Xl0CqKiPTwjK5NBLK9GmKex5rgv0d4trQDWlZXSNXTUNlYfX3DKCOlVeJ7PthLhtXiLZKqSA6+zsNZ8qt+3zI9phhzfYjUHNIn05fCvGMV3mb9aGn94GfnVF06yJpOvn9hizPG02r+X3PXl4hYAGdjdgQM13NAHIAzApjF8dw507liP8ZHzAFeT2nynwyPT+Rq6wnENPE7D+K4PsrPPodO92asfVqW1V8TWAYDngQxmfFdvnf+OnLeKwSmU4fhwep71vtuVlxjl/vo/+ZdrsY1f+YX/rXKNGTzfzJ/p3exrx2ltjbB4b/pn/AL6KyH01f79f+u/40VTwX6l9a/GWI7U4j++u/wDUbXzOup8965btFfO9y4fV2P310vDR1oPDfMVa0Vojvxa6frH41FvYy4edTLvDW5H5CoN3hdzm5H59KZGisn6EO9cbrUQWiTqakXuCXjsSffTS8Gvg7H41ri4pbSRllqb91ki3hh5fAVItWB0/PwqKMJe6fOuxg737vxNKlT/uHLb+0npbHT/UPwqNiroH1f8AWK5Xh139pf8AVQ3BWO7/AOn+dUjoT3l9S0tbW0foRzjP3B/n/Bqb/wCIfuL8W/Gpf/AOrn3AV0OAJ+23yH3U3xcPn9RPh5vyiJ9Lb9m2Pefvq2wWI03T4D8KYHArfVj+fIVIt8Htj9r4mlZMmKS/8G44ZU9yxtYgDmPcKmW8cI3qrXBoOvxNPIqjYGstrsaKfcsBix5/GkbEfun4/wA6iZ65LT0+FTrI0Evvx+x8x+NJ9IH7AqNnPWuarrLaSaMWf2QK6XijLtA9IqCBS1VyTJos/wD3ivRHeP7mP4U1c407e09w/wARqGKX31CaXYmmP/8AET+9/mNJ9NPn8aazD8ijN5VOug0Dv031+NIcWeRIpkmjNR4jDw0c3L1zlcj+EfjVficC1zRrn+gfjVjnpJqVlkuP4KvDF8/VkLhnZ9UaTcYnygR8Sa1vD7lxYCXCB6A/hVB+d66SSYBM+tWeeT3kQsEVsjeWuIXcsd7XdjFPOrBvUfjWNw1tgYaR5zt75qbkEeIx+8DH9DNKl1mkj9Ma449+lv8AyrRWP+mp+3tp7XTTrRUfrcnkH6WPmZwXT1rsXT1pKKcy9Dgc0sGloqqIE7ukKkc6WioexZI5IPWhbeus/ED7qKKhsskKbY8x7/5UdyPP4miiq2y1B3I6Cuwo5CkoqLJSFINc5KWiosGhO7o7uloqbIoVbFOHDxRRTEtihz3dIVooqll6CKKKKiyaEy0ZaKKgKAikiiipIDIaMlFFFk0HdU4lmiiqtkpD9u0K6vcQCHkJ5xJ+z76WioUVJpMJOkSUuk+EqCSCRr16zPPTSm2QwSw67GJ6/OaKKy8PYnlEYm4PZuEDzWT7zm1NFFFOv8pCj//Z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266" name="AutoShape 2" descr="data:image/jpeg;base64,/9j/4AAQSkZJRgABAQAAAQABAAD/2wCEAAkGBxMTEhUUExQWFhQXGBgXGRgXFx0eHBcZFhgYFhccFhcYHyggGBolHBcVITEhJSktLi4uGB8zODMsNygtLisBCgoKDg0OGxAQGywkHCQsLCwsLCwsLCwsLCwsLCwsLCwsLCwsLCwsLCwsLCwsLCwsLCwsLCwsLCwsLCwsLCwsLP/AABEIAKcBLgMBIgACEQEDEQH/xAAbAAABBQEBAAAAAAAAAAAAAAAEAQIDBQYAB//EAEUQAAIBAwMCAwYDBQUFBwUAAAECEQADIQQSMUFRBSJhBhMycYGRQqGxFCNSwdFicuHw8QcVFjOSJENTY6KywhdzgpPS/8QAGQEAAwEBAQAAAAAAAAAAAAAAAAECAwQF/8QAJxEAAgICAgIBAwUBAAAAAAAAAAECERIhAzETQVEEYZEyUnGBsRT/2gAMAwEAAhEDEQA/APVjbIpVQmkD4pVuGro57Q9LJNKbLUou+lTIfWkUqYIRS1OUE5NSpb9KLQYsHVKbsNFTHNLvU0rCgTNcZoogZpisIp2FEM0sGplbuKdvXgCiwogpVaiDZHaolUTiiwoUGl94aluoKHK0WNqhSa7dTCK6mInVqdQ01IGpDQQVpADUYu0ovikPQ8k1G1Kb4phu0AxBUi3qhL1wemIOVxSGKFF2ka7SorIIpMChve0pu0xWEb6UEUJ7yl97SoLCt1NLVFvpC9AWSs9Q3BSB+9ONIOxitFczVxNRMwpkgwalV6iml3VrRhkEi9XC7Q+6l3UsSsyc3aemojrQu6l3UYhmGHUTUfvBUAeu30sB5hP7RTRcFQb67fTxDMJ95Sb6g30m+jEMwlblO3ihd9LupYhmF+8pvvKG3V00YjzCt1IXocNS7qVDyJt1duqLfSbqKDIkmkn0pm6u30UFocSaTfSbqbNFCsdvpd9MmummFj95rveGmbq6aQWP95SbqZNdNFBZKo+VPCjrQ26umih5IMLLTDcHehZpCaWIZhDOKQNQ00u408RZBBamlhUBJpJooMjy9fbJj+N66/7aXFAzcMzziPl3rITbBaLhInAiG+bY2jvg/aiLl6xyDdJ9Twf7XIaecRz6TVf9BHgiaA+22oPEj5kn+lWvgHtRqLzlGIkJu+zIDgz0Y/asdc0Z91uVC2ckEllBiAAGIPU4BI9KO9k9RbW8ZaJRkWWBBLEEAHqxIHFS+a12WuFL0eunVMWAxBYLgZg7eoz3zQfh+uubnngG4oBz8F1k6+gFPuvBQ5EOh46R/h+VVPgnilm7cve6ubwHvHIIwzbgfMBjn7Vy5vHs3cVmFe03idy3p7l1GhkdAIA+FmYZHB6Zrz9vabVEyb1yeMEiR8hifXmtx4vY/adPfW2y/wDd5kQCrbjJns1Y7S+yV0+ZbqNEhthBKtE7SOOvetoclKmZy47eiLT+1GqUmLz/AP5HdHyDTU932w1hH/Mj5KM05fZK4GG5mic7bcn6GYme9Tv7I3GaV37egIUEfMlwJ+la5sjxfYiX231QAll+ZGfyxUQ9stXJPvfptX54EfnVppfYuILAt/euQP8A0Z/OiLfsTb6x/wBTH9AKfkDwlVb9ttXmWU8Z2jH0FOt+2GqBPn+kKYzPUT6c1eJ7H2ByV+x/m1EWvANKhnyz6BOvPQ0sx+Ezr+1mpMhbzzBwVQdvqIqNfavXEiHPH8AP1nbM4rWLpNKvQ/SR/wC0Cne8044Qn5yf1NGY/CjJp454gRG69z/D/OJAovSeIeKNOzeY/uE9uGzWh/brY+Gyv2H9Ka3jDfhVR/n0ilkx+JFDd8T8VX8N/wD/AFAjPyQ8U23474j+Iukzl7agCPUpjpzV0/i948ED6f1od/Eb/wD4hHyx+lFsPEin1XtVrUjdcUfJU6fxGOMek0lv2v1RE+9WMci2D9BAmp9brHb4nZvmxP5Vk7fh2obISY67WA/6oiaTk0heNWXTe1utH/fHHWE9ekU637Zav/xiSehVMY+QFVdr2b1z5WwSJ53qB/6iKmu+ymvH/cE/K5bP/wApoyFg/gtLPtPqAQH1XpMc9uFj7Zqce2F3cYvAxPWQdqziUyCePXFZ1vZ/ViS2nucfwyfymg7vhN5fisXR67SMc9qMhYGnve2N/K+8ZhnI2j/4g1EvttrAfjWPVQf5Vk3R+xHzmRFN/aHEGDkx1/nRmGBr09utWOWRsT8A/UCpv+P9SADCH6D+VYs3GBAICzjIx9T1ov3B67Tie046GhzDA0//AB5qYObYyYlQIntPaI4PNEj2/vSJVNs5ba3bjDfnWIuBhyhA75/XirrwVS0+7GncjJ96hJEyIAYZAjmIzUy5FFWNcdujXWfau/dxaS1uIOSZ2wBJIBkx8qdb9otWSV92krgkqw456/56TWfupqwZSzph/cRBz235/TmgbniesDAsu3+ztQgj1zj51l52+q/Jb4Uu7NFqvbp7c7ltEiMAt1EjMfKmWPb4md/ulM4ALHEDk7eZnP8ASslqNddefeW7Iz8TWxjHdZJHpk4qr9yxg+WDIBMAEjkCeea2jyWZ+NejeH/aI+P3S/eaT/6iNPwL9jWI/Y7gXfB2xJME7RE5gGPrTFUbQ0kg8ERGP7xFN8geMqzYzJY56AfLr9qO0WlZyFkw08CTA+LA7DP0pl21t8rRggyrggzBGVMV1/UeQqsL/djdlYgkZIjEcVx5HRQ6z4j7kNttJc6A3AYjj4QRM+UwcYqvs32wVEFf4cds95pbdn+1BiRkf5in6BT7xkMS1tyM/wBkjH1qrEH+Le0+quqEu3XuDnk8MOGPXrg9z3obT6p1AK70Bx5TtMdQY6Gq3WiCCTnbmPmak/a5ET259P8ASn6Ci/Txm9D21vOFdQrKYIO2NvIwRAzzW0/2XXptXlkkB1YT2ZYx/wBNeXpmY5/M1uf9kd+L2ot90Rv+lo/+QoXY12enClFIDUWr1AtozkEhQTA5xVmhJf8AhaOYP6VUKWPJJ+tVt/2wPC2MHEl+h5xH86da8Qn4Y+4/Qmqg0RItFt0RZ0LNwIHc/wAu9E+G6QwGuc9F5j5kcmrKapsVFcvhKdST+Vdc8NtASRAHWeKsQKdFKx0ZtrenJgXD9DI/SmDQW2+G+v1H+NaC7pbbcop9So/WoW8KtEyUH3P6TVWiaZSt4S/4WQ/U/wBKAv8Ag+qJgW1/vFwB/M/lWqfw1OBIHoa63oQD8Rjt/jRYUZbQ+B6oFRduj3YLErbJDZH4XKYzH2rVaS0qmRcdiQJ3tP3jrU4WlNsVLKFNV2o8FsXGLtbBY8tLA/kak1uot2xLR8gM/wCH1qj1XjzfghR6kk/rA+1VGLfQm17L3TaO3ZU7ZA5JZicfNiYFVXiXi/RW2g/Rj8u361NoiLyxcvB8ztDKMjGdsE/Wjrelt28hVXuev1Y0ddi76Mbr/CjqY26i0ODDck+pIMj6UNe9jr4g2jaOOjQJ9JGfnit/auqwJQhgDBIM5+lcalq2VHR5ynslqiQptiIGQwMx1Ik/pQ7+zl+3zZuNM/CD6wMdPr1r0txHQn5UO3vSREKvXMn9REVOIaPM79q2g/fLdScDyECeIIIPUT1mhNPfU+YXYBfmWUmY4gT2zHpXsqiF+PPfgfaohaRh5tjHPQd/UUsR0ea6i8qwN9zaYjzScKDwehMwc4jmmXfFVFlwLb3HzLC6VgdIEnAE8L9q9B1Pg2ngt7m0SAfwKO/Uccn71mfGfCLKgm1oScGXFxlWD6K8kfao8SY8mjGa3xWQSLRseWGRWJDEEnIfzDEcGMetZvVam453OWMcSSds9BJntVjqPdljIAgxGcAMcT0j1PWh7mmSDsIn7iKaVEO2Cvq7m2NzQeRJzPfvTLniDlQr+dRwHzECMdsUZcs7XI5ESWHoJwOvbnpQX7TySv1k8f1ov7CoGa8fX7/lTC+Iq1saXSTDi+STG63cthQMkYNst0qTTppQw2W2uA8G40jt5jaZOs9KNFUBWfIAWmCDGQf8RM1Nf8aZl2hUXsVRQ0dtwEx/WjL2jS6shUskc7S0ZjaIdj6jGe81Vnw2CATmcmcenTj+lKk3sL+CDymMfXPenLp2JAQE9P8AWrCz4YCSXVoA6NyZxjoIqy06wsKpUEDaf7JIBknn4evY96LEUdvSuGC/iJ716d7EeEW7d5boch2tshUnd7wEo4Ig/uyu34WAJkwPLWN0d62rfvG3c8d449avfZ72psW7il1YKCfMDMCCBK9stP360Yyuyk6PUgKg8QSbVwd0b9DUHhfjNjUD9zdVjEwD5gIBypz1FHssgjuI+9WUeYXT5edvYnoag8M3e6XeQWGJBng4k94qXXaFrlvaIBwcjGKD8L0F22x3/CR0aROOh461iqoo9H9iW/cuOz/qoq0bxewHNs3rYcYKlwD9iap/YT4bo9UP3Df0qj8ds/8AaLwxG88+ua2h0RLR6CrdqcGrzCxZCfBKH/y2Kf8AsImj7fi2oQErfYwMBwrDHckBj/1VdE2ehCkF4bivUQfv/pVZ7L+JHU6WzebbudAW24EnmASSB9azXtmP+0z/AOWv6tUydIdWbo0gFeaabxK+nw3X+W6fyNWFn2p1K4JVv7y//wAkVHkQ8Te1UeNeL+78qwX/ACX+p9P8mj03tY+6XWR2WP0NCeP+0mj2E/s7m4c4baJJ/EQ2a0jKLZMk60DarWiSWbJyZOTVRr9cHGxS2edomR2rRexfiFnVK6PYtKVMqNoMiBMluTMfethZtKnwKq/3VA/St/NFejLxt+zzn2c8Hu+8Vv2UsgbPvFAx1y0Vs/EvZ1LmVd1aR8RLrHWFJBB7ZxVxvri9Zy5MjSMKAPDfCxaEb3bjkwMeix+c0aRHpXFz/pUZqbGKXHzpjOemKh1Wqt2xLsqj1PPyHWs/r/axFxaUse7YH25P5U0hNpGiM1X67xeza+NxP8IyfsOPrWL1/jt+5guQP4UwPyyfqaqGerUPkhzNT4j7XFgVtoIOJfP/AKeB9zWd1/id27/zHZvScD5KMCg2eoLjzgdfQn8hk/SrpInJsCa5/ETB/Co796ga2xDQmBkjqB3zQ+utnlWDDOR3Hrgzx0otVKiGwxG2Ae8TJ+2K5no1ItMxYgLu9fSOZP8AnijtiKI5mDkfeO/NM8JKpuLkjjyGQJ6+YCRwKk1JBwoCyS25gCpjGDHOf1qsSo4i+IFUO1FIRPLBUBjwQzEczBzQbqSfKSyiTPoM/arLUWpU5hTkwJxHTpweJpnhOntshdmPLLBIEgEj4YJrJQYiv1LEEblMZwxjPfHFDvrseUhQOgA+fPU02+rMWeDtyZP9TzHahVsy6qTiRJjMc8Cc9KtL5ES/tTsQFknsD26npzNE3nuEQXGOmenTHWnG8La7UAUnJM5jMTPpSW2VRuYAkj8+mOpzTAEuI8bthiZ3DPpQi3vNnvxVj+0NcIAgQDjoAP0qws6IoFZpLRkCPnBifT1OaLoCP2Y196xfV7IdhOVCzvUSCDAOOc+leu6P2nUhPeW3TeEIYCV8/wAMxkT8q8useJahR7u2WSJG1ZxLbo6ZyfvTf943CRbc3AqDb5TIAWQAI+mKLQ7PV9Pb0Won3VxCeoR/MPmhyPtSX/Zk/gcH0YR+Y/pXm2h9nhqEW5auqzdVOGVokiepz0onReKa/ThSl27sJgb/AN4vxbT8ckZ9aT40x5s9R9lvDntNcDgDcFgyIMbv61X+O+BO193XaQSDE54H0rLeEf7Tn41FlCBALI23mfwtI6dxWt0HtPo767t+wgSd3ljO0Swxz600sdA3ZU6jQtbjykR1gx9TmgrgmZAzPyrd20kSjhh9D+YqG/oFb4ran1HP8jTsmjOf7JB/2P7fzFd7ap/2gf8A21/9z1J/s4upp7DW77LacEmHIHl3sAZ46j7ip/axFe6jqQytaUggyCCzkEHrUcr0VAyyoaUj0ov3FQXEM1gXRFIqm8c6/IfrV2Vqh8dbJHov86rj7Ewr2O1nuriv03Qf7pgH/PpXrgOJrxfwU+X6mvUvZjVb7AB5Ty/T8P5Y+ldMlqzOL3Rb1xrjSGsyxKQ0ppKQHnXtDdnU3f70fYAfyqpdqI8TuzduHu7fqar3eupLRzPsV2oe5cpl3UAdaqNVr+gp3QBuo1QHWq63461q4HQAkTzxkEfzqt1N88mhhzUSlei1EtG8TvXGDNkjlgBuyIMkZP1qb/eJyTC9PngULYtxJX5wfnjNK5ECRJiJ5+1ZOiyZtQWMjnn+lSWfGLkwzBgsgBuBMTG0g9Kqh5epg0+0ZGeaG6WgLmxqWJ2ADMGBk9pM/MVMLmwGSDz8QwOBMj781XrdzwNwx8u89ev50p1MFTPlBmJ5k5HoIrJXYwi45YBVaVJmDgEnnBkHpXaTwu+OFEesj7SB+VS2nBfKrHUSRB77lMfKjRobxIe1qBcCkAJelTwG5QZGR2rRMAM+CXRDeUgZgtn1ifyiardU2c8jkD09a0ev1dw2mN3TsvOUIZPKYMzheuCelVyLbZWgohaCANxYD1UHaJnoD9OKpAwHw65DBQASd2TxHPmPJHOBVgHb4w3wwZmD6YGTx+VC6zwi9b+KSG/EpBBHPPMzT9H4fcZwgtsY38g5gAiQInpUyj7EG3tRChREkzIgfEBMenzob3rZ8xKgkbQct9qbqNOU8pmZjAjPrPH1pvhtglj8LQZjcADEcnrzWUYWMtvZxmDMF2yfMQW2iByR3x+nFXS+Ne6XYmAJkYZB+I44M5+9Z65YOxGIVELbdq5LQpgxnMzn+tE29O8IxBOzocbpyJBHE9yORVyjJIEyS5r7TpseyhEkyvlYTMyRzEmO2IqO/wCEWwS1veqDYZmR5pmJHoPvQl2xvUgeUgl/MACSWIgFefLnNTPqYhHdXCwRtO7iJzAgY4zSUmvYBFjxR7IJDuHjkGOMTPxTx9K7Xe2OpZQrXWiBgtmIzuj4p9e9Aai+QrKOrkYOYgGCe3B/yKTSaIKpa5yRgESQTzI7yIoc1VsSBX15Y9cjrPl7mJzxU/h/jjWWlH7+UwwIxAK/zHWku6wAbnCP04giDjy9pmhNTp9x3rAJyegE8TjmiMk9UM9i9nLmm11kXLe5GHldf4WiSM8jsaIv+zzfhZW+eD/MV5F4I9+x7x7N9rJCTAjzNIAVlaRAyST6RzWs8D/2hazi7btXUEBnU7CPnyp+gpuMSlI0Oo8MuL8SH58j7isN7S2ibxVATheB6VtU/wBoSbhNogbZPmzOTiMEcfU1War23dyRbGwGSSo2z0yfiJ+oqYKN6YnIznhWkuoIZCBkknH61r/ZfxMJdA/C3lJ7dj9/1rJW9cLrub17aBwoBJYkdAP1J60JrtaZdFJUCWg/imDj/U1tKdaozS3Z7Xb1KsJVgR3Bp+6vEPDfFrqtbuIxBKkTzxwvryMevXNaj/iN9gDsd8y08MN0kR9BB+npWDnXZpZ6QaYzRntmsFovax2usgBLXIKyYA2g7yCe4jHSK7xDxC+vvXiN1oRIIIktJAyBJQ4PeetPMdmb1GoxJ65qn1HiEmBRQNwoqkeUkkYGcd+scRxz3rP6rVqrEcwAf51052YYkxYvkmPr6UHq9SowMn9OaFvahiMmBUa2ic8DueT9KOyqI2cnmnoaedPHAiuOmIyf9aMWO0GaRp/x7+n50sdhnqB0n50zQsZ2hST0CiSe/wClE+6ZT5ty/wBkiDFYSTtsYOwntSMhPBNPRGwD9BHfuandgGnBwBxiRzExQnXYhhtAEwxGYGP6nFRusKeoyJ9fQUTqAoJZZiTg/wCFQEHnHOYGfy+tVaGHaC6u3cVbvx5QJFWN64kgK0jkicyJHTrFUNobvIpEkEiDAjmJog6UhQxPBgnE5zz14prFis0Gj1TbYtmQNxiBmPP5p57d6lv6i3caWtKAWU7iOF6/DBjn8vlWftXCrttkYiR5cHBiMdPpNWHh1xfdtubacECZ3ESDmT34ocGuhlhqPCbFxv3b3EndydyeUSYUEETP5UZpVbaVGy5c3b1E5K7PdMOgGADGfSmXtIpE8kleD0PlxGYzTYNt1ggGG9RmInd1xUOx0yfWXveWxbuo9lioB8u6SBEgGCBPUCqK5cvi43xMWUcQCQpIIIXnvnmib+qdyCwJYNiGxA9Jhhjr3oZtOhBZ9uYwDGCfNgCP9JpLka2wC9N45qVge892ojykTE+UAjPfqIotdeGP7wo4uAiVAXHU7RBXjBqpvaTbJXcQeCGOwQcBgeuJg96kbSsGOQNygPtjKkgnKkfYA1p5Ie0LZINUC94L5Z/tAx5QCZ/hmTnj50zw8W2Vl9ybsmMNtIxJnsOo9etJp9IvnH/LtscktuYKAIwVx+Iz60r+Hi0AFuBmbiRIxwYAlsTHAFQnBvT2OwzUaa2l24PeM3wsQFjbhlC88AQJB+1U7tC5J4g+uZHORS3LzPcJUyWXEESSCOexyPvRaeDvdG9mKKoIa6UJAM4AXBJHfpmh8dsLKdrpgLwpO7pzPWajuakFsJHYTGfpzVkmmCsEAF0iZUqYJExknzA4OPsK0Pgfs5b1BZ7u+0BGBhRHZrmQfkMVcYfImyhvMALW6X+Iso4ABAhTyTJbnqBRuk0twjdcVgvMERPQYGYFbjwm3orF33drYCVE9S5k8tENian1Wks3SRadAwgsOQM9e3XFEuNV0Co8+v6I7oUh2RSdq4EEYKzBYwR5RnFDe5uhgSjw3w4JnAMeoMirq94a3vdtzajKp2uAcRsKs0Ds0SfXsai1t+5bB2XXPmC7hc3DcQJggx38vasqobRFZ8CITc6vbfJBjleu9Sdyiq/xC8XACiNqKJgeaABMnzERgKD3rT+FXGe22+9ufO9XmQGkAfDEEDietB3PBXKCH9YDTOBGI7QPTilJSbtAkZzQzbUFhzkdAAY/OJwakuXGyft/a+4/XtRGo8PuBfiBysj65E9Y+fSh7lshgVPWOevqZgfOpcXdsC08L09xryxcNsrwPjglZHGCpxM+taLxHT6hLdwXvOfKFuL2YHyMoE4BJwK8/wBVqriuSm9Dj4SckAHJBz35ooe1eqZXDsbkxnG+VKxkegOYnHNaRg2Ho7XXE2MDu3bmE5gCFg7ZBn5wPnWUHoNx/T5+tXO+7vLsZVuATO6BtbcCczkZ9KZd8ONu2skAtkJ1g8Enjg/1reEX7IbAtPo+pYE9J4+lTto29D9ak/YLhPwH/PGTjtVja8A1Pu93umgnmV6fX51q3GK2Tsr0sgGCQT+nypbOmN1yAYABzEgAcT2mn3bBWJmcEAE5HXIwa1Ps/wCP27aLbe3bJkRKCWk24mOTCRMD4jXOua9FKKsuPZjwmzatB7fmZh5nPM9QP4RNVPtlp3Z1K2XIA/5gyOuNo4z1q7HiSqvltBWkZBwQAAQR65M+tHabUrcEjnqOopvfZbR5QLDCZEnPz78UO1uMEtPYRAmt37V+GXrjKyIpABkiN3pz9cCsf+xlDnj+0pBB7GetS4+/RIPqVKqJZTjhTJU+p4pL2rJjyr2gDn6dT61YXfCrjCClzfnylG59MQaSz7O3jO604x/CeY7r/SoUortjsEfTHDbgScFQIhskjMA4zjvVve8N94qlCp2iDExIz1ExPeol07ADzGGUQWtuB5hP8OY9Owqx1OuspbNoFtxUiQJEkHrM04yTGqKzSlrUyvkMSYJEROMjP1qB78BiqgAnp/aP5fSoNHqiLQUgmdyycgZnjjEn70+5dtgY3eX6fPEd5pbvQmtkyaogiMmBGc4MxirA3TMlZznM4Kng+mKogpgOg4YAEdCIP1PrWu0+tDaSHR7jEnaTJUSOgWMc8+tKTl8WBW2dahadqyREnptESBMDFQe8kdPl15PP+BqK5ooILSu4NiMiOMTx6+lNtwFj6jJ74ET/ADqmosdlhYYhDwAXz0ghVIgDPBx8qRnhwTBOcESTJkAiMYHbtQljVMpMETjqRHQyOs4pmq1DzM53L5gMDpkjzDBPWlim9MLCvehypBItj9AcqO1SuDvCwR3XEkciR0EVNqdba90bYVVG0+YKDJweo3HgZmhdO6NszkKcmJPbJwD+gFHjAKt21RWhkBz5VEQP4p69Py+jvD71xim7c1tTMCIBBmckSMSY9arrlpZ3kEkq0qJJjOSflmp7OkuKUYmRAgCZAaJ8vyMduKzcUwostfqpvG6pYHbtAgQASJiRnIob/eKg5DebEsRI7bZkDPpUkkKx2xEjmR34/DFNseHK9slSuAGyeY4XGAJnrNOGUV2KghdQEO6AysoABkECSZ459eKsPD9S6ldhUAAtBuxG7jyrE8euO1UPvVJ8wOViR0aRED8Q6fWm2VEMQTIx3MTx6d8dKfl5K0xYmg1+tutqGdbkbLYV9pw4L9hzBJmMwaqPFna4VZVtoFHKRDGTjYIBJ7VHd0u3hg5ImVGACJAHyozwrTXr6ORa3A+WQQu6B2YDd0yDyKM+R/cNkFjWrZS46AbXUtBIB6+ncnFWmj9p0na4dWj8JESBwSeDH51QeKeBahElrB2dQAJ+pBJoWWIm6GmAFYqx6YkRJ7fStttdDs0upsWioFrcgchjv547dZ7zUV7SW7iWj71Td95aUwBEO+0SSQW6Y+fFT6Tw5vdINrvjJC3DB7CMAifyrO+KaLUBpNi6IIAK235UyCOvbPpXPDJt1/gk2ae94bZtjbd2qZ5ZSsnnEfOhjpNO7bAUDwYVtwmRPBGardJqNVc2C7bvsgPxlWbb3wwIPSflQeus3VbaoJ3HAhsQcGGAjEcd61i+Tp9/2Ox3hdqyTL7cmIO6ASeuDBq909jSe9RWK+8dgoVZDGfxMGAMYOSOlZa34XqigItsFAAkgccD1PFWfhHgLLF1n3vEQZPl7Bjx9M1sk/Yr+DY+IKLQ92gUrsEBzgZOcelUfiXtELemCo03JyyiVEzO2eT6ULqtFqrjbUMsVCjJgAfXEDrHTmhr/g95lN1jaJCpuKdd4xM4JOJjvXPzSSVPobKvQaU3SQWkjzErgxIkqpEMfTFdrHtFj7qdwAWSAssZnyzj6ClbVXUDAsVJJOCAJPBmCegn1qXwzS37pN1E944ENDCTKwCQ3xfTtWaeO5dEjLPjdxNoY7zHAXAMYk8zPNXSeMosMrE+qjj0I5+kVSfs95LkXbMEQYA6SSJnH4ekUPqru65LBpbqDE54gdPXpWin+3ZcZV2ekaHXrdA6NE+h9R/Sqj2m8Hv6jaEuLtGdpkZ+kzWdt6u7atjyyJMGDIIOZC8jrIrR+E+Ol0G8SR1GP9R61rGQdhqMDE/Rh/n8qJtXiMN9D0NABGJi2JMMxUnoil2n6A0dc8L1abQ9gxcdbagkQzOu4bTPEfi4EGeDXkeKUlpGVGO8e091CqNt2gHbtIyNxiZzxFA29E+0MvnJ6Lkr8z0rbXNA/wC8Z7VuLTMje8KA7kEsqbj54BB8vQjvU3/CRLlBpBvAViEOYdto4Oc/auyHJJRSxf4LPMh+JQeWmTPUCfWZmmJpWkQCQeTBMHrNenp7Mm6Llq1p/NbcI+yJDMSok9RIOenyqDw/2au22QLb810uFJcGdgctImBi2/2qlzWrUWFmBt6h08oVciCeQekkdD861nsrbue5O+GG7ywYIHUAcRPpQOq8O1494VtBUXUnTT5CfeO+BJ5WXUbhjIotfZ7xQNtuWylwi44LOAdtl0tuYBjbuuW47gyBW1za0h2wf2kslbtpiPLDBgwxG5T14+lVaWZa4w6fDA6/I8j+tH6jwDWi2pf/AJV0W2RnuAIfeyEgnAPIgdx3FV+t9ndVbt3bjhGSwxt3GFwNtcEbkgHkFgI70mm2N7ALq7Y+GWyQPMY4yRgfKjvB9M11jaIaRkkCQIII3CcfSnf7pvqiXXASzdNoKQQSTeRntCAcAi2x9I9atPBPZ2+L7FUwjXiTvQbW07Il2SWwA1xR6z2mnjYqI/EPDGQeZ1KfhUgbz3yfpkn6VS3bTAqu0wBGOw5gjr/Wt9d8P1Opt2xaKM10M9vzowItk7jzIggg9iKzXiPhmrVVdjFoX/cG4XCqlyIaTOFkEbuJETTSaHQOlm9bIIUglT8QEFfrhqiOqcSJOAPtEQOsCOKu7vguuQ+7Yrd2nbt94G/ebLlzYJPJt22MfKgdb4TqFF+41ry2jbt3GBEozhGC7QeRuQGON2aykpN7ROwB/EmbykAhh2EgfPpRvh/imQGA2mFJiYAwMdBPWqK/YfMrAmPUTyYojQWVV4JOQfpBxxP5d6pa7HZc+Ke5D+8nGDtnghlIKx3XdjvUlzUWggKonVoDDrPEicCBntS3vZi+ybk2vMDaT5+85jiB96A8R8FvWvMU2ntMwBg5FOM+Pqx2TX2Qe8ViwVtrQpBAJAIIjt+dOuzbVBkXEG5TmQSJwWiPpVNvhudv0n7daMbxO5c8rAMsrjsQcd5Hoe9XiqCzX+CeI3Sv7y8G6qCwJxM/Tj5VL4p4ranZdKs8SF2yzR6Dn5GsC2mTeWUbSJMpIkk4+XWiNI9veNwESdxacyOGK85qPI/QrNz4dr9he3bbaQdxXGNwHH+elFPrbn8ZrD+FeFWHuPuuEACYLBQTJyS36ULa1F2xcIUl18yhyJBBkYkxyORn5083VjTNm95LUtvK94Y8sceUHkn0pUsgSQIJycnJNYYabzLdNxtxyxKmQwyAVIE4ByRVx/xIdsYLDqRhh3gHyk/aapSfsLL06dd26M/M/pxUjQFZifhEwOW9B61T+D+NNdba67ZBIgHkZMn5ZqC77Sp7zYFIEgb2+GJ82OaMlQ7Lr/fForttShO4BmEEmIGeEB/n0rO6nVXASohT8MSc7QB05o/Ue7Y4iOQ2In/PWq8hhO4ggGQCMieSDPFYuOTt7FQNYvsjE7RuBHAn6Qc9qt9L42nugBb2uAFYyJ3DrEd5NVFmxvG4ZbJie3w4qAEqx3/Ecc9D+XTmpnxKXYqLax7QXFLGQZiQwmYECZyBHam3/FFuXRc2BSqEAgbgCTJwY54qrtux3TgGBB4PMZ561GGzyB/maS4kna7Cgj9pYuPOVAmPL5ZxIhRxRlrXIvl46ntJJkADjv8AWqs3gSJEeY5A5j8ucfSpU1otYKqxI5PTnqJ/yK2cpB0aqzdYGVMNDLMA4ZSrCCIyCRRqa3UlmZbzBz5jheiMkpKwnld+I+InnNdXV57nKPTMx1rxPVHePfSXENKJLDYLZhtsqSigE8mBORU9y/qLst707mChoRFLBDI8yqD/AF49K6uqJ8s17Cx9q9cYuRcIZ3Fx4AG5lmDgceZscGcg1O7ag7T734d+0hEBX3gcPDBZyHfrjdiIFdXVlLlmumOwfV/tZz+0MFncVCWoLG4Lu4rsgtvAbdzIqvt6XViWt6t+HEPbtPC3Wtu4h0IILWrUdtsCBSV1XH6nlS7C2MXTXzb91dvu6TaIXagUGwItFQq4IEfOBMwKM/3cbtm9Y94QL7tduSqHdccgswO2UJIGFgCkrqJ8/JV2FsqtfbuWU/ZtReDWvdptm1bOz3Qa2httsLKyq7AP8WTmark9ptU15Lo1A3oHCubNoH94QbhCrb2h2KqS8bsc9K6ur0PppSnx5t7KQboPa33JRU3hbYdEI2yq3CWeJE5YkyTPyqTxH2hfVNZsh2W1cuhbqFLe1gz++kKq4b3gncM55jFdXVcuNRTab/I+i/8AG/C78G4l2HF1dRuhR+9tKQjcdASI4zkGsVpfE9a4u2Evna/vndStuG98Q10vK+YnEHkdIrq6uH6b6jklFtvomyp07JMMp2ggmGPwHBA65n8qM/3mlq7vt2xI8q7sgZgcnJrq6vTSKNv4frve21couZx2yRysVD47p3S2WQbQASRuxEZxPaurqGtF9mW8LsW720vIRXcOVGSAp29eZI6dKWwibNiZPmDMRG4Hgx9OtdXVnyfoJkDai3LBCdrCQcTkc/Oq/WJHlPJ+wP0rq6pitkk2h07NchmkAgSPniR2n5VYa39oEJI22zEqcSNzTBzPy7V1dUPkcZUF0DHXuJBdjG4ZyfNG7PUYiPWhhZYREESB9Y3D8q6urpb2UWeqZblgXAxldoIA2FWAhWMCGGYwQYqbw24F2tkhUcgMB5SxWQCuSJ7ia6urKTq/5EV37UwcwQAcwVmDPIzRt3xL926EAhlPIEhiOhjiTjqK6uougsl02qQqogCFiYIzGTj6n6VBrtVbcQQSVyfkeh7966urWO7HYLortshjsmGJ+o4+gHSuu6q2WhkGzB7z65Pzrq6rSVCsW14fvQsCAonYCOik9jiYpyeH3QowpOeSesdRSV1SUf/Z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268" name="AutoShape 4" descr="data:image/jpeg;base64,/9j/4AAQSkZJRgABAQAAAQABAAD/2wCEAAkGBxMTEhUUExQWFhQXGBgXGRgXFx0eHBcZFhgYFhccFhcYHyggGBolHBcVITEhJSktLi4uGB8zODMsNygtLisBCgoKDg0OGxAQGywkHCQsLCwsLCwsLCwsLCwsLCwsLCwsLCwsLCwsLCwsLCwsLCwsLCwsLCwsLCwsLCwsLCwsLP/AABEIAKcBLgMBIgACEQEDEQH/xAAbAAABBQEBAAAAAAAAAAAAAAAEAQIDBQYAB//EAEUQAAIBAwMCAwYDBQUFBwUAAAECEQADIQQSMUFRBSJhBhMycYGRQqGxFCNSwdFicuHw8QcVFjOSJENTY6KywhdzgpPS/8QAGQEAAwEBAQAAAAAAAAAAAAAAAAECAwQF/8QAJxEAAgICAgIBAwUBAAAAAAAAAAECERIhAzETQVEEYZEyUnGBsRT/2gAMAwEAAhEDEQA/APVjbIpVQmkD4pVuGro57Q9LJNKbLUou+lTIfWkUqYIRS1OUE5NSpb9KLQYsHVKbsNFTHNLvU0rCgTNcZoogZpisIp2FEM0sGplbuKdvXgCiwogpVaiDZHaolUTiiwoUGl94aluoKHK0WNqhSa7dTCK6mInVqdQ01IGpDQQVpADUYu0ovikPQ8k1G1Kb4phu0AxBUi3qhL1wemIOVxSGKFF2ka7SorIIpMChve0pu0xWEb6UEUJ7yl97SoLCt1NLVFvpC9AWSs9Q3BSB+9ONIOxitFczVxNRMwpkgwalV6iml3VrRhkEi9XC7Q+6l3UsSsyc3aemojrQu6l3UYhmGHUTUfvBUAeu30sB5hP7RTRcFQb67fTxDMJ95Sb6g30m+jEMwlblO3ihd9LupYhmF+8pvvKG3V00YjzCt1IXocNS7qVDyJt1duqLfSbqKDIkmkn0pm6u30UFocSaTfSbqbNFCsdvpd9MmummFj95rveGmbq6aQWP95SbqZNdNFBZKo+VPCjrQ26umih5IMLLTDcHehZpCaWIZhDOKQNQ00u408RZBBamlhUBJpJooMjy9fbJj+N66/7aXFAzcMzziPl3rITbBaLhInAiG+bY2jvg/aiLl6xyDdJ9Twf7XIaecRz6TVf9BHgiaA+22oPEj5kn+lWvgHtRqLzlGIkJu+zIDgz0Y/asdc0Z91uVC2ckEllBiAAGIPU4BI9KO9k9RbW8ZaJRkWWBBLEEAHqxIHFS+a12WuFL0eunVMWAxBYLgZg7eoz3zQfh+uubnngG4oBz8F1k6+gFPuvBQ5EOh46R/h+VVPgnilm7cve6ubwHvHIIwzbgfMBjn7Vy5vHs3cVmFe03idy3p7l1GhkdAIA+FmYZHB6Zrz9vabVEyb1yeMEiR8hifXmtx4vY/adPfW2y/wDd5kQCrbjJns1Y7S+yV0+ZbqNEhthBKtE7SOOvetoclKmZy47eiLT+1GqUmLz/AP5HdHyDTU932w1hH/Mj5KM05fZK4GG5mic7bcn6GYme9Tv7I3GaV37egIUEfMlwJ+la5sjxfYiX231QAll+ZGfyxUQ9stXJPvfptX54EfnVppfYuILAt/euQP8A0Z/OiLfsTb6x/wBTH9AKfkDwlVb9ttXmWU8Z2jH0FOt+2GqBPn+kKYzPUT6c1eJ7H2ByV+x/m1EWvANKhnyz6BOvPQ0sx+Ezr+1mpMhbzzBwVQdvqIqNfavXEiHPH8AP1nbM4rWLpNKvQ/SR/wC0Cne8044Qn5yf1NGY/CjJp454gRG69z/D/OJAovSeIeKNOzeY/uE9uGzWh/brY+Gyv2H9Ka3jDfhVR/n0ilkx+JFDd8T8VX8N/wD/AFAjPyQ8U23474j+Iukzl7agCPUpjpzV0/i948ED6f1od/Eb/wD4hHyx+lFsPEin1XtVrUjdcUfJU6fxGOMek0lv2v1RE+9WMci2D9BAmp9brHb4nZvmxP5Vk7fh2obISY67WA/6oiaTk0heNWXTe1utH/fHHWE9ekU637Zav/xiSehVMY+QFVdr2b1z5WwSJ53qB/6iKmu+ymvH/cE/K5bP/wApoyFg/gtLPtPqAQH1XpMc9uFj7Zqce2F3cYvAxPWQdqziUyCePXFZ1vZ/ViS2nucfwyfymg7vhN5fisXR67SMc9qMhYGnve2N/K+8ZhnI2j/4g1EvttrAfjWPVQf5Vk3R+xHzmRFN/aHEGDkx1/nRmGBr09utWOWRsT8A/UCpv+P9SADCH6D+VYs3GBAICzjIx9T1ov3B67Tie046GhzDA0//AB5qYObYyYlQIntPaI4PNEj2/vSJVNs5ba3bjDfnWIuBhyhA75/XirrwVS0+7GncjJ96hJEyIAYZAjmIzUy5FFWNcdujXWfau/dxaS1uIOSZ2wBJIBkx8qdb9otWSV92krgkqw456/56TWfupqwZSzph/cRBz235/TmgbniesDAsu3+ztQgj1zj51l52+q/Jb4Uu7NFqvbp7c7ltEiMAt1EjMfKmWPb4md/ulM4ALHEDk7eZnP8ASslqNddefeW7Iz8TWxjHdZJHpk4qr9yxg+WDIBMAEjkCeea2jyWZ+NejeH/aI+P3S/eaT/6iNPwL9jWI/Y7gXfB2xJME7RE5gGPrTFUbQ0kg8ERGP7xFN8geMqzYzJY56AfLr9qO0WlZyFkw08CTA+LA7DP0pl21t8rRggyrggzBGVMV1/UeQqsL/djdlYgkZIjEcVx5HRQ6z4j7kNttJc6A3AYjj4QRM+UwcYqvs32wVEFf4cds95pbdn+1BiRkf5in6BT7xkMS1tyM/wBkjH1qrEH+Le0+quqEu3XuDnk8MOGPXrg9z3obT6p1AK70Bx5TtMdQY6Gq3WiCCTnbmPmak/a5ET259P8ASn6Ci/Txm9D21vOFdQrKYIO2NvIwRAzzW0/2XXptXlkkB1YT2ZYx/wBNeXpmY5/M1uf9kd+L2ot90Rv+lo/+QoXY12enClFIDUWr1AtozkEhQTA5xVmhJf8AhaOYP6VUKWPJJ+tVt/2wPC2MHEl+h5xH86da8Qn4Y+4/Qmqg0RItFt0RZ0LNwIHc/wAu9E+G6QwGuc9F5j5kcmrKapsVFcvhKdST+Vdc8NtASRAHWeKsQKdFKx0ZtrenJgXD9DI/SmDQW2+G+v1H+NaC7pbbcop9So/WoW8KtEyUH3P6TVWiaZSt4S/4WQ/U/wBKAv8Ag+qJgW1/vFwB/M/lWqfw1OBIHoa63oQD8Rjt/jRYUZbQ+B6oFRduj3YLErbJDZH4XKYzH2rVaS0qmRcdiQJ3tP3jrU4WlNsVLKFNV2o8FsXGLtbBY8tLA/kak1uot2xLR8gM/wCH1qj1XjzfghR6kk/rA+1VGLfQm17L3TaO3ZU7ZA5JZicfNiYFVXiXi/RW2g/Rj8u361NoiLyxcvB8ztDKMjGdsE/Wjrelt28hVXuev1Y0ddi76Mbr/CjqY26i0ODDck+pIMj6UNe9jr4g2jaOOjQJ9JGfnit/auqwJQhgDBIM5+lcalq2VHR5ynslqiQptiIGQwMx1Ik/pQ7+zl+3zZuNM/CD6wMdPr1r0txHQn5UO3vSREKvXMn9REVOIaPM79q2g/fLdScDyECeIIIPUT1mhNPfU+YXYBfmWUmY4gT2zHpXsqiF+PPfgfaohaRh5tjHPQd/UUsR0ea6i8qwN9zaYjzScKDwehMwc4jmmXfFVFlwLb3HzLC6VgdIEnAE8L9q9B1Pg2ngt7m0SAfwKO/Uccn71mfGfCLKgm1oScGXFxlWD6K8kfao8SY8mjGa3xWQSLRseWGRWJDEEnIfzDEcGMetZvVam453OWMcSSds9BJntVjqPdljIAgxGcAMcT0j1PWh7mmSDsIn7iKaVEO2Cvq7m2NzQeRJzPfvTLniDlQr+dRwHzECMdsUZcs7XI5ESWHoJwOvbnpQX7TySv1k8f1ov7CoGa8fX7/lTC+Iq1saXSTDi+STG63cthQMkYNst0qTTppQw2W2uA8G40jt5jaZOs9KNFUBWfIAWmCDGQf8RM1Nf8aZl2hUXsVRQ0dtwEx/WjL2jS6shUskc7S0ZjaIdj6jGe81Vnw2CATmcmcenTj+lKk3sL+CDymMfXPenLp2JAQE9P8AWrCz4YCSXVoA6NyZxjoIqy06wsKpUEDaf7JIBknn4evY96LEUdvSuGC/iJ716d7EeEW7d5boch2tshUnd7wEo4Ig/uyu34WAJkwPLWN0d62rfvG3c8d449avfZ72psW7il1YKCfMDMCCBK9stP360Yyuyk6PUgKg8QSbVwd0b9DUHhfjNjUD9zdVjEwD5gIBypz1FHssgjuI+9WUeYXT5edvYnoag8M3e6XeQWGJBng4k94qXXaFrlvaIBwcjGKD8L0F22x3/CR0aROOh461iqoo9H9iW/cuOz/qoq0bxewHNs3rYcYKlwD9iap/YT4bo9UP3Df0qj8ds/8AaLwxG88+ua2h0RLR6CrdqcGrzCxZCfBKH/y2Kf8AsImj7fi2oQErfYwMBwrDHckBj/1VdE2ehCkF4bivUQfv/pVZ7L+JHU6WzebbudAW24EnmASSB9azXtmP+0z/AOWv6tUydIdWbo0gFeaabxK+nw3X+W6fyNWFn2p1K4JVv7y//wAkVHkQ8Te1UeNeL+78qwX/ACX+p9P8mj03tY+6XWR2WP0NCeP+0mj2E/s7m4c4baJJ/EQ2a0jKLZMk60DarWiSWbJyZOTVRr9cHGxS2edomR2rRexfiFnVK6PYtKVMqNoMiBMluTMfethZtKnwKq/3VA/St/NFejLxt+zzn2c8Hu+8Vv2UsgbPvFAx1y0Vs/EvZ1LmVd1aR8RLrHWFJBB7ZxVxvri9Zy5MjSMKAPDfCxaEb3bjkwMeix+c0aRHpXFz/pUZqbGKXHzpjOemKh1Wqt2xLsqj1PPyHWs/r/axFxaUse7YH25P5U0hNpGiM1X67xeza+NxP8IyfsOPrWL1/jt+5guQP4UwPyyfqaqGerUPkhzNT4j7XFgVtoIOJfP/AKeB9zWd1/id27/zHZvScD5KMCg2eoLjzgdfQn8hk/SrpInJsCa5/ETB/Co796ga2xDQmBkjqB3zQ+utnlWDDOR3Hrgzx0otVKiGwxG2Ae8TJ+2K5no1ItMxYgLu9fSOZP8AnijtiKI5mDkfeO/NM8JKpuLkjjyGQJ6+YCRwKk1JBwoCyS25gCpjGDHOf1qsSo4i+IFUO1FIRPLBUBjwQzEczBzQbqSfKSyiTPoM/arLUWpU5hTkwJxHTpweJpnhOntshdmPLLBIEgEj4YJrJQYiv1LEEblMZwxjPfHFDvrseUhQOgA+fPU02+rMWeDtyZP9TzHahVsy6qTiRJjMc8Cc9KtL5ES/tTsQFknsD26npzNE3nuEQXGOmenTHWnG8La7UAUnJM5jMTPpSW2VRuYAkj8+mOpzTAEuI8bthiZ3DPpQi3vNnvxVj+0NcIAgQDjoAP0qws6IoFZpLRkCPnBifT1OaLoCP2Y196xfV7IdhOVCzvUSCDAOOc+leu6P2nUhPeW3TeEIYCV8/wAMxkT8q8useJahR7u2WSJG1ZxLbo6ZyfvTf943CRbc3AqDb5TIAWQAI+mKLQ7PV9Pb0Won3VxCeoR/MPmhyPtSX/Zk/gcH0YR+Y/pXm2h9nhqEW5auqzdVOGVokiepz0onReKa/ThSl27sJgb/AN4vxbT8ckZ9aT40x5s9R9lvDntNcDgDcFgyIMbv61X+O+BO193XaQSDE54H0rLeEf7Tn41FlCBALI23mfwtI6dxWt0HtPo767t+wgSd3ljO0Swxz600sdA3ZU6jQtbjykR1gx9TmgrgmZAzPyrd20kSjhh9D+YqG/oFb4ran1HP8jTsmjOf7JB/2P7fzFd7ap/2gf8A21/9z1J/s4upp7DW77LacEmHIHl3sAZ46j7ip/axFe6jqQytaUggyCCzkEHrUcr0VAyyoaUj0ov3FQXEM1gXRFIqm8c6/IfrV2Vqh8dbJHov86rj7Ewr2O1nuriv03Qf7pgH/PpXrgOJrxfwU+X6mvUvZjVb7AB5Ty/T8P5Y+ldMlqzOL3Rb1xrjSGsyxKQ0ppKQHnXtDdnU3f70fYAfyqpdqI8TuzduHu7fqar3eupLRzPsV2oe5cpl3UAdaqNVr+gp3QBuo1QHWq63461q4HQAkTzxkEfzqt1N88mhhzUSlei1EtG8TvXGDNkjlgBuyIMkZP1qb/eJyTC9PngULYtxJX5wfnjNK5ECRJiJ5+1ZOiyZtQWMjnn+lSWfGLkwzBgsgBuBMTG0g9Kqh5epg0+0ZGeaG6WgLmxqWJ2ADMGBk9pM/MVMLmwGSDz8QwOBMj781XrdzwNwx8u89ev50p1MFTPlBmJ5k5HoIrJXYwi45YBVaVJmDgEnnBkHpXaTwu+OFEesj7SB+VS2nBfKrHUSRB77lMfKjRobxIe1qBcCkAJelTwG5QZGR2rRMAM+CXRDeUgZgtn1ifyiardU2c8jkD09a0ev1dw2mN3TsvOUIZPKYMzheuCelVyLbZWgohaCANxYD1UHaJnoD9OKpAwHw65DBQASd2TxHPmPJHOBVgHb4w3wwZmD6YGTx+VC6zwi9b+KSG/EpBBHPPMzT9H4fcZwgtsY38g5gAiQInpUyj7EG3tRChREkzIgfEBMenzob3rZ8xKgkbQct9qbqNOU8pmZjAjPrPH1pvhtglj8LQZjcADEcnrzWUYWMtvZxmDMF2yfMQW2iByR3x+nFXS+Ne6XYmAJkYZB+I44M5+9Z65YOxGIVELbdq5LQpgxnMzn+tE29O8IxBOzocbpyJBHE9yORVyjJIEyS5r7TpseyhEkyvlYTMyRzEmO2IqO/wCEWwS1veqDYZmR5pmJHoPvQl2xvUgeUgl/MACSWIgFefLnNTPqYhHdXCwRtO7iJzAgY4zSUmvYBFjxR7IJDuHjkGOMTPxTx9K7Xe2OpZQrXWiBgtmIzuj4p9e9Aai+QrKOrkYOYgGCe3B/yKTSaIKpa5yRgESQTzI7yIoc1VsSBX15Y9cjrPl7mJzxU/h/jjWWlH7+UwwIxAK/zHWku6wAbnCP04giDjy9pmhNTp9x3rAJyegE8TjmiMk9UM9i9nLmm11kXLe5GHldf4WiSM8jsaIv+zzfhZW+eD/MV5F4I9+x7x7N9rJCTAjzNIAVlaRAyST6RzWs8D/2hazi7btXUEBnU7CPnyp+gpuMSlI0Oo8MuL8SH58j7isN7S2ibxVATheB6VtU/wBoSbhNogbZPmzOTiMEcfU1War23dyRbGwGSSo2z0yfiJ+oqYKN6YnIznhWkuoIZCBkknH61r/ZfxMJdA/C3lJ7dj9/1rJW9cLrub17aBwoBJYkdAP1J60JrtaZdFJUCWg/imDj/U1tKdaozS3Z7Xb1KsJVgR3Bp+6vEPDfFrqtbuIxBKkTzxwvryMevXNaj/iN9gDsd8y08MN0kR9BB+npWDnXZpZ6QaYzRntmsFovax2usgBLXIKyYA2g7yCe4jHSK7xDxC+vvXiN1oRIIIktJAyBJQ4PeetPMdmb1GoxJ65qn1HiEmBRQNwoqkeUkkYGcd+scRxz3rP6rVqrEcwAf51052YYkxYvkmPr6UHq9SowMn9OaFvahiMmBUa2ic8DueT9KOyqI2cnmnoaedPHAiuOmIyf9aMWO0GaRp/x7+n50sdhnqB0n50zQsZ2hST0CiSe/wClE+6ZT5ty/wBkiDFYSTtsYOwntSMhPBNPRGwD9BHfuandgGnBwBxiRzExQnXYhhtAEwxGYGP6nFRusKeoyJ9fQUTqAoJZZiTg/wCFQEHnHOYGfy+tVaGHaC6u3cVbvx5QJFWN64kgK0jkicyJHTrFUNobvIpEkEiDAjmJog6UhQxPBgnE5zz14prFis0Gj1TbYtmQNxiBmPP5p57d6lv6i3caWtKAWU7iOF6/DBjn8vlWftXCrttkYiR5cHBiMdPpNWHh1xfdtubacECZ3ESDmT34ocGuhlhqPCbFxv3b3EndydyeUSYUEETP5UZpVbaVGy5c3b1E5K7PdMOgGADGfSmXtIpE8kleD0PlxGYzTYNt1ggGG9RmInd1xUOx0yfWXveWxbuo9lioB8u6SBEgGCBPUCqK5cvi43xMWUcQCQpIIIXnvnmib+qdyCwJYNiGxA9Jhhjr3oZtOhBZ9uYwDGCfNgCP9JpLka2wC9N45qVge892ojykTE+UAjPfqIotdeGP7wo4uAiVAXHU7RBXjBqpvaTbJXcQeCGOwQcBgeuJg96kbSsGOQNygPtjKkgnKkfYA1p5Ie0LZINUC94L5Z/tAx5QCZ/hmTnj50zw8W2Vl9ybsmMNtIxJnsOo9etJp9IvnH/LtscktuYKAIwVx+Iz60r+Hi0AFuBmbiRIxwYAlsTHAFQnBvT2OwzUaa2l24PeM3wsQFjbhlC88AQJB+1U7tC5J4g+uZHORS3LzPcJUyWXEESSCOexyPvRaeDvdG9mKKoIa6UJAM4AXBJHfpmh8dsLKdrpgLwpO7pzPWajuakFsJHYTGfpzVkmmCsEAF0iZUqYJExknzA4OPsK0Pgfs5b1BZ7u+0BGBhRHZrmQfkMVcYfImyhvMALW6X+Iso4ABAhTyTJbnqBRuk0twjdcVgvMERPQYGYFbjwm3orF33drYCVE9S5k8tENian1Wks3SRadAwgsOQM9e3XFEuNV0Co8+v6I7oUh2RSdq4EEYKzBYwR5RnFDe5uhgSjw3w4JnAMeoMirq94a3vdtzajKp2uAcRsKs0Ds0SfXsai1t+5bB2XXPmC7hc3DcQJggx38vasqobRFZ8CITc6vbfJBjleu9Sdyiq/xC8XACiNqKJgeaABMnzERgKD3rT+FXGe22+9ufO9XmQGkAfDEEDietB3PBXKCH9YDTOBGI7QPTilJSbtAkZzQzbUFhzkdAAY/OJwakuXGyft/a+4/XtRGo8PuBfiBysj65E9Y+fSh7lshgVPWOevqZgfOpcXdsC08L09xryxcNsrwPjglZHGCpxM+taLxHT6hLdwXvOfKFuL2YHyMoE4BJwK8/wBVqriuSm9Dj4SckAHJBz35ooe1eqZXDsbkxnG+VKxkegOYnHNaRg2Ho7XXE2MDu3bmE5gCFg7ZBn5wPnWUHoNx/T5+tXO+7vLsZVuATO6BtbcCczkZ9KZd8ONu2skAtkJ1g8Enjg/1reEX7IbAtPo+pYE9J4+lTto29D9ak/YLhPwH/PGTjtVja8A1Pu93umgnmV6fX51q3GK2Tsr0sgGCQT+nypbOmN1yAYABzEgAcT2mn3bBWJmcEAE5HXIwa1Ps/wCP27aLbe3bJkRKCWk24mOTCRMD4jXOua9FKKsuPZjwmzatB7fmZh5nPM9QP4RNVPtlp3Z1K2XIA/5gyOuNo4z1q7HiSqvltBWkZBwQAAQR65M+tHabUrcEjnqOopvfZbR5QLDCZEnPz78UO1uMEtPYRAmt37V+GXrjKyIpABkiN3pz9cCsf+xlDnj+0pBB7GetS4+/RIPqVKqJZTjhTJU+p4pL2rJjyr2gDn6dT61YXfCrjCClzfnylG59MQaSz7O3jO604x/CeY7r/SoUortjsEfTHDbgScFQIhskjMA4zjvVve8N94qlCp2iDExIz1ExPeol07ADzGGUQWtuB5hP8OY9Owqx1OuspbNoFtxUiQJEkHrM04yTGqKzSlrUyvkMSYJEROMjP1qB78BiqgAnp/aP5fSoNHqiLQUgmdyycgZnjjEn70+5dtgY3eX6fPEd5pbvQmtkyaogiMmBGc4MxirA3TMlZznM4Kng+mKogpgOg4YAEdCIP1PrWu0+tDaSHR7jEnaTJUSOgWMc8+tKTl8WBW2dahadqyREnptESBMDFQe8kdPl15PP+BqK5ooILSu4NiMiOMTx6+lNtwFj6jJ74ET/ADqmosdlhYYhDwAXz0ghVIgDPBx8qRnhwTBOcESTJkAiMYHbtQljVMpMETjqRHQyOs4pmq1DzM53L5gMDpkjzDBPWlim9MLCvehypBItj9AcqO1SuDvCwR3XEkciR0EVNqdba90bYVVG0+YKDJweo3HgZmhdO6NszkKcmJPbJwD+gFHjAKt21RWhkBz5VEQP4p69Py+jvD71xim7c1tTMCIBBmckSMSY9arrlpZ3kEkq0qJJjOSflmp7OkuKUYmRAgCZAaJ8vyMduKzcUwostfqpvG6pYHbtAgQASJiRnIob/eKg5DebEsRI7bZkDPpUkkKx2xEjmR34/DFNseHK9slSuAGyeY4XGAJnrNOGUV2KghdQEO6AysoABkECSZ459eKsPD9S6ldhUAAtBuxG7jyrE8euO1UPvVJ8wOViR0aRED8Q6fWm2VEMQTIx3MTx6d8dKfl5K0xYmg1+tutqGdbkbLYV9pw4L9hzBJmMwaqPFna4VZVtoFHKRDGTjYIBJ7VHd0u3hg5ImVGACJAHyozwrTXr6ORa3A+WQQu6B2YDd0yDyKM+R/cNkFjWrZS46AbXUtBIB6+ncnFWmj9p0na4dWj8JESBwSeDH51QeKeBahElrB2dQAJ+pBJoWWIm6GmAFYqx6YkRJ7fStttdDs0upsWioFrcgchjv547dZ7zUV7SW7iWj71Td95aUwBEO+0SSQW6Y+fFT6Tw5vdINrvjJC3DB7CMAifyrO+KaLUBpNi6IIAK235UyCOvbPpXPDJt1/gk2ae94bZtjbd2qZ5ZSsnnEfOhjpNO7bAUDwYVtwmRPBGardJqNVc2C7bvsgPxlWbb3wwIPSflQeus3VbaoJ3HAhsQcGGAjEcd61i+Tp9/2Ox3hdqyTL7cmIO6ASeuDBq909jSe9RWK+8dgoVZDGfxMGAMYOSOlZa34XqigItsFAAkgccD1PFWfhHgLLF1n3vEQZPl7Bjx9M1sk/Yr+DY+IKLQ92gUrsEBzgZOcelUfiXtELemCo03JyyiVEzO2eT6ULqtFqrjbUMsVCjJgAfXEDrHTmhr/g95lN1jaJCpuKdd4xM4JOJjvXPzSSVPobKvQaU3SQWkjzErgxIkqpEMfTFdrHtFj7qdwAWSAssZnyzj6ClbVXUDAsVJJOCAJPBmCegn1qXwzS37pN1E944ENDCTKwCQ3xfTtWaeO5dEjLPjdxNoY7zHAXAMYk8zPNXSeMosMrE+qjj0I5+kVSfs95LkXbMEQYA6SSJnH4ekUPqru65LBpbqDE54gdPXpWin+3ZcZV2ekaHXrdA6NE+h9R/Sqj2m8Hv6jaEuLtGdpkZ+kzWdt6u7atjyyJMGDIIOZC8jrIrR+E+Ol0G8SR1GP9R61rGQdhqMDE/Rh/n8qJtXiMN9D0NABGJi2JMMxUnoil2n6A0dc8L1abQ9gxcdbagkQzOu4bTPEfi4EGeDXkeKUlpGVGO8e091CqNt2gHbtIyNxiZzxFA29E+0MvnJ6Lkr8z0rbXNA/wC8Z7VuLTMje8KA7kEsqbj54BB8vQjvU3/CRLlBpBvAViEOYdto4Oc/auyHJJRSxf4LPMh+JQeWmTPUCfWZmmJpWkQCQeTBMHrNenp7Mm6Llq1p/NbcI+yJDMSok9RIOenyqDw/2au22QLb810uFJcGdgctImBi2/2qlzWrUWFmBt6h08oVciCeQekkdD861nsrbue5O+GG7ywYIHUAcRPpQOq8O1494VtBUXUnTT5CfeO+BJ5WXUbhjIotfZ7xQNtuWylwi44LOAdtl0tuYBjbuuW47gyBW1za0h2wf2kslbtpiPLDBgwxG5T14+lVaWZa4w6fDA6/I8j+tH6jwDWi2pf/AJV0W2RnuAIfeyEgnAPIgdx3FV+t9ndVbt3bjhGSwxt3GFwNtcEbkgHkFgI70mm2N7ALq7Y+GWyQPMY4yRgfKjvB9M11jaIaRkkCQIII3CcfSnf7pvqiXXASzdNoKQQSTeRntCAcAi2x9I9atPBPZ2+L7FUwjXiTvQbW07Il2SWwA1xR6z2mnjYqI/EPDGQeZ1KfhUgbz3yfpkn6VS3bTAqu0wBGOw5gjr/Wt9d8P1Opt2xaKM10M9vzowItk7jzIggg9iKzXiPhmrVVdjFoX/cG4XCqlyIaTOFkEbuJETTSaHQOlm9bIIUglT8QEFfrhqiOqcSJOAPtEQOsCOKu7vguuQ+7Yrd2nbt94G/ebLlzYJPJt22MfKgdb4TqFF+41ry2jbt3GBEozhGC7QeRuQGON2aykpN7ROwB/EmbykAhh2EgfPpRvh/imQGA2mFJiYAwMdBPWqK/YfMrAmPUTyYojQWVV4JOQfpBxxP5d6pa7HZc+Ke5D+8nGDtnghlIKx3XdjvUlzUWggKonVoDDrPEicCBntS3vZi+ybk2vMDaT5+85jiB96A8R8FvWvMU2ntMwBg5FOM+Pqx2TX2Qe8ViwVtrQpBAJAIIjt+dOuzbVBkXEG5TmQSJwWiPpVNvhudv0n7daMbxO5c8rAMsrjsQcd5Hoe9XiqCzX+CeI3Sv7y8G6qCwJxM/Tj5VL4p4ranZdKs8SF2yzR6Dn5GsC2mTeWUbSJMpIkk4+XWiNI9veNwESdxacyOGK85qPI/QrNz4dr9he3bbaQdxXGNwHH+elFPrbn8ZrD+FeFWHuPuuEACYLBQTJyS36ULa1F2xcIUl18yhyJBBkYkxyORn5083VjTNm95LUtvK94Y8sceUHkn0pUsgSQIJycnJNYYabzLdNxtxyxKmQwyAVIE4ByRVx/xIdsYLDqRhh3gHyk/aapSfsLL06dd26M/M/pxUjQFZifhEwOW9B61T+D+NNdba67ZBIgHkZMn5ZqC77Sp7zYFIEgb2+GJ82OaMlQ7Lr/fForttShO4BmEEmIGeEB/n0rO6nVXASohT8MSc7QB05o/Ue7Y4iOQ2In/PWq8hhO4ggGQCMieSDPFYuOTt7FQNYvsjE7RuBHAn6Qc9qt9L42nugBb2uAFYyJ3DrEd5NVFmxvG4ZbJie3w4qAEqx3/Ecc9D+XTmpnxKXYqLax7QXFLGQZiQwmYECZyBHam3/FFuXRc2BSqEAgbgCTJwY54qrtux3TgGBB4PMZ561GGzyB/maS4kna7Cgj9pYuPOVAmPL5ZxIhRxRlrXIvl46ntJJkADjv8AWqs3gSJEeY5A5j8ucfSpU1otYKqxI5PTnqJ/yK2cpB0aqzdYGVMNDLMA4ZSrCCIyCRRqa3UlmZbzBz5jheiMkpKwnld+I+InnNdXV57nKPTMx1rxPVHePfSXENKJLDYLZhtsqSigE8mBORU9y/qLst707mChoRFLBDI8yqD/AF49K6uqJ8s17Cx9q9cYuRcIZ3Fx4AG5lmDgceZscGcg1O7ag7T734d+0hEBX3gcPDBZyHfrjdiIFdXVlLlmumOwfV/tZz+0MFncVCWoLG4Lu4rsgtvAbdzIqvt6XViWt6t+HEPbtPC3Wtu4h0IILWrUdtsCBSV1XH6nlS7C2MXTXzb91dvu6TaIXagUGwItFQq4IEfOBMwKM/3cbtm9Y94QL7tduSqHdccgswO2UJIGFgCkrqJ8/JV2FsqtfbuWU/ZtReDWvdptm1bOz3Qa2httsLKyq7AP8WTmark9ptU15Lo1A3oHCubNoH94QbhCrb2h2KqS8bsc9K6ur0PppSnx5t7KQboPa33JRU3hbYdEI2yq3CWeJE5YkyTPyqTxH2hfVNZsh2W1cuhbqFLe1gz++kKq4b3gncM55jFdXVcuNRTab/I+i/8AG/C78G4l2HF1dRuhR+9tKQjcdASI4zkGsVpfE9a4u2Evna/vndStuG98Q10vK+YnEHkdIrq6uH6b6jklFtvomyp07JMMp2ggmGPwHBA65n8qM/3mlq7vt2xI8q7sgZgcnJrq6vTSKNv4frve21couZx2yRysVD47p3S2WQbQASRuxEZxPaurqGtF9mW8LsW720vIRXcOVGSAp29eZI6dKWwibNiZPmDMRG4Hgx9OtdXVnyfoJkDai3LBCdrCQcTkc/Oq/WJHlPJ+wP0rq6pitkk2h07NchmkAgSPniR2n5VYa39oEJI22zEqcSNzTBzPy7V1dUPkcZUF0DHXuJBdjG4ZyfNG7PUYiPWhhZYREESB9Y3D8q6urpb2UWeqZblgXAxldoIA2FWAhWMCGGYwQYqbw24F2tkhUcgMB5SxWQCuSJ7ia6urKTq/5EV37UwcwQAcwVmDPIzRt3xL926EAhlPIEhiOhjiTjqK6uougsl02qQqogCFiYIzGTj6n6VBrtVbcQQSVyfkeh7966urWO7HYLortshjsmGJ+o4+gHSuu6q2WhkGzB7z65Pzrq6rSVCsW14fvQsCAonYCOik9jiYpyeH3QowpOeSesdRSV1SUf/Z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54752" y="713884"/>
            <a:ext cx="192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Aste Group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2456725" y="929908"/>
            <a:ext cx="744927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5" descr="https://encrypted-tbn0.gstatic.com/images?q=tbn:ANd9GcQuTfaSX-wfbQChoxWg-v16c91TKKaDqCl2yOKkUEn9ZcD8pSa3"/>
          <p:cNvSpPr>
            <a:spLocks noChangeAspect="1" noChangeArrowheads="1"/>
          </p:cNvSpPr>
          <p:nvPr/>
        </p:nvSpPr>
        <p:spPr bwMode="auto">
          <a:xfrm>
            <a:off x="168539" y="-1189038"/>
            <a:ext cx="2001838" cy="2476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8" name="AutoShape 12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30" name="AutoShape 14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32" name="AutoShape 16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34" name="AutoShape 18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36" name="AutoShape 20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38" name="AutoShape 22" descr="data:image/jpeg;base64,/9j/4AAQSkZJRgABAQAAAQABAAD/2wCEAAkGBhQSERUUExQWFBUWGBoXGBgYFxoaGhgYHB8dHxsXFx0eHSYfHxokGRYaHy8gIycpLSwsFx4xNTAqNSYrLCkBCQoKDgwOGg8PGiokHyQsLCwsLC0tLCwsLCwsLCwsKiksKSwsLCwsLCwsLCwsLCwsLCwsKSwsLCwsLCksLCwsKf/AABEIALcBEwMBIgACEQEDEQH/xAAcAAACAgMBAQAAAAAAAAAAAAAFBgMEAAIHAQj/xABJEAACAQIEBAMECAIHBQcFAAABAhEDIQAEEjEFIkFRBhNhMnGBoQcUI0KRsdHwUsEVJDNicsLhFoKSorIlQ1Nzs9LxF1Rjg+L/xAAaAQADAQEBAQAAAAAAAAAAAAACAwQBBQAG/8QALxEAAgIBAwIDCAICAwAAAAAAAAECEQMSITEEUSJBYRMycZGxwdHwgaEU8SNCUv/aAAwDAQACEQMRAD8ANaMZoxa+qN2xvRy/fH0uo4NFE0CQRe/b+WAz5jMZVS2YUVaKC9ZPbA/iqJ19dOG4qMR1EB3AI7G4+INjthc237vIcaXPBRp8Uo0sv9Z1chQuCQQSoBuAQD8sUeBZMjL02PtOPNb/ABVOc/No+GCPG8kuaUipeRp3m3Yg9IxSyXCqoK+ZWJSmAFROUNAEGpaSRtGogxPpiPFHJHK5yW7+SHzlBw0p8Fg0sWEojG5TGDHQslNggxC9LE04wnGHiuaGK7rgiFnG31IEb3x7XXJqi2CtOCWV4a6gVdCuouVOxHXGNws9DOGDhuailpYdIOFZclR8IcIb7gX6uqjzaUtSNmBu1Nv4W7jseuJKVRWHLi9wig1EkqbFlkdCIax+V/TBDOcMSC9MCW5iBaR3A79xid5kpU/4f5HLFatfIC01xJ5cHELVL4lpvhlgUFMkxAnFilm+aTgdTa2PdeEOCfIVl7jFKnmFhpt1wkZzI6amgSR0JGGtc2YjHtPK6yG03G1pwWLJ7FV5GSi5uxfocF1OKZBmQSw2C414l4eak8TKHZu+GJ6lHK6nrVUpk35iJj0G5+Awt8V+lrLqVWjTauZgM/KovEgbn5YXLrGpbcBrDGvET5Hw477ISO5sMHaHiRKSeRSp1cxVpcjJRQwrAmzOYVfxxyvin0iZ3MBx5nlrIAWmNNjNp3P44cPohY6cwCZJFJj1M84M+thiTNnll5G4dEJUvMP1P6TzHs+TkkPWfOq/KEB+OKWa+j4aGqVc3Vq1os9RgEB7R0B23thwrKWEBivqIJ/TA/OcMTTLuQwuHqNsw2MG0TuOxOEFlnOOA09GZUswDBapA32pvcx+OC2SyZpBKiuAKlJ9aCSCQhIKmAL7x06Eg4n4nSRs19YUFdVGrqGkkGoE0tFriGHS/wAcSVKh0AErak8QCDGkAKQdjt7+kgzijDG2hOWdJi3WoBlKsJBEEemEbiXh+pyV0QrSEB1CnUt4Bad9Xc9bY6Fpwb8LoCaoYAgqJBEg3646XWYVOGrsQdPPTKjieY4VVp5jyajmiSwRiSeUOBIYJP3SJUTvGIc3m8umX0opas/9ozSQoAgeWbG5kkQREDpjqn0p8I10qbpTUFWdppodckAlqhH3eUzYmdOOUPwg1a4pUG80GAG0FQD1kXIAgmeo9bY4elp0dRPawIa56GB2sf5YzDpnPo1qhz5ZVktBYgE2vIHrOMwel9jNce53jhdATqOwsAdr4h4xwcq2qmCVN/ccWKFUxGLdHNNIk2x0XOUZakc9JNUxUK43SnOGbinCFYlxykCT2OA9CnfFEMynG0BLG4umUHy8Yrxgvnsvq2OBMQYw6ErQuSPIxkYkCX9cYyRvgrBoi042FLGyjEyjGNmpEQxuGxuEx75WFNjUjanUxao1ptiqKWLXDU+0HuP5YVN0mxkVbovU6Jjtcfz/AFxYprMLMGZU9mH8iMVeIcWo0BNWoqehNz7gOY4FeIPEhoBNCatY1KxMAddu+x3xznkbLVBIucXyRU69OmTDDoG9PQ7jFSmuD1PjdGsEpuYNVFdJ2aegP8QI2wL4/mEyNMVHR6gLBRpgAE7auwtvh8OoqNMRPDva4PaNNugxPWorTGqq6017uwE+4Y5tnvpTzNTQKKrQViRyjU0COpHr0AwpPnKlVqbVXZ2Lm7sSfufHC5ZpMBKK9TqPE/pJyVEHylbMNMT7KT7yJj4YVOM/SZm6vmKjCgoMAUxBiTu2/TpGFihw2o6Lops+pjEe4dv1wwjwNWUO+ZqU8rTZpBqMFMSfu+0d+xwptvkJNyW39C9Wqs7sXYlilyxJJ5B8cb5TJljT0Kzmeg9fT9cMPm8Ny5MCrnHCjp5dMgKOrSxkRsuI38f1+RculPKoTEUlGqJiC7S23aMCZSXLJMp4EzGhmrsmWpmDqqMEECehid/XDz9Hgy1N6lKhW85hTUsQhCQGtpJibntjk9V6lXW9RmdiRzOxJ3PU4ePonEZtuoNCNjFmU/jjDIyjqWx1evTLCNRX1G/uGB+a4ZRVSWbQdxUZrqRcESe4267Yv16OoRLL6qdJ/XA/NcOy6g6iEPRyTqBFwwJMyCAbY8WgDiWc8xi4BH2NQkRY1Jpq2mehBW5jf34jzeY1KTqDDy7EbkalADdiNvXEnEs15heoBzeVpYEQC+unLLN4Kqu4FtOKVOq5pv5iqrgKGCgxOqSdt/w93azp43T9fwS53z8PyUNOC/hr23/wj88DdGCfARDt/h/mMdLO/wDjZFi99DG1Ok9Flq3DB0IG5VhB22t1wp0fBWR8yjUTzEWgpRVRrVTJJao0Sxlj1jYdIw35DL0yuupHKxuTbYfPFLimSpV1VKQCin/u04PQr12tbfvji0tR07ekHtxCgpgeWALRyn9cZjUZCmLeY1u0R8LYzD9hNsL5ZgNxi6zBogYpUxi/QIwU+4pFyompSO4jCw9EqYwfzLEjlbTgc/Dp+9jMEtPIeXxcFE7bYqnJAmcXsw42HTEIxZFsQ0Q5fLwSTiTM0ARvBxIFxVzTEY9ds8itUoxjzGlXMY1pEnpgr23PV2JlxYpDHi5aI1ELPfHtHOUhValOpl3iDBO3wOETyxQ2MGycLOwxYy2XKspNpmPW2Fz/AGgqVMrXZQEKhiNiRpjr6ztfF3wuTUp0XJkhgfiabycSzyNpjYRVoTuK5MebXJG7tF+mpsOfF8i1QFCAfLpK9NSLPAA3F5kx03GEHP1T5lfoPMO/vfHROJVX13lfLRWWLFkgByDva9rbD0OJjcO7dipllNegIE1DXSmVELCODDJAmQwkkz8MOmaH1nK1Ms6nWtMX3BZfYcH1K3n13wGyHDEOcqK9QCkKQemJCgljGotbVBBiTuwPTBTg+YKNJ50rt5aOSNUJrC9BKkajvMXx4oOaUfBVSmEOZq0sqBJ0u0OdrBBzH8DjyjmeHUNARKubbVAZvsqYPLJi7Hp0GNfGXDVpZ50HKNRYDflYSP0wIyvDmY0hTVqh1SYBtcdvd3wVkjel6UgnmfHuYKAUdGWUsRFFdJiBbWZfr3wDzWpjVLsSdYuxJO7d74YqPgOuEBrvTyqSTNVgkghdhudvXEhy/DaGss9XNNqutNdCTe2p4kb/AHcYY7rcW0pS7AAsdAsB/cHvODfCPB2araGSiVUGSxsAJnc/qMXT4zKSuWy1CgAshivmP7Ii7ctvRcC85xjMZgoa1apU5tmYx7XRdh+GMFucEGV8OZWgGOZziE2lKM1GG8AkWHxOGzwXncqKyJl6bjUrczvzbT7IteOpOOaZbJlg8DqPzOGrwTTennaEmzEg/wDC3XGiVm8cVFLn7nW69DUIuP8ADY/jgdmMhllBDaVJ+8WlwehBNwQYIjBGvQDjSZg9iZ/HA6vk8qgIbQs2nVzz0I3bVMR64w6wv8WzhfW4A8wLSRtUoGOonUJEiVANxOwvGPc5U1BjqVgdEFQdJEsZBO/a34dvc/m9bSbvqoIxIKloNUh1BgyVIIHfvGI3QgNJDS8yFCg+1DGPvQb+o2k4s6Zbr97EufzKWjF7hFnP+H+YxUrMFBJ6fv8APEvDM0uo3E6Z+Ei+L8046WrI8a8SYfynCzWEh9MMJETIEEj4iR8Rgbx7h5y9ILlT5jzzBmLOexAFpF7W3O+LGWqO3IjQNUPeNI7t79hONc3SqZSmpJDM7ESosP4VkwASDudyMcu/FyX14eBRGQ4g3NzCempFj4TbGYN1eIViSTE+tQz8YWMZhtMVaDJzOPBnoxXcYiZcV6UIL4zs9cSjOYFKuJVOM0xN3LRIxriOrXVF1Oyoo3ZiFA+JwEy/jrKVMwmXpOaztN0XlEAk8xiTA6YCWWMQowlLhDAcV61CbkwPXGg4p9uaSrby9ckGZmIIIBtgDmM675JHZiStVZ+FQjb3YQ8z8hqglyGlp0hV8tmlgNRiDY7H54oPxYnLVnRQrJqgm5GkgHr643IjP0+zUvyf9MU8jTJo55ezVv8AKcKlNvkOkuPU94hWYnKMWJliNzF1B/M4nySRxDT3Skf+n9cVsypOVyj9qg/6VxbeqlPi1BWZQalOkAvUmAdvcpv6YGzOWvivoD+B0poZxewrf5cH/A6/1VesFR8iP54HeHcnVNTPL5LorCqEeoNKM5MAL1K2nUOmDPhLg1XK5cpXZGYtqApg6VWNpa7GZM+uBfAUItNfA5nmrtVm01P/AH46JxOqxdyZXyVEAAAtTPtMDJnY2seUemObtSJLetT/AN3646LxTMMKlRjK+XYgAAmm0S03BHKTsPZwAOB22BMzXRc3l6TFtL1NLRIHksBofzN10sNJE3E9MHqlUUapamddPLrqILcs1ARCEA30Qf8A9ggXwLzWapJ/VhTrvWYqEekrMFpEjm1TywNS27SMFc1kRSdKVFy2otWeWGjRTYFS8euhJ66STtj1lLQH8f5ulQzNN6uVFV3QhGd4QBRMEAaiZgXIwnv43zTaBTZcujGCtBAlp2LXc/8AFhq+kuqalHKVoChi5IPZkkbwek7Y5/QpDVTEzc7D+9640lzSaexX5nCsxLMXMliSTZNyb4mNH2/8Y/zYI5HglV9C06TMZmwJtC9vd2wxf7GlAfPenQUkGalQIev3fa69sZRJplLcVPI5j/g/yjpvjenRum5v/PDL9TyFNiWqVa5i6010rED7zx09MWaHGqa6fIylNB/FVJqHfoLLPwONoW9Ke8l9foBeF8NrvIp02MkbAk74a+D+GqyZijUqlKehlIVmGo9IAmZM9sV349XcENUIFuVYRfwWMe5KqBUpn+8p+YwVUNxY8Terf6HSsxQDjS1wd7n+WBtbLZVAVYU1BkHbV8N2mYiOuCWay6uCr+ydxMbH0vgbUp5RAVPlKDIIsTf13nAHTAXEajuyX5hWpKXZSpIUORUAMHVpaYiJm0Y8q0TpIkEkkyohSSAZEHqTJg77Y04pVlqRdwCK0B3BBOmmNLshgmdSg+pkekuYosQLmQzHex2FjEx1/XFWDZk+cUuMZ8p7XMWgLpmzbR7iDaYn1jAinxUhCpllBI5QLCwFuggTHu2xU47mIcw7EiCAUmSwhmN781hbqfZgY0o5lndDpUKbb6SZEgtquI0mPdvucc2cptt2FGKSDHDuMFGZzDqjCLmCdtTDrYSOk+oGGY8Y+sBazFmBOjQx5YmSSNrxa3Q+uOe5ot7KS8kk888q2hUiRDX1bWHUHF+nxTzPKpygUbyeY6jJYG4kLG5Nl6bYGOR45UHVoel8SUkAWKXKIuZNu/rjMAKaUYGrM6TAt5cxa143jGY6Kl+7idx3rUgN7YBcB8SU82zimGHlmCSLHpY+8YVvFPiBeIuuVRPLYE6XdoBYj2emkmwuSL+7FjwvkqmVzSUlqt9WKFERlChqgPOVOkaip2J5iDF4nArrVOaUXt9f9G+wcY78j4FxBxEEUahUwwRiD2MWN/XFkA40zaE029xxbLhiIvdHz81SvmyHr1HqE7FySPgNh7gMFPB1EU+I5ba5aZkASjbnf9Mb+DaaaQWBJHc2ERghSaOJZVlBANYgR8RabdccGM28tHblFKH8HSVX+u0v71JgOfWLMuzbke/A1qf/AGfmR/BVP/qT/PDA3B6j1stWWoqCmW8wNT53BIsLhQTBlvdAxYy/hWiq11bXVXMNqdKjSgAMhVWwCgn1JgSTjoM5+mwLms0gzeRYSxqqQuhS4ILXYkWCiRc98WuG8Hr+dnlamKdOp5gpuWDFmbZtAuEsDe+GWhlwihFARVGkKogADYAC0ekYmpR+eMYWlXYt0vBKvlKeXzNR62hy5KfZAyCNELJ0R6yY3wdXhyBg4poHChA+kago2XVvAnaeuLFSpfGnmY8bsYE/n++/zx5mYCnGgrD88aZivyN7j+X44x8HjkIybK6zAlx7v3fD3xXMzUcty+WdJsJ8tj7ZmQVtO3fChSokmmD/AOII9LjDbxLMg1XY8uj7NwVvoYiGOrcdRY2JwJH0bvUVn4lSpt9XNHMV3MBBTUugQ2VrnSCL9Pu40o5Er5tOnUYu9eplRtPlqupjUMbgFmkR7QHXG7cXVG+reVm6zSAPLBKBDAV2Nlt1BB9nA7I0qtOtmkDfaU6/1WkdK6m85QWqQIVTpQPKgWpmZiMai5r0C3ivP0auTpVq6Po1NpWjFyFYbtHIVBIsemFLKeJaK6RQydJZ2NQmq34WUH4HB/xzmfO4bQemNKeZpVUuIVKijSdN1tYx2wp8F4HXqhClFzYSdJP49PljSbNq/wCvJZreJM3VUA1WVS0aaf2axa0JHfAx6Bhp/iG+/wB744aqfhdkA86pSpQZh6iz0+6snp2x6eG5NZLVXq3uKaQJvbU5Hr0x6jnSx5H7z+bF+msE9eXt6DFzLajphTvtE9cGhn6CGKWVUmPaquWPuhdIxJT8QVoEOtKTdaSKnXuBPzxoMcUL975L7shyvh7MsCfLKg9W5R+JgYsDhVOmQauZpLHRCaht6KI+eKWYYsCzs1TbdifzwPr11Foi3U3x6xzUca4+b/B2Kvl1qLpYSrbjadjisvB6IBHloAZBsLjGZCrqpUz3pqfkMSE2/wBcAdVPzFjjvC6xWnzSVqnnkFtGgKHMggmBBBFzfEtChpRVkmBEmP5WjBPi55R7/wB3wAz2ZZEOkSSQBLARPaSATEnpscPxZFDkTlhqVoGcU8NoFr1LuX5iABIAgwlwAQROre0XgYSM6FotSooCwZNQDNMiOYQt9RBta8Tvh4rcYOpgX0iLEIzTcKREbA3DGJAt3wpcY+qjRTfzzURlVF5o8yVDU51FVWS1S8bxa+EZ5Y8m0QccJLkC11QVCArLIVjqieyssttDNf3DFnKL7IUgjXuwZQJJmZGmJ6CJuesYr8Xyi5eqr1XNXWupUJJi97kaSGEXk3U3J2zLZ5anlky02CzJET03gRvN56WxBNU9hxJWpVSxKMAp2ApsRHpAj8MeYMQg2WmB/un56D+eMw5ZZV/oDYpcNDNS8jyRUzIZnSvqAp01DCST13EKehXrY9cpZLUlPzglR1htQXl1/wASg7YWOBcXyeVpfZ11rlqq03ZCDpZ9iRMhYX5Yc0UCwAA7DbFfSY6j4qvzQvPO2a+XjTMJyH3Yn1YgzDWI9MXck65OCeHJBgGADUMkTEbWOCvEao+vZYiNIrpA95Ez+OBeSfTTrAAA66izN/aP6YrLny1ehMytanB9NS44cYv2lncb8J9F8LI8lIjrsSRv0Jvi0WxTyJPlJ7uraup+91xIw7n9/v0x0CMk8wd8RfWP3+748AGNZ+GPGWetVPu3/f7GPIJ3P7/L5Yjd/wAjjPN7D9/CcaYSIB8v36Y1zbcje4/ljRWJ/D998R8QkUnJ/hP5YGXB4TsrRGqn/wCYPzGCufzKmrUcwoB8lwVJsTZmB02vuJs3XAHhmYJqUR3qD81wbzDtUrVGSi7BgUYeW0NFgZbQvfZjY+mBbvgi6DZSPBxtkb6sqZuo0hQaa8gBgK7MNJgbkem+BmXpVUzWZEAVqdRKKMSSar1kKLWCzykIpYSTC6h0kseVpZ3QEXTTAgS7iTtchVa9ujjAavkayVqla71GVl1XIDaCgqQL6lQsBv7Rk9ceR0WWPFXHWpcPoVctpRZ0KCiVAqqrAaSwI+4LxthBqeIc1XCeZXqvIkjUQvX7ogfLHRPF3AqmcydBcqNCqbBiihECMgBN9jG2FZPBApqpzOey9PSLgEuTP4d/ljxPljKXACy2ZYadhzdfhi3TrsVNieYbD0bF8Dg9CNWZrVyt4QBRNvSenfFql45ySGKGTB/vVWLfEgzfHrZG+n/9NL+QYrMXIVWJiwuTsOgGCuS8OZqoVijUHUkiOs/ejFLN/SvmBy0lpUx/cT9bYF1vGmbq+3WqGezFR+AgY8BHFjT3l/Q71vCNQL9rWpUgf43v+H+uKNThvD6V62e1x0pr/PmwjZnNMSZuesmcUGKncY0c/Yrdb/GzqjfSzlKSKlNKlQIoUSQLCw79BgefpdZyQlNKfYtLfphCy/BWqewpjubD8dsF8p4VK3bmMAwotv3O+MC/yJry2GRfGOZqwxIYSwChReO0XwazmeYZYhwtF6kaVqabkqdBVmIUAsQDcNBt6jD4bYZWl9W1tVYlqijVCgmw5R8YJM3xY4lwjN1KFNKjUqTIVKvVZRaIKNMFli2w2nCsknelIsi21Yn5zNFKlxpsFIMSpUsApH8UcxuQSTeQZjPiDzFNNzKhiwBIADWGsK3UQo679MHB9Gqs5d87lrnUVSwa4JViCbGNxf1xB/8ATc0nd6dSjXgHQgfUQJ2KkgkhTvBuJgzaX2EuTSjn6y5jLq1QM/ktOtG5V1C/KVMg2GkMPvHcnCxxKoRV1rTcCxQENsFACi+xEH4/HDJSrsKujyoQMFEJykban3hYIGg2EHaYx5XyrFVYaTq1FhqkwPZGkgCYO3u9I8ptbSRjANXiMGFNSIEaKhVdhsIxmLLcYIMBqyjoFYgD0AnHmD0fD5mW+wQ4L4HznlNVK+W9Ng9Om6G5BDErcWIULzAzt646F4G49WzIda4GpIOoCJmbEd7YZlx7SULMACcdCPTuEk4y2XK7iJZdaqSPMykXGKoMmO+LVWucQU1lxHfFd0hSW58/PmTSzGZH/wCWoP8AnbFP6xNWmT0dP+ofph8rfRBm8xXq1C60qdSozgMbwxJEgSQYPUYMcO+gykpBq12Ygzyj+ZI/LHM0Ozq61R0DJVIpoP7o6R8sbNVNrfv5YmpZXQqiZgAT3gRONaraVJjbFBOyNqZImf38sQplz+/3OIqvFWgwAPniu2Zdupj0t+WNMCRoDr8/9ceHMoPvD4X/ACwFeqB7TAe9hinW4/QR1QvzMQAArGZMdu+BtdzaGL+kFGwJ+WKnFc3qoVbRCN+RxGq2GNOJCMtX/wDLP88ZLg9QjcDYmvlxG9UfmuHv/aQEkU6b1IMWVzt6qhX/AJhhG8PUD9Yy9v8AvJ+f+mHs+KKZJCy525Tq+VPUflhZP06SToz65m29ihp9XKJ/mqH/AJcC24rVSfNQgT7Q2/ECPxC4K/0xWb+zy7+8pH/qNTxRy2adiwZCrDslRp320Ky/82NKkc68e5+oa6lKz+W6A6dRgNJBi8dBsYwlecrEyxJn73647FxjwlQzFYNVSqH0+yDToyASZM1Cx6/d6YrVPDHD8suryaEmCNdWpWZtW0KqKJ9NWMoXOLlscwWmApMT7r4tZHh9Z40Uah/3Tjpy8Yy1JqapoAYTNLLLy3IgmoX5pEe/EuR8T+azrGYOlgJFYosFwskUgkT0n1tgqJl0y82J3D/AmdZQTlyvcsYWOhJPp+WCuX8JkIEq1srTYOTK1A7FbQpVZNotbF//AGipOpIpUaVQAqWrrrKklQtQ6ixiGnfocGvCnGXfzkNXUKbAKaVILIvvY7wCPQjHpbuyiEIxuvMCL4GomWZ6zz/BQcL/AMVQIPnixl/CuVplSKDMSYU1a9NQSOgCeZ1jEOf40cxk9Cee7hl1kI5XcmAFg7j5YHZnhdRqdFRScFQ/tFKdyxu3mGVMdbmB7sePezh2HNMoo2GVpxG5q1f8yL8sU8nx2mSR9YenbUujL06QdR95SUZiOu8xiLK5PNEPRRaYpuIaoodyeQCVQKRuIg9MTnhWaZSczVC6UITQi01DGwqN5pXYbLtjwz4G+Tz1HNadDVq4YE/aVqgFosQGAETERg5leDUUIK0aanuEE/iROFjLtkaVYuMzQBZYNI5lGBa3PpphjqIEYmrfSXkkgfWASLRTo13+EkIuMN+J0WgLf/GKnGMklSmwdA3vAP4dRhIb6Xcqv/3Deq0qUH8XnF6j47StlauYVnSjSgO1ajABMDemxPUSQDE3xlG6lwK3iDgMU3b21AmSYdQL3P31EdYYDYnbC1mNdOl5q1VfQ+hjYtrhjEi2m3/L8A95fjVKvTIOnS4Kg6lam8giFf2SfRoPphd40tL6nTy602toLFbM1TTzMw9qWlmmOuF5FC05gS9BAqeGqrnVr0z0hvxsvXf44zDKnCKq2Q6lkkErTJuZuSPXHmIn1CvaSNqR03j3itctYowbUANQ5WUmCVItI3g3weyddKh5WDDrBB/LCh444JUr01AYU1ZwgUID1J8xj6gG3qMDadHM5LJ5l6dV1NJSqbMCyyCVBkbDt970x19ck3ZNFW0dQGWXsMV85nqdL+0qJTtPMwX8JxxPwj4rzVfP0VzNd6iOHOl25LK0SqgDcTOHfxRw5K1NNNRFKyWKnzdIvYavZsAbRthTncdRXpp0MtLxXl3YrTqCqQJPlgtA7mB+WAfin6R6eSKg0qlTWCVjk2iZ1weovEYHeH8qiHkqNVbQJ5wraTdTaIHYG1sCfpV4ca7ZbWDThXuxUnSFHNykje8T0OMU7hqCUblQT4R9JFbNuV8tKChdQJJqE3AhgIAF5n3YbUaq9IMz0ypAPIjSZ9SxHyxzbw3lymaOmdJp8rLBYgaQCAQQRyn8PXHS6eWYUgzVXay8pCKL94UH8Tg4O42eywUZUgPxmsadCo4bSVHtHYXE/LHL+NeNqjZhaSMSjLckPZrwB3Bt+PpjpHjEf1KtG+kdJ6iwHe0Y5zwbjHNTR6bAXGolVCg7z8JxJnd5FH0K8HTqeFz80/6ovJxWi1IN5oFRhIDPADdyBeJv7sV+B1mqZikH/ipkEbe3BHoZU4rcW4vTp5ylSSnT8tyBrBG5iTA7THwwf4TwxErUyR9r5gZ720lmIIGwBIJt1xihGORUqAVaGpV+P5H3VtiPiRP1Wuf7vTERzqyRqEqLidrYH5/xPS+r1EBJL7GDa43OKcmWEVuySm0BfDYnM5ex9o/z/TD1V8SUVtqHxZV+TMD8scyr+I1oujINTqDfoCZiRF95tiHhvispOlvLnoJ2t8enfriXJ1Kj7qbF4sTgjp/+0gPsUnf3JUPzFMj5424FxdW1h4pkRIYgd/4oPTthb8O+MwiEVJqJspBLN19rV8b7yOuBvHvFDsitl8w1MgnUq6VLe4i/4HB488MisbwEuO8Fq188KlMUzTAsw+0g80yoUtqJPS1/THieF6mXh6ddqbqEJaqggNDB5NQrCwwg+hwk5zNV6o1NmKzE9Gq1GF46Foj4YYPAeTT6hxMFV/stoG4VyD75vikQsibqgnllyFFhUq5ijWdQOZq6khyzMzgUtZBLMIHTSO+IR4l4bTpKgIcBlJKUarO7KZliRTm+52xzc0zGobDc9tr/AKY8+rkjUAYmLXM3t8YONoX7d9h9reOsiFGjL1HPl+VHl0UmmLhTrapIkdbzglnuPnLcOoZqhQUJVYr5Zqsuk80f2SpJOg45j9UYrrA+HW0kn/CADf8A1x0DjylvD2TiLVA28bCr369gMYasjdgWr9JmYYQtPLoe5ptU+H2lRr+sfDFJ/HeeIK+eafrSSlT+HKkx8ZwFFNSs6wH7X2vcW3O0fHbb2noK3JD9DFovA33JgD4n3+B9pLuT5nxFmmBWrmK9QHfVWqGfdzW+HfDv9EeTVqeeDAOGprOq/SpYzjn4qIqxUBvsRErcbTvIB/GcdC+heidOc1daa9tofbHgoNuW5zPRaRvFx+np37Y26c06pgfof16flNw+nfzEEAHlm8eh7xPxxez+W1EEAL1IA7bsJ/E/LGWLoFJVZbMsdwfljrPhOqDwGtN+c/mmObrSeoFDsTpmJi3vI6QB7hAFsdM8IZb/ALEzKxfW3+XHg65+DE7LcMCVQ2XlC5h1BhHkWJQ8rGe8D1xfpZkDmqEKxPsBfkfU2Meh2xBXY0iok6idgAT1jfrOAlQ1WJRaZLBZ0kEEesxvaOkyMcrqG8s2k9l+sowRaxrUXDxyofYUaen2Zb5k98ZgTmKLhiGpsT1vF/drH5Cd8ZjF08exRa7n0HxIEUXIEnT7sIFbhdVHqVzC5d6dZ1SZE25tERzCTvsMMTcfNQcjh5MFQQvreb7DpONeNhmyeaBBJ8mp1m14Jm/Tp1OOhkzxnJR7io4GvF2Ob+E2FTidFkNqQYWiSSXUaZtsRvjonjCs31eArzBWWCgnUDJEHoPQY534O4cRmadUwqkBuwYfzWCZPp6Yd/pAR2ydMjTGtCuiSQJ3bV7wfxwGOUdMoJ7obJ21ICeHwfrbMVVVNEK2sSupdMWH+9foGGLn0jhj5E6SRIhAy8pWIOo/OwwM4HxNaQV2cqpVojms19RkH8D0xD4pzutaZCdS940kQQSmlFkyP5bCMBHMtGlGyklltFjhb/1mioBP2TLCnSJAnlYRHWwx0l+HqlNWJqEwBzVHYbdi2n5Y5Jw3iEOjtEtJ0npIP3R6AfvZvocXpLWYqtNFCsDMaptygi0SJ+A36bj6mMVpl3F5JapWXvFWQatlWSmYYldhNgZMx0xz+twNy0VDRpCwJNWmCQLE6S28e7HRnFHM0VNVAyMQdNRZ5hIFj8cYOC5dFbRl6SyCLU1HTaYxW6lvt3R6M5Q4ZymtwMatYNOuykDSDsFJgztYmf1wVVG8zWzQeWebVfuY+71AHvtgVxMVKZeQFLPq0ILItyVJJlbtt1k40fiHnMoUCmFC2G/Ys1hNzMD/AOeblxyl4nIK3wMYqVnYsuhj95hzSynbT7X+uBee4xSozyg6rHfaZIA2B/TBHg/D0atSkkhwRdhzdA1uoKm3Ux2wG41wR18oaTVVKesnaNTW1evp+HXCsXTN+KT+zBsr5TO0WABGtjAhjuC1zGwbTa0bA4lOQ5GYVAwUnTyMHJIvqjYAmC0xIG84scEorUqU6fkodRMyQsgDmE/dGmb9JPuwxUFo0qdRamWpswIiG9pLkgnVEQqrPQH8WUoOpbHk74FdMx5T6KbuRAJLAgsR/CpvpkGDvufTFynnFdSSg1fxAe1P8Q/nHXBihnELFkpLTD7qKYFiCdIJ2EiBA6e/A/M8OptGjlYE2G5MWHrcem4xJLJju1afwCorirBkATPrF4tBOwv+4wy+CiP6P4mY/wC62v8AwPv64A1gLFSC0bMfaAtO0dJ6YZfBp0ZHPzuEBaD/AHT8zuemOvgzRyxtc9iDQ4z39TnVTMN7SmJuYsJEXta1vkcepl2I1LMd7/H4nFypx6QQJIbcdOnQzYdvhj3J6hoKmVJuLABzMT0ggmCek9sPErd0B8xl2XmA5dv/AOf37+2Oj8XQt4fycCTrBgD0qT8MLP8ARb+YwLaVGsaZMtEgoItJEiT0ne+HXidEng2WCWAqgAXsOcafn+Jx69hsFs/gcvPDyecbAmR1tMt7gBv/ADnF6lwsONUiexgT67+n5DG1HhTNJUWO5jrPsj8MTjLMrqB7Is0dCbgfhP5+4WwaBmeyauQGYIwHLq2Mke0RMQJPw/HoH0OUWQZgNA1UxpBkG2qRt6gx0nCw3DfNqTEgRIAkm429Jx0HwGEL1I/8O2431fpjyY3HycwyvDRRaCdS+gjUPTt6dvxxcz6qHlJ0wYtse257x64t5umANBtO0/dI3B90X9MVeIKababGx7XHQ/vbAgmZhkYcq6TfVtB9RA33n4RYYZ+CZ+tT4dVSnRaohYl2BHJZZB67RfC3VyWhVYMCDPblg9b+4DudrXwd4VxBxlGp04UElupJhduXodJJnsfTCs3uP7DYe8V6FXVDaCwJAUdT7JOn7xE26ziqviCmZm0MVYmnKqyiWBItP6j349zdCNDSxKlGIAMxPUn00/jgImdLnQwlTKsokAkA3YHddpHXHMj00V75SpN7xLp8TTEVqYEAAFWmwi+PcQU6NGPZZRcgCihEdLz1F/jjzB6MPZ/ILxDvRZKRMQrPyqTHK0WU9hED4YoVvE5UlebW7aCjKREkAi4HUx13OKXiTzKdNajU3NMAyAdLhhEEBiGhSdxPtemKGY4k9OmKzgIGCmkV5nDaTZtRsYgkx3vjn9R00pZdc1u/K/393KFkqNIsVsvWNU06RIVJOj2QFkSoiNtQtaZ72F+jxY1FUsCZGk3nlX0k21du9rYVaPi6q2YUEkrCsxFpgXZT2Nr9YHphhbyWSaThVZpaTzahJgEERsZgxeYxqhLE1r7cr+7+wqXi4BTVS1UQH1EKQS2lTDbLA+6L7zuMTVSir5Z50psasg3JhgBvYEkkAdesycVM9XKUyyAkVCSDJBA6AiASNhbsD1xZyvDGy7AuTMITSdG1rqIDA8kCbhTe5ixJx0scXNbOlwSuO5QRFVzoB1G0FvZn2hfrBJ9xmxvhmo5sVqisKEgaZVY0AXvU1AszGfaBIJAHWcFaPA8pl4byq7U3puSjUiVblWCpYDdj0/iA94bjPDlp1KWXpZdpRQzSNOk3XVKkkTqDQf4RETitYWvmbTGdc+k6pBHswQOXl1adMbTfrsMWM9mKnksaY11IMSQJbuT774XOFpXSqzVAs8gdjEMsdLTYL2m8G2GVCeb3/nBw/EnTs8cyzWaam1SgR50jU95IbUQxbSLQIFvz2r8UzCaiwRdME2jUREAqY35m6Tb0x0PivCQaVZaSJTeqDqbT7XcmOt7diZxzXO8IqEPppHk5VUFmi5EagNLMoJBE+/bCZ4WmqCsJ/wC2gZPLtTAhVIQGP4driInFzJZ4MgmXYEy0WiQSbSIkH9xgDwzwrUDOHEOmmQCDBbYHoDqKzfYt2w11PClejllqvVU6TpAUHcg/IC28XxNm6ect4nrSRvwZ6a1Q5WQFdNCwBzBpM9ST6bjEdepSAIIdBqUadTXWIIDdwA1zbp6YpeF0SnrqkDnoOKaMRBqOoAgW3cg+gxcoeChWQPUzVNJZtNFCJUQCqx1aCxubjTeScZLDk21SX8no15E/Dczwymn2quXJ0kMWcKbjo0NHSBPoNsBK+cQuTSgBTpLQRqFrwb2jY9zipR4BmKhdeRW0awsgC0C20e1bvGJ8lkgpCOp1MDKRuLySAJEX6iwGBnJuKtWvQKiyiqWJdDcHpsdyY6NefWMMvhJk/o3iDRptpN5nlAmf3tgPR8PVChIpOdWxCkwN1Ii3X5euDXAuFVk4bnaTUqgq1gQi+W1zEdFjf1xbgxPHt5Et6ndHLaOb0mNAgna5j+7O8Eb/AK4aeFtoWCAwaJU9R69hsZHYHpjXL+Bs0Gk5WoSTIndR1BtBJPWIG/oD/CvC1VVKVKTajY2vF7fOZxQxLg35FfLZYawGqAUmDMtRlkloJ0kDaoJtFo5huRg/xSsafCctpGr7W4ImRD/Pb9xgfT4FVUeUy6kJEksiMYupE7Ou4Pv6GMG85k3OSpUdOplc6mY01V7NMfaQGggxtY9Me8g4xaT2EvIak0rMq4lSREi8/I/hivrP1mxsWgKCY2iT6WP7nB3+hGUhddGxtqq0pEzB9ve8evX1q8O4P5dUB8xlmLEuB5yFm3AI5jb+YHbA6TFF9gXxPUlQBZkgT6XsPy+WHT6NqwNWutpCgfG4/C04C5zIJTrAvmsqmqORqgYmDPT9nBbwJk0o1qgp5ihXaoI0rUIIiSfuHoT22xqQyEWmKnEaAYEH2hcehHX8JB9JxR4nl2poGbfVGntNzJ6bGe2GDiORoSajZ2jTvJtUP/CPL/Ie7HnGMrk6tM+bnlpiRLCnUuBPLdAOvyxiRmlilncy5y4V7w/aNQvt6SCB7sdJ8A00HD67CJUMAfcsE/im/phMWvwsqFbiVZgrAgfVakKfTl2t8hh68IJlk4fXFDMNUowQ9RqTggMCJAm+/wAsFQaixX4hxYVORELX1FTAkD5dfwnAl/DxcNUmCVAVBudR5Z2AMbDbbBvMcJyoplqWa8wHSp+xa5EAAf72mR6fDEWZ4muWVlB1QdLMp+8D1DdRt8MR+yftW/TzGRqMKQIp+G60Dy60L0BAHyO18e4pVuP15sqf8QPz1YzEXs8/Zf0P1L1A+R8dwR5i+YZI1MSSFMWv9223oN8M+UzNVstWrZfLU9Zh1qI8iim5fnIibg6bL1MGMJNbwNmCC1FRWCsUbyyCVZTBtMkbXGOjeCMi+Tyul6TebUD+yF16IQFWDENGpZiCNsWuGH2mtSSfxBnqSqijR4FWDIK9AvUqCyEoitQk1BARgY1AhhbddrYmq8CNImpRyztScMEWbEsCAlWHbywdUi4mAJw2VfEIOZoVFhzRo1UgJVJYMKeqOWG06JMG04OZPiLik+mkoI1N5dQVQxbfkDC/eFMD0w54U36ApsSPo/CZhyuYolnQMBSMD2bQdZFwJ5d+uOl1ZZNDZVmUiCrPRgiIg/aGd8LVLjRq06pFAUFWgtdHAKtrrK5abWYaRcGfkcFeIeJWy4UP5ZJAhR5rORtJCofxxuLGsaYLe9CulKs+do5J6VQ08ujsFNUAvTDI1HnDQdMIpmf7Mdzghx2mVzFIChpdgzsWrNUJRYUTDby0AGRY9sVavHXPFEqFAhWg1OWFRV5mBBMrIsdyI9cBPFfjComYqhkXXU0UqdRao0qpHLEibM7v8e0YbGUXwwpILf0xKBlpUpqVDToypPJMazLfwo7+4LitxfjdUM3k0qJWmBrJpgktAYge5WWffgRm+MVaboDlq1MUx5S8sqpMKTLATYbxtPTEfC/FKhmp1V8t0lnlgSxdhJgW++vXaOmxRnGXDB0vsC+MfSPmaRTSmX5pmaCem344eRxYgVqjLT8qnKgCmksyCXvpn2iEA7oe+OYeJMmmYqh6DKEWSdVoaRZRckW3AjB1PFbaqGWWiX0kOUVgXYrzEMdiTUIe3b441vS6ZsY6la8huqq/l0aZCedVIDkKo0gc1QiBFgNIPdlxpx7ihGRahVk1UqoJ2L03JVKy+u4PZlPcYANx8Vaylvs6hcU1pF5KgmWZotzOVEf3MFs/l6eYyGkrUXM5fzHGpHXUFfU9PUywRyAwNioPfGSAT3ohyXh1c1WSmBp5RDb+WFAOoCd9h8RiLM5FKZqBqxrOyq39lJ1jUCh5xBDaRcH2rTBwd8N53LUKAzD5lRWqUzYsNNPVBCWU7AC5mbmMEUzn1mOejUkgiSN1MggmhMggG2ETxKW5sdlQN4BwCqadSpXX6sqg/wBopkwDezLC3Fz292FepIqwKwYD7zVAnxEnoWPX0x0LjBrGhUFWpT0aGLfafdiSf7DsMchqcQpVCyjTK2mSJUgXMrczNx+GF/40FFJeQTbqxyShU0AHMKQJj+sC0bfePTFvguSc8L4hNUOzAKGNbUqCAY1ajpux9dsKFPj1PTBLD1M4I8E8RoOHZjK0xrr5ioi0kmC4YIBpnrIj54oRLjTsH5Tw4GGp8zRMGATW1HT363npPXBnIcJpAia1BmECTULGL7cvuwoZfOwCsMrKSD2kGDB6wbYMVcjUpVIdSCAGMEGAZO4O8HboZwiUu4Ti1ydMy/CqOYpeUUpVAAoOljqU35lOizdRiLiXBqdPIUqTsFArMfMMhg/PFRYB5vQiCNQthI8F+N3elWq6AWQqqopPskjSXJvEnpaxw81+NUq9KpR0NUNJa7uNmFRJ0qOs336YzG3G12C0Pj+PoBKfD6BYCo9AVHSSFFQq4vpdPs9jYRNttwMVanhykjJVFSkw1AgxU/lTPNsItqjuML48QNSoipVpOoSoqq+hiKdQ3OkkAMjAXX3HcSb2V8YUa7LI8tWTVWBMKHDc2gk7QD67dROHJpq0BLDOL445PeL5fLtU1PXpCVUry1pif/KI7j0P4YZPo24ai16jrUSoSsgqGGmSP40G8dO2F3NZ2jRFVqqCamXdacim0lmBFXeQSqjoDed5xc8D+KKOXr1QZH2a6AfvMDt2i2+Nj5UFFU0yvxrKUyATmEVRc8lU22EwnfFXxLl6L0z/AFlUXUsHyqpuJ7L64F5mjUanUquDoqEeWOWw0zI03vHW+2LuUyaZ6i+1Iaqgp6mVdZphYYAjbU+xIspvNsA5qPIccE5OkgVnMllCgUZkI4Y6j5Fa89I026Y6N9HmTQcOzCpWFVSrAnQygWfowk/DtjjGerDzCN5MiOogY6P4D8X0crkqtOpMuD6BRe7E7e0Pxw1bgLZlnO5cCmOdAAUOzDZgf4T+zhE8TcQb63WXtWq7bQHNj0nDhns+lTLs1Ng6jTdTI3HUYX/GPhOsOJ5iqqKtN6lV1JMhvvRA5gzEmLYCbSVs90iclSQLGWLc0Ne/3v1xmLjcFqfep5tDY6Ya03xmBKRryXg6i4oU1WooCEOyMo5yPMDksJadYX0hegxS4r4eqZanroOwYOAZeBILDVyqLyJvO/pB8xmHxhGm6AcnaLub4e7IKj5ipIteHBU8zcrSNqZ3nbY2x7Xo5mkivRcmrIUlzMKwbVEEDVYX9+PcZjzRqK1Xiuf0x5KVFCqp1spHLMSNV/aOANfNVwCG180m1QgLPQDVe5mTjzGYVKMZbNBptGj1D5SHU6sWI1DsD7PtTGwmZ/lT4o9WuEVnqVGR1OlzywQ0kDX0Cd5xmMxihG7rdBps9zZeqhDOzyJIhRqi5JvM9bztiHNeGYzFTLq06qaVNexGpULLEm3PE+gPpjzGYfCEVDZfuwOpkjeDW0kBiu2mHMCNpGmSdzuN/TFnimdGXzWUjk+r0UKGS2kyzFp0yWJadtzG2MxmETbtDsEU1K/JfdB6r4uzTD7OsVUgHUDoe/aEgSOvrgDx/jGeqwTWA1H7Uqzcx25p3AFoGMxmGk4s53ilam0KzaEIKcxsY3Amx3xayXirMU1GqpUCFoKK8NG5gkEC23bGYzGqTBcEFKnjvM5pvqy1anlVAUOsqX0xeWCibDthayfFRTJJBLW0kQABF7EdiMeYzGJuzdKqgllPEIKsChKfemDpkxIHv7YI5HyvPyxpqWqBlKiSt5HKW7yIBFhM4zGYLVb3AWNR3Q7cNr5DNprq0DTd5I0swpktLRK8wO88kStumLHijN5ajQeqk+YlPQiDVpCgaSTYAnmEEixg3jGYzEWZLtz+V+SzDFXf7w39hQ8B5Kk+TzRQMa2pVWDp0iJDA9YMmOulcdC4NUTLhVquKmutXbzCraghpAlYvALgkAEwCPUDMZgOpxKWOUe+3rvRsZappsJ8RVK+Uq0ViCNNICYgp2ItBY/A4X+DeCcuPKpVAUZaHOyn26sySbMdz7oGMxmC6LDGGCKVi8025tfu63L2X+ivLXly07gsYPr/AGVu+CXBPAGWyzOw5mqKVLFjqXsyfZgBhvPuxmMxZpViEkhPzeQzeVp13r0lTK0gyo32T1CzNFICDaSRJhbT7sU/o/4Mysgrx9rTqClpCkwaZdi0i506Yk2M/HMZiHqNnFd3X1Z2OlWrFJv1+gn+MOG1OHZx6BYuVVIcQpKlQQIm3YiemCfhjj2ikdeZrqarFfKpU0Yt3LNU5QI6QenwzGYvUmcdwRYp5XIozeXUzSkyGDBLx90lYjmFyL9iMa+IOHplXpOqq6V6bKgddek2Vjzfeh1IPqcZjMbB3ljfDvbyKsCSg9izw7xRRSmq1DV1iQdLACJMQNP8MYzGYzD5+8wHBWf/2Q=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42" name="AutoShape 26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44" name="AutoShape 28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46" name="AutoShape 30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48" name="AutoShape 32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50" name="AutoShape 34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52" name="AutoShape 36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54" name="AutoShape 38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56" name="AutoShape 40" descr="data:image/jpeg;base64,/9j/4AAQSkZJRgABAQAAAQABAAD/2wCEAAkGBhISERUUExQWFBQWFxQYFxcYGBQXFxgXFxUWGBcXFRUXHCYeFxkjGRcUHy8gIycpLCwsFR4yNTAqNSYrLCkBCQoKDgwOGg8PGiokHyQsLCwsLCwsLCwsLCwsKSwsLCwsLCwvLCwsLCksLCwsKSwsKSwsLCwsLCwsLCwsLCwsLP/AABEIALIBHAMBIgACEQEDEQH/xAAbAAABBQEBAAAAAAAAAAAAAAAEAQIDBQYAB//EAEgQAAIBAgQDBgQCBgcGBQUAAAECEQADBBIhMQVBUQYTImFxgTJCkaEUsSNScsHR8BYzQ1NikqIHJIKDsuEVF3PC8TREY6PS/8QAGgEAAgMBAQAAAAAAAAAAAAAAAgMAAQQFBv/EACwRAAICAQMCBAYDAQEAAAAAAAABAhEDEiExE0EEIlFhFDJxkcHwgaHRsfH/2gAMAwEAAhEDEQA/AGzqfU08VEdz6mlBrvozMlrgKQiuDVKJY4GpFaoS1OWiQLJ5pQahmlV6shNTgtRBqdM0tjEEW0FPAoYGKkS7RWA0FI1ThhQAu1Kt+pZWkLU61L3ooFsQSRXR4hJqtbL0BoujlSIZNQX3y7AAUPexXMH2/camsrSWlczULYxMip7Zmr1A0cyzSgU9rQpqedTUShQh6aUvdVOsVxcVNRQKUrhbqcLNcwq9RAV7dNyVLiL6IpdyFVRJYmAAOZPIVVcK7V4bEZu7uDwzIaBoOfpz9DVdRJ0Sg1kpMlEHWsz2z48+HtRa0uOHIOhKqqySFO5JhR5mddqGeRQi5MJJt0i9K1T43tVhbTFS5Zl0YIC2U9DG1WeCZjbQv8eVc3rlE0N/4bhTcI7u2bnxsMoZhrozdNjE7wYqSlJryuvqRV3BsP2iw13+rvW28swB91Ooou3qeRB6EQf41lcX2vw5uNavYMtaBYBlVT8O5IYKVIHQzQePSzZi5hDiU38D27pteJdfEwlSYHUacqzy8Q4q9nX8fv3GKFl1xfs2y5ruFAV93smO6vDcjLsrnWCNDOu81jxYwr+JLlzC75rWnhcGGgNquukeVXXCe17rkVwWUEAnSY0nfeAGqfHJw/EN3twMruNcrukkEiSBz0ifIVneXHmVwr6MNJx5LAvr70s1Gw1PqaUit6kU0T56bNRq1ODUdgUOmnrUc08PQ2XRMDSZqhLClV6KyqJg1PD1ADT1uVGy6Jw4pymoVuikVqAMLBFdNDq9ShqrgnJKtw1L3utRKKeFqnIigTG+FUs2ygknyAk151grmIuPdxdvRs5bKY1QkgDoYy5Y6L1rR9tMcUw4tIfHeYIPSRmnyPhU+TGhbGHyL3caLatjnoFL6+ZJMT/iNYfETbmkuxEqQfwvjn4hD3ZK3MpBQwYMEZ0nVh1Ezp9bHC4llgeIGN1bOrR0FyWnqsCKyWLwRY2ns+C4FUFpjMwQtPkYETVhwntQtybd7wXfmzAhHiNWIHgfTf09BcMr7i3F9jV4bismDlnaGDW29QPED9qlw/EEcZgGAkiYzDQkHVCwAkHeKo7GPS8Cc2ZARldDbfLoPjXxa6zOxETpvJlyNClEefDvbDaQAV8QDRHLpvsH9RgX6l5bvBvhIb0M/lRK1m3xDg6guROlwBmEcwyAsUkjoddOlPweMZVVSzMQAMyt3gcjSSGBZWJ3EjnRLKi9i1x/E0srmdgomNSBJ5ATzrP4zjmGx1trC4h7FwzBlrbTttIzL19amxeLsXQGui3dCGMrHKysSFnIxInXcsNJiq/ifZPDMhFsGxzggtZ57iSq7zKEGhlOTXlphqK7lJwjtHfwrG04JCmLltzmKjbPbO7KR66kbzNAdr+DWlui7YgWryF8oJCgggXE02kENHk/WocY722CuwZ7ZhWDZwUIMoW+dNYB35UjtNpQ2yk3EnUEQVuCR7DyIPWuU8zpwf8AHsaNG9o2P+zripew9l2lrLaEkf1bAFD9KznaPHjFYglYa3mt2rZBkMrEPcI8jkAn1qouWSLaQSCBuNCdY5ev2qB7mXKqGCmc6AbtlAgnoFP1qPxbnBQ9Cljp2bnjXbrLmtYdZYADvJEA/NkHONADtJ51JZW1wrDtcYG5ir5UsoMs9x/hQc8oJJJ1J1PlWP4OVXLcuNkVWViwjNowypbH6xOvkBNc9pnfPcdbUsGCszPcIB0IQnM0iZdiJJJ503H4icpa3z29F7guC4NB/R1sTfDY7FWxcJBGGtMgygQcrSN4iTE+dWV7sTgkM97cSOQug9d8wLHY8+tZbFYjOoAzAAwIFq2ANjk7pBEAnQk+tBBQvzlVOsfETqd9dfibX/EaOfiscHSjbLWKT7l9xLsuyrOFuC/1kor5TzLAgONuQ09RVD3Fw7usjTmYjlNWvB8JhvmuEAx8Xwkwd1AkCnXrFkEhUzjXXLm1nXUE/SuXmzRnLyxpj4RaVNmluW9/Wmd0aKddT6mnC2DXoNVFaEwIWjSiwedFG2Ken1ouowOmgRkArjrRnczyrjhhV60TQwYWulc6npU5SDTWJ3FRTdlOCoHk86kD+VLv61zpFM1eoGj0HU0tTkem71EyNDluRUiXajApVFS0VTDFvaUve0KGihuJY8WrTv8AqjT1Og+5FC6juy272KnGXBiMY7bph1VVHI3C4k+0t9Fq0a/F24zAGFWDrAAa5tPVhVZwW13eFYP/AFjsrxHiBYIRPSAaIK5rm2mVdBOwzxud9zXJXmbk+5JexAbsJbC+pPPNkYEDyj8qo1C/jHJ1AUnoflGh6yftV+V8NuDudRt/Z6GeWhP0qgvA/jHjeNOW4XrRTqiR5ONoZrhBMg6HQ/KM3iOunWrHh2PxHdDLdYqAJViHB05i4G0jSBHtQAsEZhsZGpmPgiDHWrbgvEraYfUk3E8VtRoGY6QzDWDrP22MqlNxXlDUU3uLg+PXcxz2wTbbKrAvbZQYJBIzg+hGuk0aO0dq7mV5UzDHLnV56ZDmQ+eU7dBFVuDvqtq/BbvO9lSdMytbtgrl5eIEzyoO2VBuAeKcoXzlR4vQa/U0ccstwJY0SY7BI7gYVQ8DxL3iFl9A0MRvr/8AFDF79sAEvbB5GR678q7LbU3FJ0kRznfWNqiskFmltCRvMbdOR86zTUW24umMVrkfhOHYZ1YE5GiSRJUnUzpPTkPzqtsYoAG2TI3U6aNpy6GBI8qsLeFzh40yTOswsAzPvFOveO0LTAkgg2mVQ3iPIZdYOsjUDeBE0GrepbfkIgseK1zlVIO5+ZeR/dVXatF7mVZJO8DlzNEOj2C6OILIw0J0JjX1FWHAL62EuXSJkGCOUGAAeUnTmNDMRSPlTaCG4RRbuZrySUH6O2Ckq0znuLIJ0jTyWg3uL3rMJLyZk5gNdyTppI0MjTQUhRrjFmkSZyjcneDzHKnW8NO4gCNOflp++nLI1GiKNuwm5xRiZYZz1aRuZ0Ag/celSWMFnXO/d2l1yliEzsPlE+ImY60LcbLsJPXp+z/GicDbRYe4ZnkPi8t9G8xOnOlP1Qwkw90KMpcQT4YBJ01Hiy68iNeXnVzwvC4M2xmDOeZIAPmIJPOT71V4vEORPhRDsTBY+xG/7zuahTiumvi85A9oEUtx1IHg31yzJPvSLZo2NfrSqlekBAjYNR90Qasu5pPw4qroOkyvAantdPSjDh6abVVaLoBJNKp60YcPTDZ8qvUVpYGR0pVtk770UmH+tNGFO9XrRWhgrrrTQJoxrRJpj4M70amu4LxvsDnpXd4IiKJs21+aosRbE6USkroGUGlZFVL2qHgsrya8gPmOlXatprVN2mtn/d//AF0/fQZn5GAlsMx+LFpHY75gAOphDH2oTB8Ou3SXvMV8KkIIBg5oDHXLt8IE9TUi4cXsQ5MlLTKOoLyoI+32HWrhU8Tfsr+b1g+d32AvT9Sjv58PkcMzWp1U6wWUiR9ftHOhWur+Odp0KaH1VIq/OHDhFOobQ9NbTb1jbGdLsEwyhlJOo8JiPtVSXYuLvc0OGINxzI0ywJ55dft+Zq07OlMQluzdyBUUhSQJzEiSTvAGgHVj0rJHGsgdiqtEEjY7aRFS4LiKFB4WBA1gjTnMEba0jJj1bDIyrcvPw1oXMQBJKsFTKxgsLdvOdd0BnlzPSqy3ZzMxLRB5AS2h2AiTUCYlCWIfeIlSJ8KgmfWaJR/EwBU7fCwnLBEDy0+9DKCUd39y1Jt8DbdlTMJGgOpGxnr6UZZsoBqAOkxr/P76BuX2ztyEKSSIB3gAdIrrVlZzMxnrP/SB+YrDkUeEMXuGX8BbeQnvlJMbaHlOtDX7d20DcSARrOhBA2BmYGgqW2ttkYAEEfCMo10Gx1iqTiOCYBnYqpVQRruDuFIidhrQQTbpssmxnF7WIuAuuTOCrwSQpnRlJ121j84FLw/AC4SM6m0yMAfhVSfCCZOhn71k2LE8yfKaKwl64jRJQEqGaB4Qeeb5diYBnetbwtKosGzX47h1ywAUQ3LQiWtkM2oBJIGo1A26Uli4kd4LL3kgaFiqgnQ5iusyIymNqlwSWgkSLhGuY5pJnT4jM/T3ojC8QtAkZspY67rOkann0islv0sIontWmJYIbKjcZmYMx0UAH4TMzG0GpLa25zSx3AR8kbz4TH2O9WvEMJbeSQy6k5hBX0I0y/n61VY3hzKAyEOh2Kzp+0OR3p0Zxls9i6QJiruYzrHny8qhLTSs0+dKQa02lyEkev59TTlagmUyfU0oY129Bk1lgHFOBqvW7TxfqtIWsOUin5RQS3KcLhFA4jFOgruaTuyPOoBiDSjFmheNhxzRJHtmmraNIMRXPfI2odEuBnUjyd3IpGtcq44g0w4upokX1IEN6xpQzW4o8XgaVkB50Sm47MFwUt0VrLNUXaq5kWy0yFuqfcAkfetW1gVme3FgG1ZX9a8i/wCYMv76HJO4NASx0rH8B4eVw4n4mZXb1cWm189RVj+COZv2V/6nq0FtRnA2DqB9LI0pxQZm/YQwNd2uUtNJUc57soTYgW5/n9Gax2JA/GP08exA3IO5863eI/sQR4TE+9p+fsawHEuGhMUyW9QJIDN5A6s2+/Ol5JqhuKLY3GuxF3MCTB+WRJBk5lkLpt0Ioa848GUAEWwGEnx7bg/8UdadfwdyGJXZZYiCB8RkxOkVzM6kEZgCoiRIIyrMToRNY9Vu0aKpUEpcVwpGdSecZgNTzAnpv0NLZshjAKBhmkEwCBuZ5jbX+FL2auAlVIX1iH+IfOIbn1rUYTs4j38RbBKr3eHMfHMveO7yRtyNZs/jFhbUv3evyMhh1boz9uwxTMiyoMHUaGJ16GNQOlJaYwWc+CRLEAliNIE+XtV1e7KH8SbVsgyma4QuSAWJAOU6zIHWKF4vwW8t63Zme81ChpTQwpCsBBiZ6gVmXicU9k1xfvQXTaA7WMJEkZRsF1I9W5mqzjVvMSCSBpOpJYn5fTf6CrW/w+5bZ1g5rQkiJykwJld9CpnlIqFOHOxLMh0CkHXXM0LBIEkkHWjjNJ6kwXFlYOHpKhYJCktJO5+EevM0HcwJEqFknlJ30Gvpv11o7G2WRmAdVaCN1ldIMkHwnzPpT2VpQhlIkSQQTljXMBEHU9ZrQpSW9g6GK142n01kCRtOmoI5VLcCXFlQZnbU+fLQfapnsjQwCfc1KAYj7UqWVUn3NMcV8g+FxFxRBI00E+KPLzEcq663zWyVbpGnnE8vI1J3VROnIUrXbsN4kD27c7n2FSiwvSpCtREVNVhJUeqNZPTnTe4q0FmTtzNO/AHpXqtRyOCoOHpBaFWrYWN6guWBV2EmA5aSPOjUwU7Uj4MipqRfIHlNOC1L3dJAqNkikNFs01p6VwxtqG/SLCfH4l8J/wAWunvUxvIGVSwDPOUTq2USSPIAjXzFBqHUgcoelRmelWIWuNsHlVdRovpRfcrhSFTR34cUhsaVOqi+i/UBN31rL9sOKIrWEbNmF21dPhMZFcTB+ZvIdR1rScTuLZQuQTqBA5k+u1ZDiXFmuPaJUKqXbbADU6MJM89OQFKy5IVpXILjOtzbFswY9XQ9IkWjqDr7eVdfuBWaWyjImsiN7h6iqmwmMugslrubTEt32IPdjwqGJW2fG5yoW0UyBQ+K4faS8oxHeYtu8CF3busOD3bOpS0hLOpEDxMB49t6RLIlwZo42+SHiHaVAqm0GvG0Mz5VbIgFth4nghRqddqyt7iQvYnOo+NYhtADkXNmJiQIOuk6VruL9ou+w11LVtbFgYJpt21yJ3sOXJUbmCm81gMIDmEz8ImP2R1jSkzlcXY2Maexa3UuRdOWVyAHYwIO5UkaDmOnKicMbk2j4lUW2g6j9UmeqnwVDYxCBb3g1NrINAI0M6AnU6T6CiuHPcLWQjAF07tSS3hBZfh2EjeecxyFc+T24/aNA7sorMtpcqHUgAhQd2ObNlJ3ge1egcJtr+MvZrDN/u+FzZXEg95itfERM7adKw/Z/G2rWDsMLpa4SZsi1Btp4te9YQSfDoDzNXn9NbouNctIqFrVq0c3jMWnusGGwBPfEag/CKweKxyyTlSXH5RoxxbSNGbdgY0wt23OHknKTqLoEsQNo51VcT4phExlu733eKti6AVUtDm5ayjTTVe8120rK4/iN68+a47MSI8omYyjSJ1ioMk70mPgo7OXpWw5RLDH9oQ917lu3lz23ttmiWzG2c3h2IyQJJ3qsvY264CsfCFVQvLKuqiBoYMnXrTltUjmNq2whCG0URxM5cSS09TyPXkBVlwm2Mmv6x39BQOJBzNHU9OtHcJnK0xOb/2itc/lM8F5iyKU0iKUE0oHlWNmkiI8qRRrppT4blApTb5ihuiURutNCVMLbbmmM9REdHsfBOIFnxIbUJfZU0Gi93aaPqzVc96Og+leQcO/2qG0bp7i03e3DdPjdIJt20yiUOkWwferX/zhUqALABlZi4G8IIzCCgiVkT516LqI5TxM9H7i23IVC/C06D71VdjeNWsTg0YEWygFsqzCZRQM3kDuJq/soCPC6n3B/Kr6gPTYAcEB0+tMbAE7fnVp3fXKfWpVtL0T61fUJpaMze4aaoe0GFxoC/hBaJklhdzagDQLHM6/xrbcWwt1kiz3aOSBmcMyqObZVIzHoJFYjj/Z7H2mDDiYsW4BZry2IJLQe7thfCqgjcmZHrV9UJRdGJ4veGJDB7HcYyyD3icrtn+0GYDxwDmAM7aTVVguL31NsWzLW0u2rM65TeIg/wDDA30AA5Cr/inDsUgNy9ibOLiRZvWmtkq4MZWywyicwIIIPUbHO2MK5uqAsFiWHQA789hO01kyZqlZek0Nji2ILiyjXLtiyP094ultmJJzHvWK5QDOUAyRBJitfhOLWLhC27yOSNIYEmN/X2rIC2wKnuLZRZyFiLgQrvdGFBDXbrQYLGPDC+d1huN3u8QW79rEhiB3Jsth7wA+JkDnWBJiNdt60Y8tq7LS9TSG5l3qS1eBmY/kCsV2z47etX+7UhR3dtiQASZdtNdI8PTWqu12vxIMhlMnmqx05RpVyzRT3GqL7Gz7W2wcOAup7xP31R8NwlywoxFtQbhS8F8KsVy3e7JUESDoTI1qS12k762Cyn9EbBfUeLUhiCOuhiBHWq7iva24qKbDNZIe4uUfFku3s4bP8rA6aH3rHkmnk29B+lPC/W/6LnG4ZrgHeM1qxIHe3rhJa3lv2Gdc5zuSr5gADIIiZqvv8bwii2ENy/ctsHBX9EpC2DZhs6lyMsn4RVNwqzavsXv3rgJJk5ZLBSmjOSzSQTy5bitpwLCYa1eLWFAZrNuG3YqQwfxHrCgxUTvgxN0Z5MbicYgs27YS1d8BW1aCAoykw165mZz4QTGh6VQNwB7GN7j5lWdJ/uwf3/evUMHcyjDMujSNf+Q0R96xnHuNXLXGGviC/dx4lBEG0o1G3KgyKSjJp9mSDtgH6UC/JByqBqqnTITzk8zQ3CsQM2G3OUmNGGzLOoDMfYUee0D3RisyWybgBJy5cpFoqMsEAbdDrVFguM27RsnKzFM5I0Ek5SNfY1jxwck9v3SNk0g3glr9Bb9D+dWKpH3obgVsCwn/ABD6GjRt9aVll5n9Tp415UQRrTslPYUhJ6UFhUMKac6HYa0S41NQMKOIDKnEqAx1Xc9BGp9anwQGUxG/KOg6RTL1mXblrtmC8t4G1TWFhSI2Y883Icx+VaJvymWHzBCNRNpdD/P3oRWopR0/n6VlmaUJdAjTemgjnUuU/wAxtUfd67fz++l2XQ25EdP+3oKgJ6fejGEnf7VAbY5/lV6iUZEI8TBid45xUn4W5E5DHWNKbbxrEqmkFl5dSAftWk7p+75930kbT09a77m1yjkqCfBVcN4xjbCsMPcvW1JkqkwWiNRB1jSvQ7FnHAH/AHxmJPiJAJnSdRA5R7VjLByA5SRoTAJ1gdB7VsuD21WysXM0hVjXSM6jLlaSs2zGmxooSjOVNFTi4LZnoHAsNiEwlqbaOFtiX70qWCjVipTQ+5ruHcQe/bFxMM5UkjS5ZmQYgh2U+fmCDQVrED8LbTOfHkQjvcQIDNDSsZYyzt1oBeJiyzDNCXFtqQHn9Jk0aHQjVAE20KqKPQhfVkgntBxPFJbYLZuWSD4rk2nKpB/q0z63CYAnwiZ1iD57e4ZfaTcU3Cdc7vnY7RqToDppAFehYLiqlgGYuiyQtw22gkdQogTrA8qpb9zKxAO8svwwB8ynyBOnl6UEsEcj0uy3llVmQPDWVk/QszHMWOYLEKSApAMsSBGhqmXDY4XAz2Xy5gdAJUTJy68tdNjXoeH8TBS2USPFlzFSDIIAOpB1jnReGt3GOi88uimM0ToJOhGvp51F4THDb/oKzORTX8ZbSSme5ETNud+oYkGJEgGROk1Qcdx2cIBbUC2ZQhXBJJBBBb4XGoBAXpvBrcY5BbYNbDAQM4MmerDTlrp0ka6U244Ya6rp11mOfp+dBHwcVumy3ka7HnWNxlzEOHfO5KqMzgKQAScpmCYJPXeohgpgQCOh1/OvSLLg+F1Un5THxD6fENJ+vOpcZwe3bytlDlhLrCadMuu4+49qKWB8KX9DVnXdfv2MDhuHhQcvhzRmCgCYOkxvGtDcXsAWxp86fnV5x+2jXotEqAgnKQBmOo0mDoQfeKXF8I/EmAhtZiW0kpbgggdNQRlHPWYisKxT183Rqlli4cVZnbDHIgg6XB5fNb61pez+OuO4Fqy1x7VtUIz21mfECpYgRsImq/GcIfDlczs1rlc2GfMIUiczaKCYGm3rFbxNxGy2pl1BJVpZgFJnw8xG2sSZUbg5QlHdUmZrT2NPa4hcWzZd7LgQuQ5rUOxsuJXxSBMfEBsayvGHe7jO+QQMo5jfIBGnxGdCRp50bgOCs2Hu37khQAEclILhtEOYjQA7DMAToBQ/DsA7XSmrMVOlwNbYQuYxbuOpO2mZlHnU1+V6v8KUaexWXr9wzmkBoDMyqRAkfFB5nl9aAuYW2uiy+ggnQTzgTr716Ni+JobVu0iZ3AuNmb+tzGzcBCsg8IAE5SBpM9axDYTO2hAPPkI/xAfmKTDJ/AbiHcIw8oz23IKBJRzKmc06CCp09vOilxMnKwKvzU79dI3FVmHtw5UN3dwAQ3uxjow12In0qS9ckBbmYAkQwGmY7QSJVt9/vSp49Un+/wDpsx5NKRZMTSKKCtYi6LYJXPoNTofWAPF7CfKlt37hUNKqGMKAudmP+HXfn5c4pXSkP6qYbcXX6VBdHrTLuFYCblxixOiJAJ6AdTpvoBr601MAUJYzJERMwN99yfOpSS5Jbb4KjEGLh/aOwmjcAJT3PKOnKocTa8b+p6fv3H8xRGBBKnbc7a8htrWjJ8hmx/OxQRNGoulBNud6KR9KyzRoRPl/+NTSCef5/uqMPXNd1E/z7Ck0MFzb6VGVNK+upB/n1qPJ/P8AJq6BMVh3OdZHzL/1CtV3Yicyz0hp+u1V+B4R315UsgOYmASJKgsYzwBtzqS/jVXSGLDUxEfSK7kpqbOZDyLcJvEhCRsSVOhPysf3UXwbEuGAzHIDmIkwAouAGOUBm+tUFji8AqZYTmn2IjcdT9atsHxdCCpzqSANUsxrMEnUxNLeqPCI2pPc3lv/AGjLFpDhsW62hAyWAwLZ1OYEXdZVfCdPi21mq/EdrbdxSGs4lTuW7lpWJAIhiAACNTzUdKk7DcD4jirVxMyWrdsquYhwtxoBkMvibKFQDaNBWhxPYviS2O5nA9w7KHt2rV1DHhGbQHYL0O+xpnXkt6A6cXsZ7C9u8KVBdbhc7+AkaaaETpp96DxvbDCuZBKmZH6N9COunt6E1RcQ4S+FsC6QoDXLlvJJ70FAfiAAEEKeZ35U3HYl4CE27gAiEa5vO56tEbaVS8RJO0i3gXDNFhu1mBLAtcCrIzSr6AkSASh1HpyogdqsEGJF1TuIhxpOhHhHiHL3HPTMYXHXkurdVVVlOmaSIjLBBGoipr11mIzLbXWNA2+/Tc0T8VJ8opYEuDTt2mwnK/bPuf3in4bjmDQwMRZZWIIi4hyndgddAeXQyOlZPCqzXShtoQAVkKpYggQfFAnXQ76mpbmFUEDLaUgEHMs7E9Dv5kdKp+MUdqIsGrg1r8UsOAEvW1IIIYOoIOmo1339Qa5+0alYd1keZy+pIMx9T9KxlzBJAJa1z0VAPT5I/OosI6rnKxl0IyxlhhvKwRqD9RU+LtbIroJPdl9bx+HtszZGvMSTmyxLHfKWiBJOu/kac/ad1EJbABJk3HXnuqqIgE6mZnkFqlvyQhYM+UwrNlJgiYmDpIBGo0O1JffGJ8NxxzjMY6+Anf0NK+Ik9k0g9EVuaB+H4vGd4jPaUBcxAFyDl+UtBLMOYYkDTaqTj/CXw0CGuSokqdCDuFVQ2m4gxRWC7WXbb27b3Lxa7l+aASzAeIgkzmEHQ70fxjhV673a3gbQV1KNcfP3rgrNtSqiDK/6jFIlmkpLWw0vQVuA2rS2HZHzgC4QrF2tZtTlAzWw2i6rv8ygChsXfsLi1e5dxBtyT3toKl0HJIDIy6anKY0gGI5GPwYspYi1YRSCSy3mYy+RcsnTUxsKzGPwai6zWkgiZIIyHaSNZMgfVhtQwya9wWqLTjXaRbmcvnJYBEu5tVt5mnMpZirFSBEsNJ02qoCXtNTln4spkeGPL0lTOusVs73Z7Dd2pt3bjpdtXnh/mCC2RCg7EM28bfXzW7xdwAltmRFEAQk9dWgnn1o8cupwU9ixw/hIGYAaclJGUkj9HMD1G0+9Tp3h0l3ToF1O3xZh4q0XZjEk4dSRJzPJiT8RH2oq5cZjz08jWOfi6m46eDfDw/kUnIw+PvXbJQsrspzQGXVTM6AEiPf2FWWF4Xi8+de7VtZDMCGB5HKPuPeaueM8NeLbss5HJAhTmhTtO0EzI6UzBX2eYEEHUSdNY3iin4huCcUvcHHCOtpy+gbheGZFzOQbhVSzfXwr0QHYe51oLFDprS3VfvDOvhXmTzb+FR3LZJ6GsSu7bNrqqRTXV8bjKNT0J+hH8D6VPg7ZAYEQc3IzyHPnpRFuwTdbxLPhiZmcojXYGffXQ1y2yM0EHxGdZ1EAwef56a610cj8n2MONecFdNaIUGBpyoK5eg6ijVuSBpypM06Q6L3HyaY4/nWnZzTGakjBPvXFfSuC0oH86VZEZe3aQxAggzvMwdqJxKsWj4REzGp12k0+1hLvdd6oPdxBZZhZYjK4Ouscp86VrjbeM6bDN9666bs5SS7gD4SSdTRfDsTZW5kxDEIR/WBczJ0MDcfWkbB3zPdo5Jjy9d4oc9nMWwOZY33Mxvr4ZgU2rW7oF7cI9FxPbk8OtCzh74bUOqi02Yo/zM7jKIyxA504f7as6ot3D94VYmZC66BCBJH607biBpWQ7e4SL9rUAfhrEzI/X8qocNgn8JlYkbZ5HkfDE+9Jx4lLDplv9S3JqexpuKcVJe7bNtZIJZhqSDoJDSNwdd/FQPDluX7N9sxZzkAJOskQPFtyGpNaW/wrLjMVOgGHkaGCczEgdTtVX2atk4PFAnVUQGREEnbX1rPCUVDy+w1239xv9H76W7guAG73bHQqw8IJGY9SMpmp8Fgla2HN5QxKyhkHUGDMRHP2o7sniLNoXO8ZVmw4XNzfM8LEGZkbxVdghnBjcd35aw8+VLcpPaw4pUWg4RYylnvqJkEBXMbcwNdNdNqDw9vSAJ+nrT8I4vYcd2CzPfNteUnuc3PYQCfapMfh3wyZ7i+GVXRlbUjTn5VkcZcPk1QpW7JMPZJuWwED7+HTWI0qfv5vMEthFTLAzBspb4pYb6/TzrP3O0CcgwMGNhvTRxZbJNwqxDEQBEiQTrJpiwzaart+RcpQck72Lvi/EZDIbakKwEDSZV4MmZ0BAPmaZduG7ZQvbyqPCo/zGZAGm1OxGC7y0txVMXmtEaQWBR4jTeI61Y3MMiWbaQRJckMxmQOQOw1q9lpSW/7YtR+a/QzPFezV+9iB3ZVCqYcSSyZe+xBtJlKgnRjr0FD4AMguI+a6bOKtg6lg7C+qlVLfrFP9VbolGxDkDUHAqdT8uPQgR7k1lMGNcaTsuPtE+n4wU/Dlckk+1fgXmjUnXuaTj3EsXeuAnA/goRRJcHw5iwOUQTmCuIAMZJrLYlWzRmKqxPgBOpgnVxozQBvHSBtXpPHMa103TaIyNhFVxIkqfxOkkchqZI20kxWKx/Y68MWzWx3lkNcCAvbBClWCHKWmZKz5DzqLJHltIVGDfCH8MwmKGRgItic5Y+JlIVWUCNRJTc7RQ/ZXsnh79tGuqzZ1cnKxB0e2F2MbMR71r8JhmW1YtPbe0VQznNuGLXLRIt5WkqDoMwBrPdgscqpZAYBst3SRIzXLZ21O2tZ55JKMnHavT6NjYw3SYT2QsKcPH/5LwjnAutH2qz/AydpkEa9OdBdj/geBtfxHi6/pWM/f71bW39fp51zfENrJL6nXxLyJexTcWlLuGVT4bl4q40Mju7hjyE9KPXAKCYAEmTHXeguPKRdwZ1/+pH3s3dqsr7HKY6VJt6Ie6/LBxxWqX1/BW4qyM7bf1aaiP1rn/eq+5ky6kA7/AE86luyrPG3dDl5vWBx2KckwTr56Ry9K1+HwPL39BWfMsXYvgR375hPwjSCdFB0DaH9kxNH3WMmdBpGkAgADTqNDqelDcBQMxJbUKpJOgHhA95n7cqre2rtburlbdAZEgGT56nyM/Sui8evyIw9TQ9QRiOc05bmlY5sa/U/WnviWiMx5c6N+FbXIK8UuaNj31RtdFZAXDH/en/iDQ/B+4XxXsavvx1+4p63gedY9WYnQT9TUzYK8N7V0f8u5t5abVfwi9SfFP0LHhuDuFv0guosHUW2YjyhiNPerccLtka4p0jk1hp/0sauVcvolst5Ksn7LQeMwbD47bp6qVptu7WwcYxiqpP7/AOjMNgLA/wDvQfUXE/0lDP1qz4ZYsLcUtirNxQwOTvFloOxQqpP1qmw/A7rmbYJ8ldZ/ykz9qMtrdtMA8r+2ix9SKVkUpJqx0Z4+HFGg7V8HCXVZrz5mQkMiICiEkBBG4gkamfOs7hOyuGa4kXrpYusZlU6lgAT4hzq6TGuRrcs3NNi1kED/AIgKXDcZAbVbQj5iATPIq1tWEzQQ6kY6f8BrG+yMtxS09q/cttOcMwM7gkzJA0k7z0Iq0wxvNbZC4i4gU5pnQyIkQPc86P4qtnEXe+usj3CFBbvWDELtICDlHLlVhY4rhQsbGInePpvQuD22ExjvuedYvDMrlem55Trz6Ve9mOG3XViFJAa2ABEbNMk7RpzjWrfG8Bw2JcOcWlpgGHwHUHYnxbjWrbA4SxYt5RiQ4EwFtvJMdZI1NXJ3sCoVIl7OdnLdrViVKXg6pmQr4rMM4IOpkldD7U/ttwS5irItWVBYvbILEhRDalmAMD2oT/xheS3B5TaP+mAaZc7RBf7Nz+0Mv5EilfDyc1Puh+vyuPqZz/ye4if7XCj/AJl0/laqJeweIvzhQ1tb9oy7Mz5CAADByEyQ4I0FaQ9p1/ujPm/8FH500dqTvk//AGXB++terL6Iz6Ih9/gD4WzhFciVvBFVTKkFQFJLKDIOYDlrRPGOyeIuhQqroWMlgNCPL2qn/pSdPAJBkEs7EehLae1T/wBNbvUj6n85rL0JJp1wOc7TXqWJ7N4w33ulE8ZwkgPr+huo7n4Y1ymB5is7d7E37NrE37xNsXcTmFoFTmQu11S5EwytsBpvRh7V3v7x/wDQP/bUVzjjuuW5cLiZ8XlPSAdzuKJQnG6QtxT7ljiext14OR0buVQZGtZSwzmWLEGJfp1qy4tbxNtQUhV8M3Lhhs0/MEBTX6a1XYbtiwWG8Z6yRp0gNXXO1hIgqhHn4h/qYzSZYZNVQ2EtLtMiv4XHOQ3eWpGg8TAgTO/d9QD7VUW+yxst3+W2Ck+NM0JIYawoEQT6VYnjoOgW2PRLX/8ANM/8Yf4lA0MSEG/SRbgGhWLItrGucfQrl8AOXEWlBkkCIJO53q07PY24c2Z1e38pACy06xrqPSo24hiSTBeYkgqdB1hhUD4/EndreuxYYf8AeNKjw6lTa/oiyNfKv+hPa67K4R7ZLXUxduVEkC2UcM5UaabSdverO5jkBPiWOWtZsX3J8Rw51+ZLP3jlpSMdf6vBnl/V/fwHaql4aLjGLfH5KjlnFt+pY4jE281zxKQbeXnvJ0HsawfF+BXFlras9qR4gpypOniaCBrsZ5VpmCc7Vg6/KMUPcQRTbhsRBskiZgNiANt9bvrT8EHhewvM3l5orOD4/urqkekQT7GNfpr96C/2jBmxCMstmT4cpBERqRvqSelXJuYTnhm8v0t397HnSHHWII7m5H/rP9xWiDkp6qEShao89Np/1W/yt705kMHQg+h+1bkYjDc7F32ufxptzE4T+7xK+jWj+daes/QV0fcw6NFS2yW0BBO/Kta13DcjiPcWT+QqAXbHVx6ov7jU6vsTpe5mScu8CPb6VOuOI+cjyk/xrR20wxP9ZlHmh/jTvwWG/vl/yt/Gp1PYtY32YVmIE134l20ZmI8yT+ddXVY44qKYRrXV1WyCkU9dq6uoSDTvXKa6uq2CuSVKf/3pK6qZZIlw9T9aNw91up+prq6lyGIuUw6lZKqT5gGs3cGp9TXV1VAFncqZXV1MBRy7j1q04TYVu8lQYiJAMaHaurqz53UQo8lmuFTuLByLJe3JgSZXWTzqPiCAPcgAbbafKa6urnRbb/fU0FNfxThVh2ERGp005UL37E6sTOp1Op86WurqQSr7iWNamCurqhS7iUyK6uqyhrVzMRXV1WyhBebqfqamtMTuZrq6hC7EotDoPoKhxNlQPhH0FdXUaBKq8ooZq6uoogEQpAK6uowT/9k=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58" name="AutoShape 42" descr="data:image/jpeg;base64,/9j/4AAQSkZJRgABAQAAAQABAAD/2wCEAAkGBhQSEBUUEhQUFBUUFRUXFxYXFxcYGRUXFBcVGBgWFRccHCYeFxkjGRcUHy8gIycpLCwsFR4xNTAqNSYsLCkBCQoKDgwOGg8PGjUlHyQsLCwtLiwsLCwsLywsLCwsLCwsLywsLCwpLCwsKiwsKSwsLCwsLCwsLCwsLCwsLCwsLP/AABEIALcBEwMBIgACEQEDEQH/xAAbAAABBQEBAAAAAAAAAAAAAAAAAQMEBQYCB//EAEsQAAIBAgQDBQQGBwYEAwkAAAECEQADBBIhMQVBUQYTImFxMoGRoRRCscHR8AcjUmKC4fEzU3KSosIVVJPSNENzCBYkg6Oyw9Pj/8QAGgEAAgMBAQAAAAAAAAAAAAAAAAMBAgQFBv/EADERAAICAQMCAwcDBAMAAAAAAAABAhEDEiExBEETUWEiMoGhsdHwFHHBI0KR8RUz4f/aAAwDAQACEQMRAD8A84Ri3qefT1pp7BJM6H47fdXWERv2oB8zMfeamFNiOY38x/KflWJumTqoqmHiHp99NA5jPu9w6fKpWMt5bhj87Uxh7BJ9+vl60xPaxi4Hxt+fz0+VVd60zt4dR1PPaTNWl0bAbGPWD+T8ajaDT74H86Iut0RXmQPoRrhsMR5+lWXefuuw6qKax/hIKTBE6gyPWmKTuiKK2iumaTXNNKBRRRQAUUU8uFY8o9dCfQbmgBmiKm28JqAAST1/7R9591T7eAVRNwz0Qc+ew0+wefKqOaRZRbKvC4FrnsjTry/n7qau2ipIO4MGra9imYAL4V08PUev3aUzxG1nQXOYhX9eTe+oUne5ZxVbFZRS0UwWJRS0lABRRRQAUUUUAFFFFABRRRQAUlLRQAlFFLQAlFFLQBuThcsZSWBE7TvuR+fwpbN0ZQdOvloJPltS/SgvhcFY6SZPIoRqD8fuqLjrjIMwYEFgZkbid43kzJHInnXO52IUH3GuKKouRzafEOWoA+w1IGHVbY5Sunqftj76iuwa5ZI1LKFga6q0AH3RVhctl28Oqpppzjc+epkdKmXCQ2DkitbCnL+8eXQbR+fSkuotsnw53006T16bbVZthmCiNSV320jSOe3xqpNwq5AKSNcpn7xRGTGadTGHF192MdE0Hy++mLnC4EjMOv8AOrW3cdpBbKRrG0jqpA28qp+IC6p1diPMkx602Em3S2IlGiJewhXzpip2EsXbnsiRMSYCz0zHSfLer/D9j9M905R5yo0mdDDnzByetaHLT7wl0ZS3aLGFBJ6AEn4VOw/B2O/vywY9WnKPiT5VoLot2xltrmBk6jKhjSY+vB5nMfOoF68zGGOkxA22H41TxL4II4tog00Pl4m3/bIGX+EA+dNPd3yjL8yfMnmadt2+Q/p502qE7CdY9/rsKLLImYYZbRKkAyNT6neobKSxI6zv8/OrBMKTYKjU6aSDPiJifwqFbdhKnQkicw5gee1LT3dDHwjnJzneatsNhg6QB9V846qvdww9zZvjVcqgrp01B9dCPj9tWPDr/dusiCFKk6+EGNdDqAZPoT0okyODM4vDG25U8ufUcjTNaDjeCkNEk2iRtErpPwJ+FZ+nwlqVlJKmFFFFXKiUUtFACUUUUAFFFFABRRRQAUUUUAFFFFACUtFFAHrPb/hgweJKWjKwDDeIDVhpNYXiGInZVE7jWJ2ka6Vt/wBJV8HFuoYNlhZB35/7qxjYQtDCTvy6T5/dXMwNKKk/z7nTzQjF7ETC3HtsGG4mI13Hzq1wuNKW9GgndjrJ6L19Yjl51AOHMxlPxEe/XWu2txb1n2ok+k+g606VSFaESDxDxT4ifcOpPWusbeUZWUBswmW3Bnaq9TXRqGtyNKH7uMzTIEhdI5nn6TVhZ4U7IrKFvqY0UqSp0OVgdumoIPnVQBXasVMjQjnUUlwWlbPT+z9jDNZDofGEIgiXT2/CxbUDMNtvEIAqJxjDJ3gEkDP7W+URc8XymsjwXjDC6WYmSMrHrocs9ek+tabEK1xkViNWMETOiv5+nSi65MGSDizP8YtjOFIAOSJAPi1aLg5tI1+XKqlLGpBjRo212HL8SK0+PwMXSviJFtM09c1wR5iAImarkwXtTtnIj3LqKjWkiLRUWLYyjST56/Lb4zTbklV8vvnbpV9wbh6lAXZUBBOZ2Cjw7iTz5/GqZ7gyLGsHXTTnp8KupWyU7dHc/qTPlt/ipuRkzXdQQAo3bSYIOmUeX8ql2bU240iRPSJ2+6oV20SxzH5TodvTl76E1bNFUk/QkoLRSQu0yMxDc9uR05ae+kxeGC6gFlAhgR4lJ2JHTz2Me+olsjoTpoZ894/O1TsNiXgGM/tCCND1HpB/0zUNUF3yRGxeUdYadd4gKQdeYga9BVNj8OEuMo2B09CAR9tXXFsCFWVOjCQDqdNwCOYOnwqq4x/bN5hD/oWnYmuxSa2INFLSVoFCUtFFACUUtFACUUtFACUUUUAFFFFACUtLRQBzS0tFAF/cxZJ8U++pmH4oVtFFAzTKtCmAfaBkTtsR/SUMKCdYPrUTGYIIAQNz7tNfwrlrLCTqjr5MDat7jmHunMC8OJ1BAGh325Rr5UzxXEhiAuqrz11PXXWP56U/btSpA3IMdNvL3cqgXsI4+qT6a/ZUwrVbKzhXCGRSzSpSxTxQgNK5rmlc1BDexL4cP1d8xMKNenQ+kmPfWrwGLi5aBaNXKk7khG0jmQftHWsRYuMJWfb3UbkdNNY8qteG4k2puBcxgEF41HnuSJ5afOqzhvZjmrZsWxqC8zlGfMltQoIGYqbpbXUx4k1jmaz+Pxsl4i2rOz5V1Pi+qpOpAjfTnRicVcuRLHVlByiAZOxO/XSR6U5isDltkwo9kGNSTmG5H40tKKKxh5lKoGbxLICmBPsxlgn9rQ7VGQ+GF1JuN4Rr1iF+NX93hyi6VMt+rJJY7wVjRY+BJqmsu0ASQO8Y6aa+Mb1eM1LgvQ+AYZD4TH1tIHn0prulzakt7J8I5nzPKI+NW1nDkKxG+UaHkOZ++qor49eq/ZUJ22MdUv2GxdGsKokHzMHz29/lTdy6WB1LabHT5DT51ZiwncDKjs5kMxgKsRlK8ySJBB2gRzpizgBBLMuu4XUjn6fOrJoruQrbFkNs6EqWUbaqTI96z8BVZxf+09Ut/wD2LWgYW0KkBiAJBJiNzEdff1ql4/aC3oGwRB8BH3U7G/aCXulZSUtJWkSJRS0lABRRS0AJRRNFABRRRQAlLRRQAUUUUAFFLRQSehJb6CofFn1QR+1v7utW1tpFVXFtbqjon2k/cK85hdz3PS5V7JIwFnaV8/uqc+FUnameGJpy00qeRVMknqLQWxGbhYbQgH1E1Fv9m06FfQ/caukEdafVec1RZZx4ZLxxlyjH4rsy4BysDpzBH4imLXAWBJcMQFk9CQQIGXfQnQ1vO6k+6j6IDTo9bNbMz5OjhLjYx3B+FC53hkKoaIA8h56U8MEowgaNTbQ6ydWy7chvWmfh/MaE7/zqFf4HK5NcoygAEwApEaHfbnV11Op7+aMc+hkvdZH4gVBtif8AzU03OknanOJ3AbcQfaXf16b0Yvh1zw5VEKwbpsGG0RzqJi3bKA2mo09Jp2LTKqZklhyQftIXEXv1pMa90R11zfneqGxbkAzA7xupj2jP5NXmEthrhnXwf7vlVbh7YCKxJ/tG2E7d5r0p2NJXQqh69fKwILglV10OpiTB2H3VIbg2IRe97llS4gKtlOogkMGO+41H3UzdibeWYL2wJ83A+816RwPF3EtJbzslkozkrGrJasCNQdAJaOccxpTKilbHRi26R5vhBmVg0hpnWekn50ZhlUFkkxEamCMuoHrG9elXcHgsTHeWVAa93Yu2/wBWcgw4u94UjISWBPsjQ+VZu/2MsNkfDX9HD3EF1CmltoeXGZRBVZzFRqKNF8MKaMRftrlAGbVSFmF1M6kak+WtVfHcO/6u4QArIFBkald9OnnWj4n2PxNlFLWyU1IuLDowJ5OpKnbrTTcDS/aTOWV0TKYO2rbqalzWGpSJhilluMeTGFNJrir3Fdlbg/syLgHTQ/A6fOqa9h2Qw6lT0IitcMsMnusRkwzx+8huilikimCgoooigApKWKIoASiliiKAEooiigAoopKACaWkpaAPQVLDoar8S+a+22yj5Cr97QIqiVf1zeRj4aa/mK8/hldv0PR5YtNL1Ljhmi66TtVggqJh4yj09ZpxTWae7ZojwTbSjnUq0onWq21cM1Ps3D/UfhSmiSQBqfd99Orp+ZpoX9wR0rrvRtMTVSTtrfzpAlcX8altS7sFUQJ9fSksY624lXUztr9lW0uropqSdNkhbWvu6elZ7j6Rl83P2NWmt3F6kDyE/wBKzfaNhlJH7Ta/wvtzp3T++jP1H/WytwzxcPL9WNyOp6bVG4csi2JHttI337z+dV3DuIqCSxOqRrO8GrXg6z3Pm/8A+yusoOLZw72HmsJkBYSEYH4Ma0+H48cqp3hNorItObd5NCVICPkdR/hk1nbkZXBBMcv4jXN63KJA+p06sx51Dtj4ypI1N/jllwVa0EIDKO6fJB7vuw4tXRqRb00anDi8IwcWrvdKbeLFtL2ZCDiEtlV7wyh/WK+pf6wrHkkXBqQJHpy5U3hkJuwfZn/cPuoi65JcrNviOI4ux3tyz3jW7tmypukCFNkOzHMoyHwd4sjqvWsh26uu2LBQi2XtKzZcttdAZJiFGx1pjD4o2TnRjbbMwJtsyHTLuU3Op3qHx/HPdK3bxuOGRkLBV0UZl5AAnWdd+vOnqa06SsU3PUiv4dxcpcAeQCcrTqJ6g7f1mtO9hbi6qCOhE/bWJxmNVrQUaEEH1iQJ88sSecbVpOB8RMBGadNPXpPOsPWYKqcFTOl0me7hPcyPG8OExFxVEANoOgIB++oNWfaL/wATc0jUafwiouCw2dvIanQ8uXvrqYpf0035I5GaP9WSXmzjB2gzgNMHSQQI8yTpEVeLwM5ltCWQurzpIX2W+RHwqxw2ATIO9QqI1IEqPIkc+oqXgri2zlkMFVyjToywTE8yGAHvNZcmdveIKNOmZDFW+8usVELmbKB0B19Os+dRblkCfENOUzWyu9m1FsKxILAExuecH93nHOZqvPDbQYKMrAf4Sdd9edMjnj2I02zMEUlaHE8PzNmZWjQLy6axA9IHSmG7OOeQT1adPQU5ZU+QeNrgpTSVfJ2XM6vOhJAHJRLHXyqqx+DNq4yHkefTl8qupxbpFHBpWyNRSxS1cqc0V1FJUWFHqANZ+0CbhPVifidI5j0rR8iazmF3OsyfyDyrz2DiT/Y9Jm96K/cvsPMU8JrjCDYeQqZlFZ5cjo8DC3NRUu3cpu7wzvEYKxRvqsOu/wCfWmMPwS83sYgggwVuW1JU9CRHqDzGtSsakrsq56XwWKNM+v3Cmr13YRJJgAbsTyWo4wmLR8jCy5aMsZ1L6a5eUgDWSIGsxJEo8GIxJDMSy2FbwkhQWcjKIKkggATIJPQeGmQ6dt23sJydSkqXImP4dlw11rkFwqDyUtctgqp5mDq3mI03t8Zw1GuBcKAl8he9aAbYBiTeTZnOsRDecVneP3MttrYNzMGt94GcMgOdDoTJY6gxoQN/O7w13uLeVrttVPiGddLnMsxkMZ6HflK6HowVL0OdOVsjhk8a3Fe01thbOItH9UzFQwBYxowYEBhHQncxOIcMLLD5wh2uqCV1BGZgZIEHkT10qbguLm7cvOyB1e4hNlQ+W7ktIoYhQwb0JgGZnYdPee2HOEV18QV7L5TZHeMAqoCc9picuw5+yAavoV2KtpV2Mlc7GgbXQJiG0ZCNpLiMvvHvq0wnBWsi2txdVYnNmOVwQ4GUzlO4033qcnHzmZvoV2AYZ0DZSw3JBtlWHnofSu8L2iwze0t2wZ1QDPbI81kFT6D3mpcuzI8MhLhYZhkKzrGUCdekEEeddaTsCMsRMRq3TQH3VoE4pg7rG2t8WkXVFvAlSeeW4VU2/wAwDXS4VLkhTbY7L40zETstwStzyDCaKKmbuWRnG66jYKeQ56GmRgXD5iGKCdfFA189OXKtpYwj2mhCVY+IqsE/x2jzAG6H3Uzi7DvaCEnu109nYdM8eH0YA+dVa9APPsZZIRv/AFX+EL+Fafsxb/UfxN9pqVY4QFJBAc6tGi6nyjy3Ejzqy4Lw5AASq5y0ADWHnRVXWW2k895il5cPix0XQ7Dl8KWqij4lwLCsSbiWh1I8J181g1CfsiChW132XQjwzEdGIH216M1lHum5iDbCyTlIJVAPrGGUEx9bYcuZNBxUi68IzfRpGgXJ3o+Ei35Trz0MUqPSOC3m3+fE0PrNT2il+fA8wbsRiMTdLB1gwA7aZ4ESI32PPWNJqwHYG4gCW2z3OYVWMefLcggDc68hW5xd3MxtW7dwvkUyc0WgM3jYDSOg8uk07wy0LSMzWlOUh3uPlJ1OjPmOsxvty5RW1SdJMyOKcm/Mx9vstbtpmuXjbZd8sKwjloZO/TWa6XgqRm8ZZjISCIBES2UAFjuY6Aa71qr2Eu3z3/dJbU6onskLr4ygBGbUwJkDzNMNw9YcM652nu8oJJbcsfEIQdY5iNTVW02GnSrMnfUM4ULM7k6wCOpJ8R+Q1qfjeB9wqlckFQ2hkieR8KxH5NPX+ENbMglo1LEAGW1zctDPy9KqL+Ka64tm7bUHcu4Cga6SdiY5cvUVCaaJadjFpS7SdgIXz6t9seU9akmyQJymI1OU7R12q4PFMNaWDilYxtbDx8VWKgXcSL4BtZ3SWDMQ0HJBye/MKW2WSsp0c5sw2KkamPD/AEJ+NV3avBM8XMsMttC8SZB0k6aHYn1NXq2vEmmhzj7dR8KkYYkKc6SLti9bnMAYQqoZY1mVIg7hjV4y0uyJLUqPMYoipXEMCbTlT0BHmrAEH4Go0V0E7VmJqhKK6iipA9QuMMjT+yeU8umk1R4JBm+zYaDoBt8qt+IwLTQCSYAAknU8gNdp+FV3DUjcbx/WBoPea85i2xt+p6TJvl+BeWbdSFSkt7VKRetZrscSMHbHWo/GuJLYu28qu10gajLlKZsuV5IO8kQDEHzqVaWBVfxjAC7ftNmaFCiBABIYsJ0k89o0mnYYpy34EZ5OMbQ+tzGLmuGyWZ9AVQkKmhCqVfqASY1gcgBVNf45c+ld3+sS8Qi3SwCqlsEtAU2w2bxbgneda9BTHZbYGkADkapEwCnHFhaH6yyGmE1YkgkGJ1C6yeta8OaD2cexizY5LdSK4tZKG33QZdTL3HuDMfrZGZQzTJmKewqorAkqm+iWBCz1PiDaczIHLrWlFobMPjHMdDTY4daJ1RPgPuoXUwfZh4E+zTKAKneMRdcK2XvLjMFOmkIAFzaAS2wgTmI0mYjC2UKrat23nxBTDga6u7MWhZPtddNTpV1Y4Jh2JEQRGzON55A1RdrLdvDWlZAWzEyCx+qjNuQekT5mmxyxm0k2JyY5RTbQ9YVLaMS0l4EgZZAIJSym8TA01kgknSqPhmGnGG3cvXR7LeO8zlUck/3XdyFB01Hmd6TgeHTEBrxfKQoCIWtxbLAggyFkyCZIH31ecI7O23x3drdPeGyneMoAWQLhU22E7gGflTJZNL00Z4xtWXlrs7hMTiSDZQWVmDkys/h+s4AyKDt9Y84qPif0d4RrpVFNqDA/XavLgDIrZtAp3O50A6xeJdknF5Abtx4YjKG9rUgDoDqojqDXGCxht+I2cQqkZZCkA5WOpYKJIPv03pkJwyK6K+1HuTB+je7mhMReRVMKSwYzEggBly8uc61zf4PxCzaNwYm06qGJNwQwUGCSQraT1NSMP2wAzg3nBkHVCYEQOe/h38/Kpa9qg9ghWZ2yrOVWBknU6gab6+VXksaV8ExlOTpbmOt8dxFwx3Ni4RqcrFAT1GaFnzWDU5O0/dxcfAYgXFBh1XvFPqwAJEwdSTpvUe0XtPc0IK3M9tRuVYnIGBPi0gayfOp+E4tbv3LqG2bbAursZhATqRGpYzAGmxkwYKVKL3i7GNPhohXO3FjEEg2L+RYy2gg8TR7VzaYOy7aSdYhjF8evsoyYW8IiM6wnzHrzrjg7BbZDMF7x2yjQn0UQAp01PzFTkxR0ghSvJTlEfvFTq2+n9ahySZeMbW5D4dxjFpbbu8JbKmMzvdzFtTq0MCxIkachpoKl3OGcTxItsPoihDICnNqzqVFweKYYqQD68pE62zvChhqde8yS8dA0nmRJ2981wmYQ2e34DGZGAy5QPCMryWnoOXvqymq3Bxd7Mj2+zfEGSWxyW16ImokSdMqkEGV9VI5VDbsCxYG9jL5LQNAVIOpCmWMaSR5yPW1t4zF9/OYG2SWLMVLAjmAFM65d1J0MmjiGIuNcytfMspMZJERMkqAF2kT0kVVyj2YLV3KXF9gsOglu9ubzmfpqIgDcfZVVwfs9bS3fe4Efu18BKoZZtR4e8JiATBWa0AwjsQGxJynnmJ+Rk1YYPsI5sOmYFnIZYcDMoDQYy7eLXb76zeI1au74pPb6DpKO17fz9TDvdU3cgt20BUQUS2niZZEtl010nz8qncNu54lyvhKalQAQc0kzuSACY291Zvtrcu4LFGwCpKqpLDMQSZnLJ1XSNuVNWOKP9D76FLLctzKiCCWldtjpWlx9mLb5oUpNyaS4VmoxWNsW2VrpG8yoIM6glZWI1mP3T1qTjbVhFTuzccKzsA1vKTnB+sxGmxGlV2BT6SLdy7asi3dKhUSBpIDKY1meuutYfinaPEXLjsbly2CxItq7qtsE6IqgwABpHlUwxKTKTlKKTLztngxcs2bgnNZtpbuERsCERjrvBRdOlYmpLYxz7RL/AOLX570YSwHuKswGYCegJAnzrZji4qmZpyUtyPRXuC/+zmsf+N/+h/8A1optC7MxxW+VtELlltBPXSANd9Z93lUaxmZyMxjNE76DTfTp5mpWOxHsDXSXMGBAHPwyfZOk9NKh8OIDAmNJJblHWSetedrTjSPQQerJKXa6/wAbF5YPI+0PmOtWGFWedUVzi1swQwBUZvd0NWuAxGhYmskotco2Jp8F0mGmuVw83bI/fY/C1d/Gq/D9oP1gRAG6+sjT7atVeL1ry7w/BQP91MimhMnZbDCa8+fluPjUWyD/AMRYwvgw1mNAAJe/pHotWmGvSu23OKrbJ/8Ajb7dLOHH+rEH760Yly/QzZknV+aLHF3AzFnI92w9BUY3rY3P3U49xedRXtod5FLbLqkqR3Z4hZDsc4E5frDkD51A49aF02soS6oZs6O0DKVI9dyNgT5VL+j2VJIYHbTb7R99UnaDi6o1tUIZy3lAHmQTRF70iJ7xZcWGwqkoLQtW8qjweIufEfEI0AOkDWCPdG7PYZRxR3VmW2Us5XY75VuZlPTUgRWXxHG0ZLhFsLqoPOTNwlvLcfCrvshj0+kA7GLKiNPaUA/fWmWqLVfyY1CGl8/5NThcWq8Rv3WYR+qAbU/+WV0q04VxTu7CqWGaWMQT7TsYkabGmeGqjcQu6AyE312t1cO9sWnYqPCzjVelwjQ1uUcjjaZkbhdUU2E7q9iLzYnIRltBMxgaG7IE+RH+aqrtwbVtUbCd2GVbk93lPJfaAmff08qvuLYVdAiqSbkGZ2IO2vWPnWZ7a8BXC4V7lpAjeMggsdllZknnNQ9Ti4uiKimpIyw7UX7NhnksbzN3pYCdFWIkeD2jsNNNNKvuz2DDoXdVLSsmF3ZVaTprqaouLlbNl88sBeuIR4fFlWyWmQRGh8+hFarse6sjqCoMIcsiQBbUGRuI+6lZo6YutmPxO5JvgqeC8DzsHyzlN1J18JzyAFnWfF6Zam4/hthUzXpTXUzsROnrI2Fd9m0Pe5ZIi9ixoSOa9PSq79IXBr1xbIsiUBuFhMeIAQfMQG+dY82vUvar/bNeLTuqvj6FRicRYdgLd26oLAMTGqjfbWfXlNWXB1DZ/wB1yF2Hhga6da8/W1eW5kyNO0DUyCB131rc9mnYC4j6MrCR7jpWXq3khj2l9zTgUZT4LxFIWQW3j2j0ncVDxOCa5e0vIv6twM1zVtm3Ps7MJJjxedLhuIi4WVQYViJ0jMoIaPLxJrPI7RrG4ifGP/Sv/JJpcXkjmhCTe8fP0f2CcYSxylHs/wCUODBqoyuRKsRII19DzFdcKwLJhbqAEwrhdRqpbQ5tvZifTyrl1zRBnN4gYIGggrrz505wGwVw2LUjMUa7oOeYK4A/zRUY03OcW/MJyXhY5L0PJu2Kk3LRMkmwkneYZx9kCrvsfwtb2FKOwRWdJZtl8cSfjXPE+HhrNq42VgJtsYiD4mUxuAYYe6pfCMIDh7qoBqJEak89JOpkaCd66mTJeFRXZ/RmWEKy6/P7GzHZs4C0RbuW7yqyssGcmYgNp8SNedeb9quItjsYwNq1ayM1sLbQD2WIOZolySCZPWth2babFybhHeW1IF4G17I0K6sGBneRUXF4KwbpuLMtcdyQACcxnKDtA6+Z3ojJYrl3J8PW6X+xrst2EFk3WxmFzqURk7xTG5DQTpsR8Kzfars6tjGXCmTIXzIiTCgwchECI8tPOtfxn9J727fdk94RsGOaPNiazfBu3uIOKts91smbVB4Ugg/VG/vpsMmZrXW1flC5Ysd6HyXD/pe4lJysqDkvdIY9+XWlrYjtwKKT/wAjLyLfoDAW8GXXU6hEWZkrnI6EldA2g6k86c49wbusE7ggk5NjvLrOuvpVxg+z2JNtZs3SxuOz6GbZgBQJEKYJMdGEQKm8U7M4q9ZNvuLmpBHgIHhII0nTSRVG3rT7WXilHFpb3o8y4dwHEXBmS1ddTzVGIkdCBWv4T2dxD2Daa1iFJHhYW30gyAdPyK13CX4thbCWbSDIgMeBdJJJBLOCd/nV3w7txi7f6vEYZrl2M0hrSDLMbZiNPWtc3DJWp18DPDVDeO/xMBwLsziLLjNh7xhsxlGiRrqY11ANXhw98MGa2yhQ2pBEZsm+nlWjx36VDaHjwrLOn9qh+yQKp8V+nS2JVsLPUd4pB/01V4cU3al8i8cuSCrT8wsm6R7agdYqThcJbBLOS5aMxzqJyzl0A5Saqj+m7Df8iv8AmT/srNcV/SP315ntpasqYhImIEakLqee3OkZOnkl7L+Q6OZSdSVfE3l7A4Q+0W9ZmPgapsVZwoOhuH+IfzrHt2qY/Xsf5X/7KjXOKl976D/Clwf7aQsE+47XFdzWPftD2TcH8f8AKoDYWyTJN0nzufyrPm6v/MH3I33kVwbqf39w+lv8bgq6w1x9CXksvrmDsEQQ5B3l219a5tYawhlEIPXO/LbnVEb1v+8vH+BR/wDlpPpK8u8PuH4mr6JeZTVHyN12fxoW8GBYajM0uTG289NPfWl4vxNXsXBLGb7Oq/sg3WEnkdTETzFebdm+MhHYNbuFWEEhgDEg6eA1uOHX8G4E2r/XxOukmd8gjWn47iqbM2SKk7SLS1x4FkVCGRRbyyCDoMpknTQgik/SFxhnnD2kzPqfbCzmTkW00BnziOdSsJ9CywLbRpE3IiDOm0azUy7cwT3O9uCHiJ7w7RHJo2p+OLV2+f3+xkmltt9DzLieGu/QJZAVF5TchzmDPaEoZX9wSddTW07D4EzcYiNbnz0p7ELgTavWmvPlu3Bc0yyhXYKSTPvqVwrj2Cw4IW47BiScxTWd9uVRnwvI478DMeTRGSrkrOCR9IOU5s17EEQDoCGaTMeVT+PWWNhijEMucqR1Cv8A099N8O4zw+wxYMWMsQXI8OYEGIA5GNasbfbDCXB4EDzMCNyPURS83TxkrlKi+LLJPaNnmvCy7NnIGcj2supgg7z1g1T8VxV5MS/ckrLCQOciCSD5z7zWzwHZsoCxCRJO4MCdq2yXsOQCcNZBI3YWwT/pk1z+mhGUpant6rY6HVTpLSv8M8s7JYbEYh7qi6EOS2CYLZXuXYDLbmCTBB29qauj2TxFu8Ab4ulla0ue21uGuqVknxaa/KtuuHw2csLdq2WyzlcgHIQVlQMpggHUfaalNg7BIYvZUgghh3UgjYg5Qd66nh45SUlVnMeSaTW9M88xfC2t2UVLlwFSCZRSG0hhm7yROmoGkU/2R7IYi419mxboVuFSoUEOLltYLagSJgiN0Ira3cBg5lrtgnrkw5PxKGn7PFcNbBjEAzB2Xl0CqKiPTwjK5NBLK9GmKex5rgv0d4trQDWlZXSNXTUNlYfX3DKCOlVeJ7PthLhtXiLZKqSA6+zsNZ8qt+3zI9phhzfYjUHNIn05fCvGMV3mb9aGn94GfnVF06yJpOvn9hizPG02r+X3PXl4hYAGdjdgQM13NAHIAzApjF8dw507liP8ZHzAFeT2nynwyPT+Rq6wnENPE7D+K4PsrPPodO92asfVqW1V8TWAYDngQxmfFdvnf+OnLeKwSmU4fhwep71vtuVlxjl/vo/+ZdrsY1f+YX/rXKNGTzfzJ/p3exrx2ltjbB4b/pn/AL6KyH01f79f+u/40VTwX6l9a/GWI7U4j++u/wDUbXzOup8965btFfO9y4fV2P310vDR1oPDfMVa0Vojvxa6frH41FvYy4edTLvDW5H5CoN3hdzm5H59KZGisn6EO9cbrUQWiTqakXuCXjsSffTS8Gvg7H41ri4pbSRllqb91ki3hh5fAVItWB0/PwqKMJe6fOuxg737vxNKlT/uHLb+0npbHT/UPwqNiroH1f8AWK5Xh139pf8AVQ3BWO7/AOn+dUjoT3l9S0tbW0foRzjP3B/n/Bqb/wCIfuL8W/Gpf/AOrn3AV0OAJ+23yH3U3xcPn9RPh5vyiJ9Lb9m2Pefvq2wWI03T4D8KYHArfVj+fIVIt8Htj9r4mlZMmKS/8G44ZU9yxtYgDmPcKmW8cI3qrXBoOvxNPIqjYGstrsaKfcsBix5/GkbEfun4/wA6iZ65LT0+FTrI0Evvx+x8x+NJ9IH7AqNnPWuarrLaSaMWf2QK6XijLtA9IqCBS1VyTJos/wD3ivRHeP7mP4U1c407e09w/wARqGKX31CaXYmmP/8AET+9/mNJ9NPn8aazD8ijN5VOug0Dv031+NIcWeRIpkmjNR4jDw0c3L1zlcj+EfjVficC1zRrn+gfjVjnpJqVlkuP4KvDF8/VkLhnZ9UaTcYnygR8Sa1vD7lxYCXCB6A/hVB+d66SSYBM+tWeeT3kQsEVsjeWuIXcsd7XdjFPOrBvUfjWNw1tgYaR5zt75qbkEeIx+8DH9DNKl1mkj9Ma449+lv8AyrRWP+mp+3tp7XTTrRUfrcnkH6WPmZwXT1rsXT1pKKcy9Dgc0sGloqqIE7ukKkc6WioexZI5IPWhbeus/ED7qKKhsskKbY8x7/5UdyPP4miiq2y1B3I6Cuwo5CkoqLJSFINc5KWiosGhO7o7uloqbIoVbFOHDxRRTEtihz3dIVooqll6CKKKKiyaEy0ZaKKgKAikiiipIDIaMlFFFk0HdU4lmiiqtkpD9u0K6vcQCHkJ5xJ+z76WioUVJpMJOkSUuk+EqCSCRr16zPPTSm2QwSw67GJ6/OaKKy8PYnlEYm4PZuEDzWT7zm1NFFFOv8pCj//Z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266" name="AutoShape 2" descr="data:image/jpeg;base64,/9j/4AAQSkZJRgABAQAAAQABAAD/2wCEAAkGBxMTEhUUExQWFhQXGBgXGRgXFx0eHBcZFhgYFhccFhcYHyggGBolHBcVITEhJSktLi4uGB8zODMsNygtLisBCgoKDg0OGxAQGywkHCQsLCwsLCwsLCwsLCwsLCwsLCwsLCwsLCwsLCwsLCwsLCwsLCwsLCwsLCwsLCwsLCwsLP/AABEIAKcBLgMBIgACEQEDEQH/xAAbAAABBQEBAAAAAAAAAAAAAAAEAQIDBQYAB//EAEUQAAIBAwMCAwYDBQUFBwUAAAECEQADIQQSMUFRBSJhBhMycYGRQqGxFCNSwdFicuHw8QcVFjOSJENTY6KywhdzgpPS/8QAGQEAAwEBAQAAAAAAAAAAAAAAAAECAwQF/8QAJxEAAgICAgIBAwUBAAAAAAAAAAECERIhAzETQVEEYZEyUnGBsRT/2gAMAwEAAhEDEQA/APVjbIpVQmkD4pVuGro57Q9LJNKbLUou+lTIfWkUqYIRS1OUE5NSpb9KLQYsHVKbsNFTHNLvU0rCgTNcZoogZpisIp2FEM0sGplbuKdvXgCiwogpVaiDZHaolUTiiwoUGl94aluoKHK0WNqhSa7dTCK6mInVqdQ01IGpDQQVpADUYu0ovikPQ8k1G1Kb4phu0AxBUi3qhL1wemIOVxSGKFF2ka7SorIIpMChve0pu0xWEb6UEUJ7yl97SoLCt1NLVFvpC9AWSs9Q3BSB+9ONIOxitFczVxNRMwpkgwalV6iml3VrRhkEi9XC7Q+6l3UsSsyc3aemojrQu6l3UYhmGHUTUfvBUAeu30sB5hP7RTRcFQb67fTxDMJ95Sb6g30m+jEMwlblO3ihd9LupYhmF+8pvvKG3V00YjzCt1IXocNS7qVDyJt1duqLfSbqKDIkmkn0pm6u30UFocSaTfSbqbNFCsdvpd9MmummFj95rveGmbq6aQWP95SbqZNdNFBZKo+VPCjrQ26umih5IMLLTDcHehZpCaWIZhDOKQNQ00u408RZBBamlhUBJpJooMjy9fbJj+N66/7aXFAzcMzziPl3rITbBaLhInAiG+bY2jvg/aiLl6xyDdJ9Twf7XIaecRz6TVf9BHgiaA+22oPEj5kn+lWvgHtRqLzlGIkJu+zIDgz0Y/asdc0Z91uVC2ckEllBiAAGIPU4BI9KO9k9RbW8ZaJRkWWBBLEEAHqxIHFS+a12WuFL0eunVMWAxBYLgZg7eoz3zQfh+uubnngG4oBz8F1k6+gFPuvBQ5EOh46R/h+VVPgnilm7cve6ubwHvHIIwzbgfMBjn7Vy5vHs3cVmFe03idy3p7l1GhkdAIA+FmYZHB6Zrz9vabVEyb1yeMEiR8hifXmtx4vY/adPfW2y/wDd5kQCrbjJns1Y7S+yV0+ZbqNEhthBKtE7SOOvetoclKmZy47eiLT+1GqUmLz/AP5HdHyDTU932w1hH/Mj5KM05fZK4GG5mic7bcn6GYme9Tv7I3GaV37egIUEfMlwJ+la5sjxfYiX231QAll+ZGfyxUQ9stXJPvfptX54EfnVppfYuILAt/euQP8A0Z/OiLfsTb6x/wBTH9AKfkDwlVb9ttXmWU8Z2jH0FOt+2GqBPn+kKYzPUT6c1eJ7H2ByV+x/m1EWvANKhnyz6BOvPQ0sx+Ezr+1mpMhbzzBwVQdvqIqNfavXEiHPH8AP1nbM4rWLpNKvQ/SR/wC0Cne8044Qn5yf1NGY/CjJp454gRG69z/D/OJAovSeIeKNOzeY/uE9uGzWh/brY+Gyv2H9Ka3jDfhVR/n0ilkx+JFDd8T8VX8N/wD/AFAjPyQ8U23474j+Iukzl7agCPUpjpzV0/i948ED6f1od/Eb/wD4hHyx+lFsPEin1XtVrUjdcUfJU6fxGOMek0lv2v1RE+9WMci2D9BAmp9brHb4nZvmxP5Vk7fh2obISY67WA/6oiaTk0heNWXTe1utH/fHHWE9ekU637Zav/xiSehVMY+QFVdr2b1z5WwSJ53qB/6iKmu+ymvH/cE/K5bP/wApoyFg/gtLPtPqAQH1XpMc9uFj7Zqce2F3cYvAxPWQdqziUyCePXFZ1vZ/ViS2nucfwyfymg7vhN5fisXR67SMc9qMhYGnve2N/K+8ZhnI2j/4g1EvttrAfjWPVQf5Vk3R+xHzmRFN/aHEGDkx1/nRmGBr09utWOWRsT8A/UCpv+P9SADCH6D+VYs3GBAICzjIx9T1ov3B67Tie046GhzDA0//AB5qYObYyYlQIntPaI4PNEj2/vSJVNs5ba3bjDfnWIuBhyhA75/XirrwVS0+7GncjJ96hJEyIAYZAjmIzUy5FFWNcdujXWfau/dxaS1uIOSZ2wBJIBkx8qdb9otWSV92krgkqw456/56TWfupqwZSzph/cRBz235/TmgbniesDAsu3+ztQgj1zj51l52+q/Jb4Uu7NFqvbp7c7ltEiMAt1EjMfKmWPb4md/ulM4ALHEDk7eZnP8ASslqNddefeW7Iz8TWxjHdZJHpk4qr9yxg+WDIBMAEjkCeea2jyWZ+NejeH/aI+P3S/eaT/6iNPwL9jWI/Y7gXfB2xJME7RE5gGPrTFUbQ0kg8ERGP7xFN8geMqzYzJY56AfLr9qO0WlZyFkw08CTA+LA7DP0pl21t8rRggyrggzBGVMV1/UeQqsL/djdlYgkZIjEcVx5HRQ6z4j7kNttJc6A3AYjj4QRM+UwcYqvs32wVEFf4cds95pbdn+1BiRkf5in6BT7xkMS1tyM/wBkjH1qrEH+Le0+quqEu3XuDnk8MOGPXrg9z3obT6p1AK70Bx5TtMdQY6Gq3WiCCTnbmPmak/a5ET259P8ASn6Ci/Txm9D21vOFdQrKYIO2NvIwRAzzW0/2XXptXlkkB1YT2ZYx/wBNeXpmY5/M1uf9kd+L2ot90Rv+lo/+QoXY12enClFIDUWr1AtozkEhQTA5xVmhJf8AhaOYP6VUKWPJJ+tVt/2wPC2MHEl+h5xH86da8Qn4Y+4/Qmqg0RItFt0RZ0LNwIHc/wAu9E+G6QwGuc9F5j5kcmrKapsVFcvhKdST+Vdc8NtASRAHWeKsQKdFKx0ZtrenJgXD9DI/SmDQW2+G+v1H+NaC7pbbcop9So/WoW8KtEyUH3P6TVWiaZSt4S/4WQ/U/wBKAv8Ag+qJgW1/vFwB/M/lWqfw1OBIHoa63oQD8Rjt/jRYUZbQ+B6oFRduj3YLErbJDZH4XKYzH2rVaS0qmRcdiQJ3tP3jrU4WlNsVLKFNV2o8FsXGLtbBY8tLA/kak1uot2xLR8gM/wCH1qj1XjzfghR6kk/rA+1VGLfQm17L3TaO3ZU7ZA5JZicfNiYFVXiXi/RW2g/Rj8u361NoiLyxcvB8ztDKMjGdsE/Wjrelt28hVXuev1Y0ddi76Mbr/CjqY26i0ODDck+pIMj6UNe9jr4g2jaOOjQJ9JGfnit/auqwJQhgDBIM5+lcalq2VHR5ynslqiQptiIGQwMx1Ik/pQ7+zl+3zZuNM/CD6wMdPr1r0txHQn5UO3vSREKvXMn9REVOIaPM79q2g/fLdScDyECeIIIPUT1mhNPfU+YXYBfmWUmY4gT2zHpXsqiF+PPfgfaohaRh5tjHPQd/UUsR0ea6i8qwN9zaYjzScKDwehMwc4jmmXfFVFlwLb3HzLC6VgdIEnAE8L9q9B1Pg2ngt7m0SAfwKO/Uccn71mfGfCLKgm1oScGXFxlWD6K8kfao8SY8mjGa3xWQSLRseWGRWJDEEnIfzDEcGMetZvVam453OWMcSSds9BJntVjqPdljIAgxGcAMcT0j1PWh7mmSDsIn7iKaVEO2Cvq7m2NzQeRJzPfvTLniDlQr+dRwHzECMdsUZcs7XI5ESWHoJwOvbnpQX7TySv1k8f1ov7CoGa8fX7/lTC+Iq1saXSTDi+STG63cthQMkYNst0qTTppQw2W2uA8G40jt5jaZOs9KNFUBWfIAWmCDGQf8RM1Nf8aZl2hUXsVRQ0dtwEx/WjL2jS6shUskc7S0ZjaIdj6jGe81Vnw2CATmcmcenTj+lKk3sL+CDymMfXPenLp2JAQE9P8AWrCz4YCSXVoA6NyZxjoIqy06wsKpUEDaf7JIBknn4evY96LEUdvSuGC/iJ716d7EeEW7d5boch2tshUnd7wEo4Ig/uyu34WAJkwPLWN0d62rfvG3c8d449avfZ72psW7il1YKCfMDMCCBK9stP360Yyuyk6PUgKg8QSbVwd0b9DUHhfjNjUD9zdVjEwD5gIBypz1FHssgjuI+9WUeYXT5edvYnoag8M3e6XeQWGJBng4k94qXXaFrlvaIBwcjGKD8L0F22x3/CR0aROOh461iqoo9H9iW/cuOz/qoq0bxewHNs3rYcYKlwD9iap/YT4bo9UP3Df0qj8ds/8AaLwxG88+ua2h0RLR6CrdqcGrzCxZCfBKH/y2Kf8AsImj7fi2oQErfYwMBwrDHckBj/1VdE2ehCkF4bivUQfv/pVZ7L+JHU6WzebbudAW24EnmASSB9azXtmP+0z/AOWv6tUydIdWbo0gFeaabxK+nw3X+W6fyNWFn2p1K4JVv7y//wAkVHkQ8Te1UeNeL+78qwX/ACX+p9P8mj03tY+6XWR2WP0NCeP+0mj2E/s7m4c4baJJ/EQ2a0jKLZMk60DarWiSWbJyZOTVRr9cHGxS2edomR2rRexfiFnVK6PYtKVMqNoMiBMluTMfethZtKnwKq/3VA/St/NFejLxt+zzn2c8Hu+8Vv2UsgbPvFAx1y0Vs/EvZ1LmVd1aR8RLrHWFJBB7ZxVxvri9Zy5MjSMKAPDfCxaEb3bjkwMeix+c0aRHpXFz/pUZqbGKXHzpjOemKh1Wqt2xLsqj1PPyHWs/r/axFxaUse7YH25P5U0hNpGiM1X67xeza+NxP8IyfsOPrWL1/jt+5guQP4UwPyyfqaqGerUPkhzNT4j7XFgVtoIOJfP/AKeB9zWd1/id27/zHZvScD5KMCg2eoLjzgdfQn8hk/SrpInJsCa5/ETB/Co796ga2xDQmBkjqB3zQ+utnlWDDOR3Hrgzx0otVKiGwxG2Ae8TJ+2K5no1ItMxYgLu9fSOZP8AnijtiKI5mDkfeO/NM8JKpuLkjjyGQJ6+YCRwKk1JBwoCyS25gCpjGDHOf1qsSo4i+IFUO1FIRPLBUBjwQzEczBzQbqSfKSyiTPoM/arLUWpU5hTkwJxHTpweJpnhOntshdmPLLBIEgEj4YJrJQYiv1LEEblMZwxjPfHFDvrseUhQOgA+fPU02+rMWeDtyZP9TzHahVsy6qTiRJjMc8Cc9KtL5ES/tTsQFknsD26npzNE3nuEQXGOmenTHWnG8La7UAUnJM5jMTPpSW2VRuYAkj8+mOpzTAEuI8bthiZ3DPpQi3vNnvxVj+0NcIAgQDjoAP0qws6IoFZpLRkCPnBifT1OaLoCP2Y196xfV7IdhOVCzvUSCDAOOc+leu6P2nUhPeW3TeEIYCV8/wAMxkT8q8useJahR7u2WSJG1ZxLbo6ZyfvTf943CRbc3AqDb5TIAWQAI+mKLQ7PV9Pb0Won3VxCeoR/MPmhyPtSX/Zk/gcH0YR+Y/pXm2h9nhqEW5auqzdVOGVokiepz0onReKa/ThSl27sJgb/AN4vxbT8ckZ9aT40x5s9R9lvDntNcDgDcFgyIMbv61X+O+BO193XaQSDE54H0rLeEf7Tn41FlCBALI23mfwtI6dxWt0HtPo767t+wgSd3ljO0Swxz600sdA3ZU6jQtbjykR1gx9TmgrgmZAzPyrd20kSjhh9D+YqG/oFb4ran1HP8jTsmjOf7JB/2P7fzFd7ap/2gf8A21/9z1J/s4upp7DW77LacEmHIHl3sAZ46j7ip/axFe6jqQytaUggyCCzkEHrUcr0VAyyoaUj0ov3FQXEM1gXRFIqm8c6/IfrV2Vqh8dbJHov86rj7Ewr2O1nuriv03Qf7pgH/PpXrgOJrxfwU+X6mvUvZjVb7AB5Ty/T8P5Y+ldMlqzOL3Rb1xrjSGsyxKQ0ppKQHnXtDdnU3f70fYAfyqpdqI8TuzduHu7fqar3eupLRzPsV2oe5cpl3UAdaqNVr+gp3QBuo1QHWq63461q4HQAkTzxkEfzqt1N88mhhzUSlei1EtG8TvXGDNkjlgBuyIMkZP1qb/eJyTC9PngULYtxJX5wfnjNK5ECRJiJ5+1ZOiyZtQWMjnn+lSWfGLkwzBgsgBuBMTG0g9Kqh5epg0+0ZGeaG6WgLmxqWJ2ADMGBk9pM/MVMLmwGSDz8QwOBMj781XrdzwNwx8u89ev50p1MFTPlBmJ5k5HoIrJXYwi45YBVaVJmDgEnnBkHpXaTwu+OFEesj7SB+VS2nBfKrHUSRB77lMfKjRobxIe1qBcCkAJelTwG5QZGR2rRMAM+CXRDeUgZgtn1ifyiardU2c8jkD09a0ev1dw2mN3TsvOUIZPKYMzheuCelVyLbZWgohaCANxYD1UHaJnoD9OKpAwHw65DBQASd2TxHPmPJHOBVgHb4w3wwZmD6YGTx+VC6zwi9b+KSG/EpBBHPPMzT9H4fcZwgtsY38g5gAiQInpUyj7EG3tRChREkzIgfEBMenzob3rZ8xKgkbQct9qbqNOU8pmZjAjPrPH1pvhtglj8LQZjcADEcnrzWUYWMtvZxmDMF2yfMQW2iByR3x+nFXS+Ne6XYmAJkYZB+I44M5+9Z65YOxGIVELbdq5LQpgxnMzn+tE29O8IxBOzocbpyJBHE9yORVyjJIEyS5r7TpseyhEkyvlYTMyRzEmO2IqO/wCEWwS1veqDYZmR5pmJHoPvQl2xvUgeUgl/MACSWIgFefLnNTPqYhHdXCwRtO7iJzAgY4zSUmvYBFjxR7IJDuHjkGOMTPxTx9K7Xe2OpZQrXWiBgtmIzuj4p9e9Aai+QrKOrkYOYgGCe3B/yKTSaIKpa5yRgESQTzI7yIoc1VsSBX15Y9cjrPl7mJzxU/h/jjWWlH7+UwwIxAK/zHWku6wAbnCP04giDjy9pmhNTp9x3rAJyegE8TjmiMk9UM9i9nLmm11kXLe5GHldf4WiSM8jsaIv+zzfhZW+eD/MV5F4I9+x7x7N9rJCTAjzNIAVlaRAyST6RzWs8D/2hazi7btXUEBnU7CPnyp+gpuMSlI0Oo8MuL8SH58j7isN7S2ibxVATheB6VtU/wBoSbhNogbZPmzOTiMEcfU1War23dyRbGwGSSo2z0yfiJ+oqYKN6YnIznhWkuoIZCBkknH61r/ZfxMJdA/C3lJ7dj9/1rJW9cLrub17aBwoBJYkdAP1J60JrtaZdFJUCWg/imDj/U1tKdaozS3Z7Xb1KsJVgR3Bp+6vEPDfFrqtbuIxBKkTzxwvryMevXNaj/iN9gDsd8y08MN0kR9BB+npWDnXZpZ6QaYzRntmsFovax2usgBLXIKyYA2g7yCe4jHSK7xDxC+vvXiN1oRIIIktJAyBJQ4PeetPMdmb1GoxJ65qn1HiEmBRQNwoqkeUkkYGcd+scRxz3rP6rVqrEcwAf51052YYkxYvkmPr6UHq9SowMn9OaFvahiMmBUa2ic8DueT9KOyqI2cnmnoaedPHAiuOmIyf9aMWO0GaRp/x7+n50sdhnqB0n50zQsZ2hST0CiSe/wClE+6ZT5ty/wBkiDFYSTtsYOwntSMhPBNPRGwD9BHfuandgGnBwBxiRzExQnXYhhtAEwxGYGP6nFRusKeoyJ9fQUTqAoJZZiTg/wCFQEHnHOYGfy+tVaGHaC6u3cVbvx5QJFWN64kgK0jkicyJHTrFUNobvIpEkEiDAjmJog6UhQxPBgnE5zz14prFis0Gj1TbYtmQNxiBmPP5p57d6lv6i3caWtKAWU7iOF6/DBjn8vlWftXCrttkYiR5cHBiMdPpNWHh1xfdtubacECZ3ESDmT34ocGuhlhqPCbFxv3b3EndydyeUSYUEETP5UZpVbaVGy5c3b1E5K7PdMOgGADGfSmXtIpE8kleD0PlxGYzTYNt1ggGG9RmInd1xUOx0yfWXveWxbuo9lioB8u6SBEgGCBPUCqK5cvi43xMWUcQCQpIIIXnvnmib+qdyCwJYNiGxA9Jhhjr3oZtOhBZ9uYwDGCfNgCP9JpLka2wC9N45qVge892ojykTE+UAjPfqIotdeGP7wo4uAiVAXHU7RBXjBqpvaTbJXcQeCGOwQcBgeuJg96kbSsGOQNygPtjKkgnKkfYA1p5Ie0LZINUC94L5Z/tAx5QCZ/hmTnj50zw8W2Vl9ybsmMNtIxJnsOo9etJp9IvnH/LtscktuYKAIwVx+Iz60r+Hi0AFuBmbiRIxwYAlsTHAFQnBvT2OwzUaa2l24PeM3wsQFjbhlC88AQJB+1U7tC5J4g+uZHORS3LzPcJUyWXEESSCOexyPvRaeDvdG9mKKoIa6UJAM4AXBJHfpmh8dsLKdrpgLwpO7pzPWajuakFsJHYTGfpzVkmmCsEAF0iZUqYJExknzA4OPsK0Pgfs5b1BZ7u+0BGBhRHZrmQfkMVcYfImyhvMALW6X+Iso4ABAhTyTJbnqBRuk0twjdcVgvMERPQYGYFbjwm3orF33drYCVE9S5k8tENian1Wks3SRadAwgsOQM9e3XFEuNV0Co8+v6I7oUh2RSdq4EEYKzBYwR5RnFDe5uhgSjw3w4JnAMeoMirq94a3vdtzajKp2uAcRsKs0Ds0SfXsai1t+5bB2XXPmC7hc3DcQJggx38vasqobRFZ8CITc6vbfJBjleu9Sdyiq/xC8XACiNqKJgeaABMnzERgKD3rT+FXGe22+9ufO9XmQGkAfDEEDietB3PBXKCH9YDTOBGI7QPTilJSbtAkZzQzbUFhzkdAAY/OJwakuXGyft/a+4/XtRGo8PuBfiBysj65E9Y+fSh7lshgVPWOevqZgfOpcXdsC08L09xryxcNsrwPjglZHGCpxM+taLxHT6hLdwXvOfKFuL2YHyMoE4BJwK8/wBVqriuSm9Dj4SckAHJBz35ooe1eqZXDsbkxnG+VKxkegOYnHNaRg2Ho7XXE2MDu3bmE5gCFg7ZBn5wPnWUHoNx/T5+tXO+7vLsZVuATO6BtbcCczkZ9KZd8ONu2skAtkJ1g8Enjg/1reEX7IbAtPo+pYE9J4+lTto29D9ak/YLhPwH/PGTjtVja8A1Pu93umgnmV6fX51q3GK2Tsr0sgGCQT+nypbOmN1yAYABzEgAcT2mn3bBWJmcEAE5HXIwa1Ps/wCP27aLbe3bJkRKCWk24mOTCRMD4jXOua9FKKsuPZjwmzatB7fmZh5nPM9QP4RNVPtlp3Z1K2XIA/5gyOuNo4z1q7HiSqvltBWkZBwQAAQR65M+tHabUrcEjnqOopvfZbR5QLDCZEnPz78UO1uMEtPYRAmt37V+GXrjKyIpABkiN3pz9cCsf+xlDnj+0pBB7GetS4+/RIPqVKqJZTjhTJU+p4pL2rJjyr2gDn6dT61YXfCrjCClzfnylG59MQaSz7O3jO604x/CeY7r/SoUortjsEfTHDbgScFQIhskjMA4zjvVve8N94qlCp2iDExIz1ExPeol07ADzGGUQWtuB5hP8OY9Owqx1OuspbNoFtxUiQJEkHrM04yTGqKzSlrUyvkMSYJEROMjP1qB78BiqgAnp/aP5fSoNHqiLQUgmdyycgZnjjEn70+5dtgY3eX6fPEd5pbvQmtkyaogiMmBGc4MxirA3TMlZznM4Kng+mKogpgOg4YAEdCIP1PrWu0+tDaSHR7jEnaTJUSOgWMc8+tKTl8WBW2dahadqyREnptESBMDFQe8kdPl15PP+BqK5ooILSu4NiMiOMTx6+lNtwFj6jJ74ET/ADqmosdlhYYhDwAXz0ghVIgDPBx8qRnhwTBOcESTJkAiMYHbtQljVMpMETjqRHQyOs4pmq1DzM53L5gMDpkjzDBPWlim9MLCvehypBItj9AcqO1SuDvCwR3XEkciR0EVNqdba90bYVVG0+YKDJweo3HgZmhdO6NszkKcmJPbJwD+gFHjAKt21RWhkBz5VEQP4p69Py+jvD71xim7c1tTMCIBBmckSMSY9arrlpZ3kEkq0qJJjOSflmp7OkuKUYmRAgCZAaJ8vyMduKzcUwostfqpvG6pYHbtAgQASJiRnIob/eKg5DebEsRI7bZkDPpUkkKx2xEjmR34/DFNseHK9slSuAGyeY4XGAJnrNOGUV2KghdQEO6AysoABkECSZ459eKsPD9S6ldhUAAtBuxG7jyrE8euO1UPvVJ8wOViR0aRED8Q6fWm2VEMQTIx3MTx6d8dKfl5K0xYmg1+tutqGdbkbLYV9pw4L9hzBJmMwaqPFna4VZVtoFHKRDGTjYIBJ7VHd0u3hg5ImVGACJAHyozwrTXr6ORa3A+WQQu6B2YDd0yDyKM+R/cNkFjWrZS46AbXUtBIB6+ncnFWmj9p0na4dWj8JESBwSeDH51QeKeBahElrB2dQAJ+pBJoWWIm6GmAFYqx6YkRJ7fStttdDs0upsWioFrcgchjv547dZ7zUV7SW7iWj71Td95aUwBEO+0SSQW6Y+fFT6Tw5vdINrvjJC3DB7CMAifyrO+KaLUBpNi6IIAK235UyCOvbPpXPDJt1/gk2ae94bZtjbd2qZ5ZSsnnEfOhjpNO7bAUDwYVtwmRPBGardJqNVc2C7bvsgPxlWbb3wwIPSflQeus3VbaoJ3HAhsQcGGAjEcd61i+Tp9/2Ox3hdqyTL7cmIO6ASeuDBq909jSe9RWK+8dgoVZDGfxMGAMYOSOlZa34XqigItsFAAkgccD1PFWfhHgLLF1n3vEQZPl7Bjx9M1sk/Yr+DY+IKLQ92gUrsEBzgZOcelUfiXtELemCo03JyyiVEzO2eT6ULqtFqrjbUMsVCjJgAfXEDrHTmhr/g95lN1jaJCpuKdd4xM4JOJjvXPzSSVPobKvQaU3SQWkjzErgxIkqpEMfTFdrHtFj7qdwAWSAssZnyzj6ClbVXUDAsVJJOCAJPBmCegn1qXwzS37pN1E944ENDCTKwCQ3xfTtWaeO5dEjLPjdxNoY7zHAXAMYk8zPNXSeMosMrE+qjj0I5+kVSfs95LkXbMEQYA6SSJnH4ekUPqru65LBpbqDE54gdPXpWin+3ZcZV2ekaHXrdA6NE+h9R/Sqj2m8Hv6jaEuLtGdpkZ+kzWdt6u7atjyyJMGDIIOZC8jrIrR+E+Ol0G8SR1GP9R61rGQdhqMDE/Rh/n8qJtXiMN9D0NABGJi2JMMxUnoil2n6A0dc8L1abQ9gxcdbagkQzOu4bTPEfi4EGeDXkeKUlpGVGO8e091CqNt2gHbtIyNxiZzxFA29E+0MvnJ6Lkr8z0rbXNA/wC8Z7VuLTMje8KA7kEsqbj54BB8vQjvU3/CRLlBpBvAViEOYdto4Oc/auyHJJRSxf4LPMh+JQeWmTPUCfWZmmJpWkQCQeTBMHrNenp7Mm6Llq1p/NbcI+yJDMSok9RIOenyqDw/2au22QLb810uFJcGdgctImBi2/2qlzWrUWFmBt6h08oVciCeQekkdD861nsrbue5O+GG7ywYIHUAcRPpQOq8O1494VtBUXUnTT5CfeO+BJ5WXUbhjIotfZ7xQNtuWylwi44LOAdtl0tuYBjbuuW47gyBW1za0h2wf2kslbtpiPLDBgwxG5T14+lVaWZa4w6fDA6/I8j+tH6jwDWi2pf/AJV0W2RnuAIfeyEgnAPIgdx3FV+t9ndVbt3bjhGSwxt3GFwNtcEbkgHkFgI70mm2N7ALq7Y+GWyQPMY4yRgfKjvB9M11jaIaRkkCQIII3CcfSnf7pvqiXXASzdNoKQQSTeRntCAcAi2x9I9atPBPZ2+L7FUwjXiTvQbW07Il2SWwA1xR6z2mnjYqI/EPDGQeZ1KfhUgbz3yfpkn6VS3bTAqu0wBGOw5gjr/Wt9d8P1Opt2xaKM10M9vzowItk7jzIggg9iKzXiPhmrVVdjFoX/cG4XCqlyIaTOFkEbuJETTSaHQOlm9bIIUglT8QEFfrhqiOqcSJOAPtEQOsCOKu7vguuQ+7Yrd2nbt94G/ebLlzYJPJt22MfKgdb4TqFF+41ry2jbt3GBEozhGC7QeRuQGON2aykpN7ROwB/EmbykAhh2EgfPpRvh/imQGA2mFJiYAwMdBPWqK/YfMrAmPUTyYojQWVV4JOQfpBxxP5d6pa7HZc+Ke5D+8nGDtnghlIKx3XdjvUlzUWggKonVoDDrPEicCBntS3vZi+ybk2vMDaT5+85jiB96A8R8FvWvMU2ntMwBg5FOM+Pqx2TX2Qe8ViwVtrQpBAJAIIjt+dOuzbVBkXEG5TmQSJwWiPpVNvhudv0n7daMbxO5c8rAMsrjsQcd5Hoe9XiqCzX+CeI3Sv7y8G6qCwJxM/Tj5VL4p4ranZdKs8SF2yzR6Dn5GsC2mTeWUbSJMpIkk4+XWiNI9veNwESdxacyOGK85qPI/QrNz4dr9he3bbaQdxXGNwHH+elFPrbn8ZrD+FeFWHuPuuEACYLBQTJyS36ULa1F2xcIUl18yhyJBBkYkxyORn5083VjTNm95LUtvK94Y8sceUHkn0pUsgSQIJycnJNYYabzLdNxtxyxKmQwyAVIE4ByRVx/xIdsYLDqRhh3gHyk/aapSfsLL06dd26M/M/pxUjQFZifhEwOW9B61T+D+NNdba67ZBIgHkZMn5ZqC77Sp7zYFIEgb2+GJ82OaMlQ7Lr/fForttShO4BmEEmIGeEB/n0rO6nVXASohT8MSc7QB05o/Ue7Y4iOQ2In/PWq8hhO4ggGQCMieSDPFYuOTt7FQNYvsjE7RuBHAn6Qc9qt9L42nugBb2uAFYyJ3DrEd5NVFmxvG4ZbJie3w4qAEqx3/Ecc9D+XTmpnxKXYqLax7QXFLGQZiQwmYECZyBHam3/FFuXRc2BSqEAgbgCTJwY54qrtux3TgGBB4PMZ561GGzyB/maS4kna7Cgj9pYuPOVAmPL5ZxIhRxRlrXIvl46ntJJkADjv8AWqs3gSJEeY5A5j8ucfSpU1otYKqxI5PTnqJ/yK2cpB0aqzdYGVMNDLMA4ZSrCCIyCRRqa3UlmZbzBz5jheiMkpKwnld+I+InnNdXV57nKPTMx1rxPVHePfSXENKJLDYLZhtsqSigE8mBORU9y/qLst707mChoRFLBDI8yqD/AF49K6uqJ8s17Cx9q9cYuRcIZ3Fx4AG5lmDgceZscGcg1O7ag7T734d+0hEBX3gcPDBZyHfrjdiIFdXVlLlmumOwfV/tZz+0MFncVCWoLG4Lu4rsgtvAbdzIqvt6XViWt6t+HEPbtPC3Wtu4h0IILWrUdtsCBSV1XH6nlS7C2MXTXzb91dvu6TaIXagUGwItFQq4IEfOBMwKM/3cbtm9Y94QL7tduSqHdccgswO2UJIGFgCkrqJ8/JV2FsqtfbuWU/ZtReDWvdptm1bOz3Qa2httsLKyq7AP8WTmark9ptU15Lo1A3oHCubNoH94QbhCrb2h2KqS8bsc9K6ur0PppSnx5t7KQboPa33JRU3hbYdEI2yq3CWeJE5YkyTPyqTxH2hfVNZsh2W1cuhbqFLe1gz++kKq4b3gncM55jFdXVcuNRTab/I+i/8AG/C78G4l2HF1dRuhR+9tKQjcdASI4zkGsVpfE9a4u2Evna/vndStuG98Q10vK+YnEHkdIrq6uH6b6jklFtvomyp07JMMp2ggmGPwHBA65n8qM/3mlq7vt2xI8q7sgZgcnJrq6vTSKNv4frve21couZx2yRysVD47p3S2WQbQASRuxEZxPaurqGtF9mW8LsW720vIRXcOVGSAp29eZI6dKWwibNiZPmDMRG4Hgx9OtdXVnyfoJkDai3LBCdrCQcTkc/Oq/WJHlPJ+wP0rq6pitkk2h07NchmkAgSPniR2n5VYa39oEJI22zEqcSNzTBzPy7V1dUPkcZUF0DHXuJBdjG4ZyfNG7PUYiPWhhZYREESB9Y3D8q6urpb2UWeqZblgXAxldoIA2FWAhWMCGGYwQYqbw24F2tkhUcgMB5SxWQCuSJ7ia6urKTq/5EV37UwcwQAcwVmDPIzRt3xL926EAhlPIEhiOhjiTjqK6uougsl02qQqogCFiYIzGTj6n6VBrtVbcQQSVyfkeh7966urWO7HYLortshjsmGJ+o4+gHSuu6q2WhkGzB7z65Pzrq6rSVCsW14fvQsCAonYCOik9jiYpyeH3QowpOeSesdRSV1SUf/Z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268" name="AutoShape 4" descr="data:image/jpeg;base64,/9j/4AAQSkZJRgABAQAAAQABAAD/2wCEAAkGBxMTEhUUExQWFhQXGBgXGRgXFx0eHBcZFhgYFhccFhcYHyggGBolHBcVITEhJSktLi4uGB8zODMsNygtLisBCgoKDg0OGxAQGywkHCQsLCwsLCwsLCwsLCwsLCwsLCwsLCwsLCwsLCwsLCwsLCwsLCwsLCwsLCwsLCwsLCwsLP/AABEIAKcBLgMBIgACEQEDEQH/xAAbAAABBQEBAAAAAAAAAAAAAAAEAQIDBQYAB//EAEUQAAIBAwMCAwYDBQUFBwUAAAECEQADIQQSMUFRBSJhBhMycYGRQqGxFCNSwdFicuHw8QcVFjOSJENTY6KywhdzgpPS/8QAGQEAAwEBAQAAAAAAAAAAAAAAAAECAwQF/8QAJxEAAgICAgIBAwUBAAAAAAAAAAECERIhAzETQVEEYZEyUnGBsRT/2gAMAwEAAhEDEQA/APVjbIpVQmkD4pVuGro57Q9LJNKbLUou+lTIfWkUqYIRS1OUE5NSpb9KLQYsHVKbsNFTHNLvU0rCgTNcZoogZpisIp2FEM0sGplbuKdvXgCiwogpVaiDZHaolUTiiwoUGl94aluoKHK0WNqhSa7dTCK6mInVqdQ01IGpDQQVpADUYu0ovikPQ8k1G1Kb4phu0AxBUi3qhL1wemIOVxSGKFF2ka7SorIIpMChve0pu0xWEb6UEUJ7yl97SoLCt1NLVFvpC9AWSs9Q3BSB+9ONIOxitFczVxNRMwpkgwalV6iml3VrRhkEi9XC7Q+6l3UsSsyc3aemojrQu6l3UYhmGHUTUfvBUAeu30sB5hP7RTRcFQb67fTxDMJ95Sb6g30m+jEMwlblO3ihd9LupYhmF+8pvvKG3V00YjzCt1IXocNS7qVDyJt1duqLfSbqKDIkmkn0pm6u30UFocSaTfSbqbNFCsdvpd9MmummFj95rveGmbq6aQWP95SbqZNdNFBZKo+VPCjrQ26umih5IMLLTDcHehZpCaWIZhDOKQNQ00u408RZBBamlhUBJpJooMjy9fbJj+N66/7aXFAzcMzziPl3rITbBaLhInAiG+bY2jvg/aiLl6xyDdJ9Twf7XIaecRz6TVf9BHgiaA+22oPEj5kn+lWvgHtRqLzlGIkJu+zIDgz0Y/asdc0Z91uVC2ckEllBiAAGIPU4BI9KO9k9RbW8ZaJRkWWBBLEEAHqxIHFS+a12WuFL0eunVMWAxBYLgZg7eoz3zQfh+uubnngG4oBz8F1k6+gFPuvBQ5EOh46R/h+VVPgnilm7cve6ubwHvHIIwzbgfMBjn7Vy5vHs3cVmFe03idy3p7l1GhkdAIA+FmYZHB6Zrz9vabVEyb1yeMEiR8hifXmtx4vY/adPfW2y/wDd5kQCrbjJns1Y7S+yV0+ZbqNEhthBKtE7SOOvetoclKmZy47eiLT+1GqUmLz/AP5HdHyDTU932w1hH/Mj5KM05fZK4GG5mic7bcn6GYme9Tv7I3GaV37egIUEfMlwJ+la5sjxfYiX231QAll+ZGfyxUQ9stXJPvfptX54EfnVppfYuILAt/euQP8A0Z/OiLfsTb6x/wBTH9AKfkDwlVb9ttXmWU8Z2jH0FOt+2GqBPn+kKYzPUT6c1eJ7H2ByV+x/m1EWvANKhnyz6BOvPQ0sx+Ezr+1mpMhbzzBwVQdvqIqNfavXEiHPH8AP1nbM4rWLpNKvQ/SR/wC0Cne8044Qn5yf1NGY/CjJp454gRG69z/D/OJAovSeIeKNOzeY/uE9uGzWh/brY+Gyv2H9Ka3jDfhVR/n0ilkx+JFDd8T8VX8N/wD/AFAjPyQ8U23474j+Iukzl7agCPUpjpzV0/i948ED6f1od/Eb/wD4hHyx+lFsPEin1XtVrUjdcUfJU6fxGOMek0lv2v1RE+9WMci2D9BAmp9brHb4nZvmxP5Vk7fh2obISY67WA/6oiaTk0heNWXTe1utH/fHHWE9ekU637Zav/xiSehVMY+QFVdr2b1z5WwSJ53qB/6iKmu+ymvH/cE/K5bP/wApoyFg/gtLPtPqAQH1XpMc9uFj7Zqce2F3cYvAxPWQdqziUyCePXFZ1vZ/ViS2nucfwyfymg7vhN5fisXR67SMc9qMhYGnve2N/K+8ZhnI2j/4g1EvttrAfjWPVQf5Vk3R+xHzmRFN/aHEGDkx1/nRmGBr09utWOWRsT8A/UCpv+P9SADCH6D+VYs3GBAICzjIx9T1ov3B67Tie046GhzDA0//AB5qYObYyYlQIntPaI4PNEj2/vSJVNs5ba3bjDfnWIuBhyhA75/XirrwVS0+7GncjJ96hJEyIAYZAjmIzUy5FFWNcdujXWfau/dxaS1uIOSZ2wBJIBkx8qdb9otWSV92krgkqw456/56TWfupqwZSzph/cRBz235/TmgbniesDAsu3+ztQgj1zj51l52+q/Jb4Uu7NFqvbp7c7ltEiMAt1EjMfKmWPb4md/ulM4ALHEDk7eZnP8ASslqNddefeW7Iz8TWxjHdZJHpk4qr9yxg+WDIBMAEjkCeea2jyWZ+NejeH/aI+P3S/eaT/6iNPwL9jWI/Y7gXfB2xJME7RE5gGPrTFUbQ0kg8ERGP7xFN8geMqzYzJY56AfLr9qO0WlZyFkw08CTA+LA7DP0pl21t8rRggyrggzBGVMV1/UeQqsL/djdlYgkZIjEcVx5HRQ6z4j7kNttJc6A3AYjj4QRM+UwcYqvs32wVEFf4cds95pbdn+1BiRkf5in6BT7xkMS1tyM/wBkjH1qrEH+Le0+quqEu3XuDnk8MOGPXrg9z3obT6p1AK70Bx5TtMdQY6Gq3WiCCTnbmPmak/a5ET259P8ASn6Ci/Txm9D21vOFdQrKYIO2NvIwRAzzW0/2XXptXlkkB1YT2ZYx/wBNeXpmY5/M1uf9kd+L2ot90Rv+lo/+QoXY12enClFIDUWr1AtozkEhQTA5xVmhJf8AhaOYP6VUKWPJJ+tVt/2wPC2MHEl+h5xH86da8Qn4Y+4/Qmqg0RItFt0RZ0LNwIHc/wAu9E+G6QwGuc9F5j5kcmrKapsVFcvhKdST+Vdc8NtASRAHWeKsQKdFKx0ZtrenJgXD9DI/SmDQW2+G+v1H+NaC7pbbcop9So/WoW8KtEyUH3P6TVWiaZSt4S/4WQ/U/wBKAv8Ag+qJgW1/vFwB/M/lWqfw1OBIHoa63oQD8Rjt/jRYUZbQ+B6oFRduj3YLErbJDZH4XKYzH2rVaS0qmRcdiQJ3tP3jrU4WlNsVLKFNV2o8FsXGLtbBY8tLA/kak1uot2xLR8gM/wCH1qj1XjzfghR6kk/rA+1VGLfQm17L3TaO3ZU7ZA5JZicfNiYFVXiXi/RW2g/Rj8u361NoiLyxcvB8ztDKMjGdsE/Wjrelt28hVXuev1Y0ddi76Mbr/CjqY26i0ODDck+pIMj6UNe9jr4g2jaOOjQJ9JGfnit/auqwJQhgDBIM5+lcalq2VHR5ynslqiQptiIGQwMx1Ik/pQ7+zl+3zZuNM/CD6wMdPr1r0txHQn5UO3vSREKvXMn9REVOIaPM79q2g/fLdScDyECeIIIPUT1mhNPfU+YXYBfmWUmY4gT2zHpXsqiF+PPfgfaohaRh5tjHPQd/UUsR0ea6i8qwN9zaYjzScKDwehMwc4jmmXfFVFlwLb3HzLC6VgdIEnAE8L9q9B1Pg2ngt7m0SAfwKO/Uccn71mfGfCLKgm1oScGXFxlWD6K8kfao8SY8mjGa3xWQSLRseWGRWJDEEnIfzDEcGMetZvVam453OWMcSSds9BJntVjqPdljIAgxGcAMcT0j1PWh7mmSDsIn7iKaVEO2Cvq7m2NzQeRJzPfvTLniDlQr+dRwHzECMdsUZcs7XI5ESWHoJwOvbnpQX7TySv1k8f1ov7CoGa8fX7/lTC+Iq1saXSTDi+STG63cthQMkYNst0qTTppQw2W2uA8G40jt5jaZOs9KNFUBWfIAWmCDGQf8RM1Nf8aZl2hUXsVRQ0dtwEx/WjL2jS6shUskc7S0ZjaIdj6jGe81Vnw2CATmcmcenTj+lKk3sL+CDymMfXPenLp2JAQE9P8AWrCz4YCSXVoA6NyZxjoIqy06wsKpUEDaf7JIBknn4evY96LEUdvSuGC/iJ716d7EeEW7d5boch2tshUnd7wEo4Ig/uyu34WAJkwPLWN0d62rfvG3c8d449avfZ72psW7il1YKCfMDMCCBK9stP360Yyuyk6PUgKg8QSbVwd0b9DUHhfjNjUD9zdVjEwD5gIBypz1FHssgjuI+9WUeYXT5edvYnoag8M3e6XeQWGJBng4k94qXXaFrlvaIBwcjGKD8L0F22x3/CR0aROOh461iqoo9H9iW/cuOz/qoq0bxewHNs3rYcYKlwD9iap/YT4bo9UP3Df0qj8ds/8AaLwxG88+ua2h0RLR6CrdqcGrzCxZCfBKH/y2Kf8AsImj7fi2oQErfYwMBwrDHckBj/1VdE2ehCkF4bivUQfv/pVZ7L+JHU6WzebbudAW24EnmASSB9azXtmP+0z/AOWv6tUydIdWbo0gFeaabxK+nw3X+W6fyNWFn2p1K4JVv7y//wAkVHkQ8Te1UeNeL+78qwX/ACX+p9P8mj03tY+6XWR2WP0NCeP+0mj2E/s7m4c4baJJ/EQ2a0jKLZMk60DarWiSWbJyZOTVRr9cHGxS2edomR2rRexfiFnVK6PYtKVMqNoMiBMluTMfethZtKnwKq/3VA/St/NFejLxt+zzn2c8Hu+8Vv2UsgbPvFAx1y0Vs/EvZ1LmVd1aR8RLrHWFJBB7ZxVxvri9Zy5MjSMKAPDfCxaEb3bjkwMeix+c0aRHpXFz/pUZqbGKXHzpjOemKh1Wqt2xLsqj1PPyHWs/r/axFxaUse7YH25P5U0hNpGiM1X67xeza+NxP8IyfsOPrWL1/jt+5guQP4UwPyyfqaqGerUPkhzNT4j7XFgVtoIOJfP/AKeB9zWd1/id27/zHZvScD5KMCg2eoLjzgdfQn8hk/SrpInJsCa5/ETB/Co796ga2xDQmBkjqB3zQ+utnlWDDOR3Hrgzx0otVKiGwxG2Ae8TJ+2K5no1ItMxYgLu9fSOZP8AnijtiKI5mDkfeO/NM8JKpuLkjjyGQJ6+YCRwKk1JBwoCyS25gCpjGDHOf1qsSo4i+IFUO1FIRPLBUBjwQzEczBzQbqSfKSyiTPoM/arLUWpU5hTkwJxHTpweJpnhOntshdmPLLBIEgEj4YJrJQYiv1LEEblMZwxjPfHFDvrseUhQOgA+fPU02+rMWeDtyZP9TzHahVsy6qTiRJjMc8Cc9KtL5ES/tTsQFknsD26npzNE3nuEQXGOmenTHWnG8La7UAUnJM5jMTPpSW2VRuYAkj8+mOpzTAEuI8bthiZ3DPpQi3vNnvxVj+0NcIAgQDjoAP0qws6IoFZpLRkCPnBifT1OaLoCP2Y196xfV7IdhOVCzvUSCDAOOc+leu6P2nUhPeW3TeEIYCV8/wAMxkT8q8useJahR7u2WSJG1ZxLbo6ZyfvTf943CRbc3AqDb5TIAWQAI+mKLQ7PV9Pb0Won3VxCeoR/MPmhyPtSX/Zk/gcH0YR+Y/pXm2h9nhqEW5auqzdVOGVokiepz0onReKa/ThSl27sJgb/AN4vxbT8ckZ9aT40x5s9R9lvDntNcDgDcFgyIMbv61X+O+BO193XaQSDE54H0rLeEf7Tn41FlCBALI23mfwtI6dxWt0HtPo767t+wgSd3ljO0Swxz600sdA3ZU6jQtbjykR1gx9TmgrgmZAzPyrd20kSjhh9D+YqG/oFb4ran1HP8jTsmjOf7JB/2P7fzFd7ap/2gf8A21/9z1J/s4upp7DW77LacEmHIHl3sAZ46j7ip/axFe6jqQytaUggyCCzkEHrUcr0VAyyoaUj0ov3FQXEM1gXRFIqm8c6/IfrV2Vqh8dbJHov86rj7Ewr2O1nuriv03Qf7pgH/PpXrgOJrxfwU+X6mvUvZjVb7AB5Ty/T8P5Y+ldMlqzOL3Rb1xrjSGsyxKQ0ppKQHnXtDdnU3f70fYAfyqpdqI8TuzduHu7fqar3eupLRzPsV2oe5cpl3UAdaqNVr+gp3QBuo1QHWq63461q4HQAkTzxkEfzqt1N88mhhzUSlei1EtG8TvXGDNkjlgBuyIMkZP1qb/eJyTC9PngULYtxJX5wfnjNK5ECRJiJ5+1ZOiyZtQWMjnn+lSWfGLkwzBgsgBuBMTG0g9Kqh5epg0+0ZGeaG6WgLmxqWJ2ADMGBk9pM/MVMLmwGSDz8QwOBMj781XrdzwNwx8u89ev50p1MFTPlBmJ5k5HoIrJXYwi45YBVaVJmDgEnnBkHpXaTwu+OFEesj7SB+VS2nBfKrHUSRB77lMfKjRobxIe1qBcCkAJelTwG5QZGR2rRMAM+CXRDeUgZgtn1ifyiardU2c8jkD09a0ev1dw2mN3TsvOUIZPKYMzheuCelVyLbZWgohaCANxYD1UHaJnoD9OKpAwHw65DBQASd2TxHPmPJHOBVgHb4w3wwZmD6YGTx+VC6zwi9b+KSG/EpBBHPPMzT9H4fcZwgtsY38g5gAiQInpUyj7EG3tRChREkzIgfEBMenzob3rZ8xKgkbQct9qbqNOU8pmZjAjPrPH1pvhtglj8LQZjcADEcnrzWUYWMtvZxmDMF2yfMQW2iByR3x+nFXS+Ne6XYmAJkYZB+I44M5+9Z65YOxGIVELbdq5LQpgxnMzn+tE29O8IxBOzocbpyJBHE9yORVyjJIEyS5r7TpseyhEkyvlYTMyRzEmO2IqO/wCEWwS1veqDYZmR5pmJHoPvQl2xvUgeUgl/MACSWIgFefLnNTPqYhHdXCwRtO7iJzAgY4zSUmvYBFjxR7IJDuHjkGOMTPxTx9K7Xe2OpZQrXWiBgtmIzuj4p9e9Aai+QrKOrkYOYgGCe3B/yKTSaIKpa5yRgESQTzI7yIoc1VsSBX15Y9cjrPl7mJzxU/h/jjWWlH7+UwwIxAK/zHWku6wAbnCP04giDjy9pmhNTp9x3rAJyegE8TjmiMk9UM9i9nLmm11kXLe5GHldf4WiSM8jsaIv+zzfhZW+eD/MV5F4I9+x7x7N9rJCTAjzNIAVlaRAyST6RzWs8D/2hazi7btXUEBnU7CPnyp+gpuMSlI0Oo8MuL8SH58j7isN7S2ibxVATheB6VtU/wBoSbhNogbZPmzOTiMEcfU1War23dyRbGwGSSo2z0yfiJ+oqYKN6YnIznhWkuoIZCBkknH61r/ZfxMJdA/C3lJ7dj9/1rJW9cLrub17aBwoBJYkdAP1J60JrtaZdFJUCWg/imDj/U1tKdaozS3Z7Xb1KsJVgR3Bp+6vEPDfFrqtbuIxBKkTzxwvryMevXNaj/iN9gDsd8y08MN0kR9BB+npWDnXZpZ6QaYzRntmsFovax2usgBLXIKyYA2g7yCe4jHSK7xDxC+vvXiN1oRIIIktJAyBJQ4PeetPMdmb1GoxJ65qn1HiEmBRQNwoqkeUkkYGcd+scRxz3rP6rVqrEcwAf51052YYkxYvkmPr6UHq9SowMn9OaFvahiMmBUa2ic8DueT9KOyqI2cnmnoaedPHAiuOmIyf9aMWO0GaRp/x7+n50sdhnqB0n50zQsZ2hST0CiSe/wClE+6ZT5ty/wBkiDFYSTtsYOwntSMhPBNPRGwD9BHfuandgGnBwBxiRzExQnXYhhtAEwxGYGP6nFRusKeoyJ9fQUTqAoJZZiTg/wCFQEHnHOYGfy+tVaGHaC6u3cVbvx5QJFWN64kgK0jkicyJHTrFUNobvIpEkEiDAjmJog6UhQxPBgnE5zz14prFis0Gj1TbYtmQNxiBmPP5p57d6lv6i3caWtKAWU7iOF6/DBjn8vlWftXCrttkYiR5cHBiMdPpNWHh1xfdtubacECZ3ESDmT34ocGuhlhqPCbFxv3b3EndydyeUSYUEETP5UZpVbaVGy5c3b1E5K7PdMOgGADGfSmXtIpE8kleD0PlxGYzTYNt1ggGG9RmInd1xUOx0yfWXveWxbuo9lioB8u6SBEgGCBPUCqK5cvi43xMWUcQCQpIIIXnvnmib+qdyCwJYNiGxA9Jhhjr3oZtOhBZ9uYwDGCfNgCP9JpLka2wC9N45qVge892ojykTE+UAjPfqIotdeGP7wo4uAiVAXHU7RBXjBqpvaTbJXcQeCGOwQcBgeuJg96kbSsGOQNygPtjKkgnKkfYA1p5Ie0LZINUC94L5Z/tAx5QCZ/hmTnj50zw8W2Vl9ybsmMNtIxJnsOo9etJp9IvnH/LtscktuYKAIwVx+Iz60r+Hi0AFuBmbiRIxwYAlsTHAFQnBvT2OwzUaa2l24PeM3wsQFjbhlC88AQJB+1U7tC5J4g+uZHORS3LzPcJUyWXEESSCOexyPvRaeDvdG9mKKoIa6UJAM4AXBJHfpmh8dsLKdrpgLwpO7pzPWajuakFsJHYTGfpzVkmmCsEAF0iZUqYJExknzA4OPsK0Pgfs5b1BZ7u+0BGBhRHZrmQfkMVcYfImyhvMALW6X+Iso4ABAhTyTJbnqBRuk0twjdcVgvMERPQYGYFbjwm3orF33drYCVE9S5k8tENian1Wks3SRadAwgsOQM9e3XFEuNV0Co8+v6I7oUh2RSdq4EEYKzBYwR5RnFDe5uhgSjw3w4JnAMeoMirq94a3vdtzajKp2uAcRsKs0Ds0SfXsai1t+5bB2XXPmC7hc3DcQJggx38vasqobRFZ8CITc6vbfJBjleu9Sdyiq/xC8XACiNqKJgeaABMnzERgKD3rT+FXGe22+9ufO9XmQGkAfDEEDietB3PBXKCH9YDTOBGI7QPTilJSbtAkZzQzbUFhzkdAAY/OJwakuXGyft/a+4/XtRGo8PuBfiBysj65E9Y+fSh7lshgVPWOevqZgfOpcXdsC08L09xryxcNsrwPjglZHGCpxM+taLxHT6hLdwXvOfKFuL2YHyMoE4BJwK8/wBVqriuSm9Dj4SckAHJBz35ooe1eqZXDsbkxnG+VKxkegOYnHNaRg2Ho7XXE2MDu3bmE5gCFg7ZBn5wPnWUHoNx/T5+tXO+7vLsZVuATO6BtbcCczkZ9KZd8ONu2skAtkJ1g8Enjg/1reEX7IbAtPo+pYE9J4+lTto29D9ak/YLhPwH/PGTjtVja8A1Pu93umgnmV6fX51q3GK2Tsr0sgGCQT+nypbOmN1yAYABzEgAcT2mn3bBWJmcEAE5HXIwa1Ps/wCP27aLbe3bJkRKCWk24mOTCRMD4jXOua9FKKsuPZjwmzatB7fmZh5nPM9QP4RNVPtlp3Z1K2XIA/5gyOuNo4z1q7HiSqvltBWkZBwQAAQR65M+tHabUrcEjnqOopvfZbR5QLDCZEnPz78UO1uMEtPYRAmt37V+GXrjKyIpABkiN3pz9cCsf+xlDnj+0pBB7GetS4+/RIPqVKqJZTjhTJU+p4pL2rJjyr2gDn6dT61YXfCrjCClzfnylG59MQaSz7O3jO604x/CeY7r/SoUortjsEfTHDbgScFQIhskjMA4zjvVve8N94qlCp2iDExIz1ExPeol07ADzGGUQWtuB5hP8OY9Owqx1OuspbNoFtxUiQJEkHrM04yTGqKzSlrUyvkMSYJEROMjP1qB78BiqgAnp/aP5fSoNHqiLQUgmdyycgZnjjEn70+5dtgY3eX6fPEd5pbvQmtkyaogiMmBGc4MxirA3TMlZznM4Kng+mKogpgOg4YAEdCIP1PrWu0+tDaSHR7jEnaTJUSOgWMc8+tKTl8WBW2dahadqyREnptESBMDFQe8kdPl15PP+BqK5ooILSu4NiMiOMTx6+lNtwFj6jJ74ET/ADqmosdlhYYhDwAXz0ghVIgDPBx8qRnhwTBOcESTJkAiMYHbtQljVMpMETjqRHQyOs4pmq1DzM53L5gMDpkjzDBPWlim9MLCvehypBItj9AcqO1SuDvCwR3XEkciR0EVNqdba90bYVVG0+YKDJweo3HgZmhdO6NszkKcmJPbJwD+gFHjAKt21RWhkBz5VEQP4p69Py+jvD71xim7c1tTMCIBBmckSMSY9arrlpZ3kEkq0qJJjOSflmp7OkuKUYmRAgCZAaJ8vyMduKzcUwostfqpvG6pYHbtAgQASJiRnIob/eKg5DebEsRI7bZkDPpUkkKx2xEjmR34/DFNseHK9slSuAGyeY4XGAJnrNOGUV2KghdQEO6AysoABkECSZ459eKsPD9S6ldhUAAtBuxG7jyrE8euO1UPvVJ8wOViR0aRED8Q6fWm2VEMQTIx3MTx6d8dKfl5K0xYmg1+tutqGdbkbLYV9pw4L9hzBJmMwaqPFna4VZVtoFHKRDGTjYIBJ7VHd0u3hg5ImVGACJAHyozwrTXr6ORa3A+WQQu6B2YDd0yDyKM+R/cNkFjWrZS46AbXUtBIB6+ncnFWmj9p0na4dWj8JESBwSeDH51QeKeBahElrB2dQAJ+pBJoWWIm6GmAFYqx6YkRJ7fStttdDs0upsWioFrcgchjv547dZ7zUV7SW7iWj71Td95aUwBEO+0SSQW6Y+fFT6Tw5vdINrvjJC3DB7CMAifyrO+KaLUBpNi6IIAK235UyCOvbPpXPDJt1/gk2ae94bZtjbd2qZ5ZSsnnEfOhjpNO7bAUDwYVtwmRPBGardJqNVc2C7bvsgPxlWbb3wwIPSflQeus3VbaoJ3HAhsQcGGAjEcd61i+Tp9/2Ox3hdqyTL7cmIO6ASeuDBq909jSe9RWK+8dgoVZDGfxMGAMYOSOlZa34XqigItsFAAkgccD1PFWfhHgLLF1n3vEQZPl7Bjx9M1sk/Yr+DY+IKLQ92gUrsEBzgZOcelUfiXtELemCo03JyyiVEzO2eT6ULqtFqrjbUMsVCjJgAfXEDrHTmhr/g95lN1jaJCpuKdd4xM4JOJjvXPzSSVPobKvQaU3SQWkjzErgxIkqpEMfTFdrHtFj7qdwAWSAssZnyzj6ClbVXUDAsVJJOCAJPBmCegn1qXwzS37pN1E944ENDCTKwCQ3xfTtWaeO5dEjLPjdxNoY7zHAXAMYk8zPNXSeMosMrE+qjj0I5+kVSfs95LkXbMEQYA6SSJnH4ekUPqru65LBpbqDE54gdPXpWin+3ZcZV2ekaHXrdA6NE+h9R/Sqj2m8Hv6jaEuLtGdpkZ+kzWdt6u7atjyyJMGDIIOZC8jrIrR+E+Ol0G8SR1GP9R61rGQdhqMDE/Rh/n8qJtXiMN9D0NABGJi2JMMxUnoil2n6A0dc8L1abQ9gxcdbagkQzOu4bTPEfi4EGeDXkeKUlpGVGO8e091CqNt2gHbtIyNxiZzxFA29E+0MvnJ6Lkr8z0rbXNA/wC8Z7VuLTMje8KA7kEsqbj54BB8vQjvU3/CRLlBpBvAViEOYdto4Oc/auyHJJRSxf4LPMh+JQeWmTPUCfWZmmJpWkQCQeTBMHrNenp7Mm6Llq1p/NbcI+yJDMSok9RIOenyqDw/2au22QLb810uFJcGdgctImBi2/2qlzWrUWFmBt6h08oVciCeQekkdD861nsrbue5O+GG7ywYIHUAcRPpQOq8O1494VtBUXUnTT5CfeO+BJ5WXUbhjIotfZ7xQNtuWylwi44LOAdtl0tuYBjbuuW47gyBW1za0h2wf2kslbtpiPLDBgwxG5T14+lVaWZa4w6fDA6/I8j+tH6jwDWi2pf/AJV0W2RnuAIfeyEgnAPIgdx3FV+t9ndVbt3bjhGSwxt3GFwNtcEbkgHkFgI70mm2N7ALq7Y+GWyQPMY4yRgfKjvB9M11jaIaRkkCQIII3CcfSnf7pvqiXXASzdNoKQQSTeRntCAcAi2x9I9atPBPZ2+L7FUwjXiTvQbW07Il2SWwA1xR6z2mnjYqI/EPDGQeZ1KfhUgbz3yfpkn6VS3bTAqu0wBGOw5gjr/Wt9d8P1Opt2xaKM10M9vzowItk7jzIggg9iKzXiPhmrVVdjFoX/cG4XCqlyIaTOFkEbuJETTSaHQOlm9bIIUglT8QEFfrhqiOqcSJOAPtEQOsCOKu7vguuQ+7Yrd2nbt94G/ebLlzYJPJt22MfKgdb4TqFF+41ry2jbt3GBEozhGC7QeRuQGON2aykpN7ROwB/EmbykAhh2EgfPpRvh/imQGA2mFJiYAwMdBPWqK/YfMrAmPUTyYojQWVV4JOQfpBxxP5d6pa7HZc+Ke5D+8nGDtnghlIKx3XdjvUlzUWggKonVoDDrPEicCBntS3vZi+ybk2vMDaT5+85jiB96A8R8FvWvMU2ntMwBg5FOM+Pqx2TX2Qe8ViwVtrQpBAJAIIjt+dOuzbVBkXEG5TmQSJwWiPpVNvhudv0n7daMbxO5c8rAMsrjsQcd5Hoe9XiqCzX+CeI3Sv7y8G6qCwJxM/Tj5VL4p4ranZdKs8SF2yzR6Dn5GsC2mTeWUbSJMpIkk4+XWiNI9veNwESdxacyOGK85qPI/QrNz4dr9he3bbaQdxXGNwHH+elFPrbn8ZrD+FeFWHuPuuEACYLBQTJyS36ULa1F2xcIUl18yhyJBBkYkxyORn5083VjTNm95LUtvK94Y8sceUHkn0pUsgSQIJycnJNYYabzLdNxtxyxKmQwyAVIE4ByRVx/xIdsYLDqRhh3gHyk/aapSfsLL06dd26M/M/pxUjQFZifhEwOW9B61T+D+NNdba67ZBIgHkZMn5ZqC77Sp7zYFIEgb2+GJ82OaMlQ7Lr/fForttShO4BmEEmIGeEB/n0rO6nVXASohT8MSc7QB05o/Ue7Y4iOQ2In/PWq8hhO4ggGQCMieSDPFYuOTt7FQNYvsjE7RuBHAn6Qc9qt9L42nugBb2uAFYyJ3DrEd5NVFmxvG4ZbJie3w4qAEqx3/Ecc9D+XTmpnxKXYqLax7QXFLGQZiQwmYECZyBHam3/FFuXRc2BSqEAgbgCTJwY54qrtux3TgGBB4PMZ561GGzyB/maS4kna7Cgj9pYuPOVAmPL5ZxIhRxRlrXIvl46ntJJkADjv8AWqs3gSJEeY5A5j8ucfSpU1otYKqxI5PTnqJ/yK2cpB0aqzdYGVMNDLMA4ZSrCCIyCRRqa3UlmZbzBz5jheiMkpKwnld+I+InnNdXV57nKPTMx1rxPVHePfSXENKJLDYLZhtsqSigE8mBORU9y/qLst707mChoRFLBDI8yqD/AF49K6uqJ8s17Cx9q9cYuRcIZ3Fx4AG5lmDgceZscGcg1O7ag7T734d+0hEBX3gcPDBZyHfrjdiIFdXVlLlmumOwfV/tZz+0MFncVCWoLG4Lu4rsgtvAbdzIqvt6XViWt6t+HEPbtPC3Wtu4h0IILWrUdtsCBSV1XH6nlS7C2MXTXzb91dvu6TaIXagUGwItFQq4IEfOBMwKM/3cbtm9Y94QL7tduSqHdccgswO2UJIGFgCkrqJ8/JV2FsqtfbuWU/ZtReDWvdptm1bOz3Qa2httsLKyq7AP8WTmark9ptU15Lo1A3oHCubNoH94QbhCrb2h2KqS8bsc9K6ur0PppSnx5t7KQboPa33JRU3hbYdEI2yq3CWeJE5YkyTPyqTxH2hfVNZsh2W1cuhbqFLe1gz++kKq4b3gncM55jFdXVcuNRTab/I+i/8AG/C78G4l2HF1dRuhR+9tKQjcdASI4zkGsVpfE9a4u2Evna/vndStuG98Q10vK+YnEHkdIrq6uH6b6jklFtvomyp07JMMp2ggmGPwHBA65n8qM/3mlq7vt2xI8q7sgZgcnJrq6vTSKNv4frve21couZx2yRysVD47p3S2WQbQASRuxEZxPaurqGtF9mW8LsW720vIRXcOVGSAp29eZI6dKWwibNiZPmDMRG4Hgx9OtdXVnyfoJkDai3LBCdrCQcTkc/Oq/WJHlPJ+wP0rq6pitkk2h07NchmkAgSPniR2n5VYa39oEJI22zEqcSNzTBzPy7V1dUPkcZUF0DHXuJBdjG4ZyfNG7PUYiPWhhZYREESB9Y3D8q6urpb2UWeqZblgXAxldoIA2FWAhWMCGGYwQYqbw24F2tkhUcgMB5SxWQCuSJ7ia6urKTq/5EV37UwcwQAcwVmDPIzRt3xL926EAhlPIEhiOhjiTjqK6uougsl02qQqogCFiYIzGTj6n6VBrtVbcQQSVyfkeh7966urWO7HYLortshjsmGJ+o4+gHSuu6q2WhkGzB7z65Pzrq6rSVCsW14fvQsCAonYCOik9jiYpyeH3QowpOeSesdRSV1SUf/Z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42" name="Picture 2" descr="http://imagem.band.com.br/f_215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30" y="1071546"/>
            <a:ext cx="2643206" cy="1714512"/>
          </a:xfrm>
          <a:prstGeom prst="rect">
            <a:avLst/>
          </a:prstGeom>
          <a:noFill/>
        </p:spPr>
      </p:pic>
      <p:pic>
        <p:nvPicPr>
          <p:cNvPr id="61444" name="Picture 4" descr="http://imagem.band.com.br/f_1121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490" y="1071549"/>
            <a:ext cx="3071834" cy="1714511"/>
          </a:xfrm>
          <a:prstGeom prst="rect">
            <a:avLst/>
          </a:prstGeom>
          <a:noFill/>
        </p:spPr>
      </p:pic>
      <p:pic>
        <p:nvPicPr>
          <p:cNvPr id="61446" name="Picture 6" descr="http://sempretops-5ae.kxcdn.com/wp-content/uploads/Shopping-Analia-Franco-Lojas-FOT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6073" y="1071546"/>
            <a:ext cx="2928959" cy="1714512"/>
          </a:xfrm>
          <a:prstGeom prst="rect">
            <a:avLst/>
          </a:prstGeom>
          <a:noFill/>
        </p:spPr>
      </p:pic>
      <p:pic>
        <p:nvPicPr>
          <p:cNvPr id="61448" name="Picture 8" descr="http://jornaldoonibus.bemparana.netdna-cdn.com/upload/image/noticia/tbcapa/noticia_439559_img1_patio-bate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530" y="2928937"/>
            <a:ext cx="2643206" cy="1792285"/>
          </a:xfrm>
          <a:prstGeom prst="rect">
            <a:avLst/>
          </a:prstGeom>
          <a:noFill/>
        </p:spPr>
      </p:pic>
      <p:pic>
        <p:nvPicPr>
          <p:cNvPr id="61450" name="Picture 10" descr="http://www.multiplan.com.br/data/files/499497CB316771AE0131B99FA76530D8/FACHADA-Vila-Olimpi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490" y="2928934"/>
            <a:ext cx="3071834" cy="1785950"/>
          </a:xfrm>
          <a:prstGeom prst="rect">
            <a:avLst/>
          </a:prstGeom>
          <a:noFill/>
        </p:spPr>
      </p:pic>
      <p:pic>
        <p:nvPicPr>
          <p:cNvPr id="43" name="Picture 2" descr="http://s2.glbimg.com/x0xtb-boPFqbHxEKYt5psb_a9JyLR1JQPpLaqeJG4FZIoz-HdGixxa_8qOZvMp3w/s.glbimg.com/jo/g1/f/original/2012/11/23/fotos_em_alta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9530" y="4857760"/>
            <a:ext cx="2643206" cy="1714512"/>
          </a:xfrm>
          <a:prstGeom prst="rect">
            <a:avLst/>
          </a:prstGeom>
          <a:noFill/>
        </p:spPr>
      </p:pic>
      <p:pic>
        <p:nvPicPr>
          <p:cNvPr id="44" name="Picture 46" descr="https://encrypted-tbn2.gstatic.com/images?q=tbn:ANd9GcQjGYK30ozrK2jTr1iIfrh4fW53aBWlAgPkqBlVDNIU30ZaSe9UY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6073" y="2928934"/>
            <a:ext cx="2928959" cy="1785950"/>
          </a:xfrm>
          <a:prstGeom prst="rect">
            <a:avLst/>
          </a:prstGeom>
          <a:noFill/>
        </p:spPr>
      </p:pic>
      <p:pic>
        <p:nvPicPr>
          <p:cNvPr id="45" name="Picture 44" descr="http://www.culturamix.com/wp-content/uploads/2012/03/Iguatemi-Porto-Alegr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8490" y="4857760"/>
            <a:ext cx="3071834" cy="1699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 flipV="1">
            <a:off x="5" y="3500438"/>
            <a:ext cx="5953132" cy="5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6024569" y="3214691"/>
            <a:ext cx="18405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00" b="1" dirty="0" smtClean="0">
                <a:solidFill>
                  <a:srgbClr val="A89385"/>
                </a:solidFill>
                <a:latin typeface="Candara" pitchFamily="34" charset="0"/>
                <a:cs typeface="Lao UI" pitchFamily="34" charset="0"/>
              </a:rPr>
              <a:t>Premiações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97344" y="5500702"/>
            <a:ext cx="23991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/>
              <a:t>Alshop</a:t>
            </a:r>
            <a:r>
              <a:rPr lang="pt-BR" sz="1200" dirty="0" smtClean="0"/>
              <a:t> Best </a:t>
            </a:r>
            <a:r>
              <a:rPr lang="pt-BR" sz="1200" dirty="0" err="1" smtClean="0"/>
              <a:t>Category</a:t>
            </a:r>
            <a:r>
              <a:rPr lang="pt-BR" sz="1200" dirty="0" smtClean="0"/>
              <a:t> </a:t>
            </a:r>
            <a:r>
              <a:rPr lang="pt-BR" sz="1200" dirty="0" err="1" smtClean="0"/>
              <a:t>Store</a:t>
            </a:r>
            <a:endParaRPr lang="pt-BR" sz="1200" dirty="0" smtClean="0"/>
          </a:p>
          <a:p>
            <a:pPr algn="ctr"/>
            <a:r>
              <a:rPr lang="pt-BR" sz="1200" dirty="0" smtClean="0"/>
              <a:t>13ª edição - Kipling</a:t>
            </a:r>
            <a:endParaRPr lang="pt-BR" sz="1200" dirty="0"/>
          </a:p>
          <a:p>
            <a:endParaRPr lang="pt-BR" sz="1400" dirty="0">
              <a:latin typeface="Century Gothic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399097" y="5500713"/>
            <a:ext cx="2863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/>
              <a:t>Store</a:t>
            </a:r>
            <a:r>
              <a:rPr lang="pt-BR" sz="1200" dirty="0" smtClean="0"/>
              <a:t> </a:t>
            </a:r>
            <a:r>
              <a:rPr lang="pt-BR" sz="1200" dirty="0" err="1" smtClean="0"/>
              <a:t>Re-opening</a:t>
            </a:r>
            <a:r>
              <a:rPr lang="pt-BR" sz="1200" dirty="0" smtClean="0"/>
              <a:t> Milan</a:t>
            </a:r>
          </a:p>
          <a:p>
            <a:pPr algn="ctr"/>
            <a:r>
              <a:rPr lang="pt-BR" sz="1200" dirty="0" smtClean="0"/>
              <a:t>Dezembro/2011</a:t>
            </a:r>
          </a:p>
          <a:p>
            <a:pPr algn="ctr"/>
            <a:r>
              <a:rPr lang="pt-BR" sz="1200" dirty="0" smtClean="0"/>
              <a:t>Kipling</a:t>
            </a:r>
            <a:endParaRPr lang="en-US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030391" y="5500713"/>
            <a:ext cx="2012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/>
              <a:t>Retailisation</a:t>
            </a:r>
            <a:r>
              <a:rPr lang="pt-BR" sz="1200" dirty="0" smtClean="0"/>
              <a:t> Milan</a:t>
            </a:r>
          </a:p>
          <a:p>
            <a:pPr algn="ctr"/>
            <a:r>
              <a:rPr lang="pt-BR" sz="1200" dirty="0" err="1" smtClean="0"/>
              <a:t>December</a:t>
            </a:r>
            <a:r>
              <a:rPr lang="pt-BR" sz="1200" dirty="0" smtClean="0"/>
              <a:t>/2011</a:t>
            </a:r>
          </a:p>
          <a:p>
            <a:pPr algn="ctr"/>
            <a:r>
              <a:rPr lang="pt-BR" sz="1200" dirty="0" smtClean="0"/>
              <a:t>Kipling</a:t>
            </a:r>
            <a:endParaRPr lang="en-US" sz="1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643435" y="3071821"/>
            <a:ext cx="263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ndara" pitchFamily="34" charset="0"/>
              </a:rPr>
              <a:t>Varejista do ano – America Latina </a:t>
            </a:r>
          </a:p>
          <a:p>
            <a:pPr algn="ctr"/>
            <a:r>
              <a:rPr lang="pt-BR" sz="1200" dirty="0" smtClean="0">
                <a:latin typeface="Candara" pitchFamily="34" charset="0"/>
              </a:rPr>
              <a:t>The North Face - 2011</a:t>
            </a:r>
            <a:endParaRPr lang="en-US" sz="1200" dirty="0">
              <a:latin typeface="Candara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708659" y="3071821"/>
            <a:ext cx="1877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ndara" pitchFamily="34" charset="0"/>
              </a:rPr>
              <a:t>Melhor loja nova</a:t>
            </a:r>
            <a:endParaRPr lang="pt-BR" sz="1200" dirty="0">
              <a:latin typeface="Candara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</a:rPr>
              <a:t>Shopping Iguatemi</a:t>
            </a:r>
            <a:endParaRPr lang="pt-BR" sz="1200" dirty="0">
              <a:latin typeface="Candara" pitchFamily="34" charset="0"/>
            </a:endParaRPr>
          </a:p>
          <a:p>
            <a:pPr algn="ctr"/>
            <a:r>
              <a:rPr lang="pt-BR" sz="1200" dirty="0" smtClean="0">
                <a:latin typeface="Candara" pitchFamily="34" charset="0"/>
              </a:rPr>
              <a:t>2010 – The North Face</a:t>
            </a:r>
            <a:endParaRPr lang="en-US" sz="1200" dirty="0">
              <a:latin typeface="Candara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86921" y="5500713"/>
            <a:ext cx="2166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/>
              <a:t>Melhor Merchandising</a:t>
            </a:r>
            <a:endParaRPr lang="pt-BR" sz="1200" dirty="0"/>
          </a:p>
          <a:p>
            <a:pPr algn="ctr"/>
            <a:r>
              <a:rPr lang="pt-BR" sz="1200" dirty="0" smtClean="0"/>
              <a:t>Grupo </a:t>
            </a:r>
            <a:r>
              <a:rPr lang="pt-BR" sz="1200" dirty="0" err="1" smtClean="0"/>
              <a:t>Thule</a:t>
            </a:r>
            <a:r>
              <a:rPr lang="pt-BR" sz="1200" dirty="0" smtClean="0"/>
              <a:t> - 2011</a:t>
            </a:r>
            <a:endParaRPr lang="pt-BR" sz="1200" dirty="0"/>
          </a:p>
        </p:txBody>
      </p:sp>
      <p:sp>
        <p:nvSpPr>
          <p:cNvPr id="21" name="Retângulo 20"/>
          <p:cNvSpPr/>
          <p:nvPr/>
        </p:nvSpPr>
        <p:spPr>
          <a:xfrm>
            <a:off x="7429517" y="3071821"/>
            <a:ext cx="1746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Global Sales</a:t>
            </a:r>
          </a:p>
          <a:p>
            <a:pPr algn="ctr"/>
            <a:r>
              <a:rPr lang="pt-BR" sz="1200" dirty="0"/>
              <a:t>Marketing </a:t>
            </a:r>
            <a:r>
              <a:rPr lang="pt-BR" sz="1200" dirty="0" err="1"/>
              <a:t>Award</a:t>
            </a:r>
            <a:endParaRPr lang="pt-BR" sz="1200" dirty="0"/>
          </a:p>
          <a:p>
            <a:pPr algn="ctr"/>
            <a:r>
              <a:rPr lang="pt-BR" sz="1200" dirty="0" smtClean="0"/>
              <a:t>2011 – New Balance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19094" y="3071821"/>
            <a:ext cx="1625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>
                <a:latin typeface="Candara" pitchFamily="34" charset="0"/>
              </a:rPr>
              <a:t>Outstanding</a:t>
            </a:r>
            <a:r>
              <a:rPr lang="pt-BR" sz="1200" dirty="0" smtClean="0">
                <a:latin typeface="Candara" pitchFamily="34" charset="0"/>
              </a:rPr>
              <a:t> </a:t>
            </a:r>
            <a:r>
              <a:rPr lang="pt-BR" sz="1200" dirty="0" err="1" smtClean="0">
                <a:latin typeface="Candara" pitchFamily="34" charset="0"/>
              </a:rPr>
              <a:t>achievement</a:t>
            </a:r>
            <a:r>
              <a:rPr lang="pt-BR" sz="1200" dirty="0" smtClean="0">
                <a:latin typeface="Candara" pitchFamily="34" charset="0"/>
              </a:rPr>
              <a:t> </a:t>
            </a:r>
            <a:r>
              <a:rPr lang="pt-BR" sz="1200" dirty="0" err="1" smtClean="0">
                <a:latin typeface="Candara" pitchFamily="34" charset="0"/>
              </a:rPr>
              <a:t>Award</a:t>
            </a:r>
            <a:r>
              <a:rPr lang="pt-BR" sz="1200" dirty="0" smtClean="0">
                <a:latin typeface="Candara" pitchFamily="34" charset="0"/>
              </a:rPr>
              <a:t>  </a:t>
            </a:r>
          </a:p>
          <a:p>
            <a:pPr algn="ctr"/>
            <a:r>
              <a:rPr lang="pt-BR" sz="1200" dirty="0" smtClean="0">
                <a:latin typeface="Candara" pitchFamily="34" charset="0"/>
              </a:rPr>
              <a:t> Victorinox - 2010</a:t>
            </a:r>
            <a:endParaRPr lang="pt-BR" sz="1200" dirty="0">
              <a:latin typeface="Candara" pitchFamily="34" charset="0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Conector reto 22"/>
          <p:cNvCxnSpPr>
            <a:stCxn id="24" idx="3"/>
          </p:cNvCxnSpPr>
          <p:nvPr/>
        </p:nvCxnSpPr>
        <p:spPr>
          <a:xfrm>
            <a:off x="1780161" y="920770"/>
            <a:ext cx="8125839" cy="313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194471" y="736104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Premiações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pic>
        <p:nvPicPr>
          <p:cNvPr id="25" name="Imagem 24" descr="victor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6921" y="1428736"/>
            <a:ext cx="2166953" cy="1643074"/>
          </a:xfrm>
          <a:prstGeom prst="rect">
            <a:avLst/>
          </a:prstGeom>
        </p:spPr>
      </p:pic>
      <p:pic>
        <p:nvPicPr>
          <p:cNvPr id="26" name="Imagem 25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67" y="1428736"/>
            <a:ext cx="2166953" cy="164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Imagem 2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09" y="1428736"/>
            <a:ext cx="2244344" cy="164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Imagem 27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48" y="1428736"/>
            <a:ext cx="2166953" cy="164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Imagem 29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56" y="3857628"/>
            <a:ext cx="2089562" cy="164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Imagem 30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09" y="3857628"/>
            <a:ext cx="2244344" cy="164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7348" y="3857628"/>
            <a:ext cx="216695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6921" y="3857628"/>
            <a:ext cx="224434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317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662529" y="285728"/>
            <a:ext cx="8580953" cy="214314"/>
          </a:xfrm>
          <a:prstGeom prst="rect">
            <a:avLst/>
          </a:prstGeom>
        </p:spPr>
        <p:txBody>
          <a:bodyPr lIns="62518" tIns="31259" rIns="62518" bIns="3125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3800" kern="1200">
                <a:solidFill>
                  <a:schemeClr val="tx1"/>
                </a:solidFill>
                <a:latin typeface="Arial" pitchFamily="34" charset="0"/>
                <a:ea typeface="Arial" pitchFamily="-108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3800">
                <a:solidFill>
                  <a:schemeClr val="tx1"/>
                </a:solidFill>
                <a:latin typeface="Arial" charset="0"/>
                <a:ea typeface="Arial" pitchFamily="-10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3800">
                <a:solidFill>
                  <a:schemeClr val="tx1"/>
                </a:solidFill>
                <a:latin typeface="Arial" charset="0"/>
                <a:ea typeface="Arial" pitchFamily="-10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3800">
                <a:solidFill>
                  <a:schemeClr val="tx1"/>
                </a:solidFill>
                <a:latin typeface="Arial" charset="0"/>
                <a:ea typeface="Arial" pitchFamily="-10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3800">
                <a:solidFill>
                  <a:schemeClr val="tx1"/>
                </a:solidFill>
                <a:latin typeface="Arial" charset="0"/>
                <a:ea typeface="Arial" pitchFamily="-108" charset="0"/>
                <a:cs typeface="Arial" charset="0"/>
              </a:defRPr>
            </a:lvl5pPr>
            <a:lvl6pPr marL="720090" algn="ctr" rtl="0" fontAlgn="base">
              <a:spcBef>
                <a:spcPct val="0"/>
              </a:spcBef>
              <a:spcAft>
                <a:spcPct val="0"/>
              </a:spcAft>
              <a:buFont typeface="Arial" charset="0"/>
              <a:defRPr sz="5700">
                <a:solidFill>
                  <a:schemeClr val="tx1"/>
                </a:solidFill>
                <a:latin typeface="Calibri" pitchFamily="34" charset="0"/>
              </a:defRPr>
            </a:lvl6pPr>
            <a:lvl7pPr marL="1440180" algn="ctr" rtl="0" fontAlgn="base">
              <a:spcBef>
                <a:spcPct val="0"/>
              </a:spcBef>
              <a:spcAft>
                <a:spcPct val="0"/>
              </a:spcAft>
              <a:buFont typeface="Arial" charset="0"/>
              <a:defRPr sz="5700">
                <a:solidFill>
                  <a:schemeClr val="tx1"/>
                </a:solidFill>
                <a:latin typeface="Calibri" pitchFamily="34" charset="0"/>
              </a:defRPr>
            </a:lvl7pPr>
            <a:lvl8pPr marL="2160270" algn="ctr" rtl="0" fontAlgn="base">
              <a:spcBef>
                <a:spcPct val="0"/>
              </a:spcBef>
              <a:spcAft>
                <a:spcPct val="0"/>
              </a:spcAft>
              <a:buFont typeface="Arial" charset="0"/>
              <a:defRPr sz="5700">
                <a:solidFill>
                  <a:schemeClr val="tx1"/>
                </a:solidFill>
                <a:latin typeface="Calibri" pitchFamily="34" charset="0"/>
              </a:defRPr>
            </a:lvl8pPr>
            <a:lvl9pPr marL="2880360" algn="ctr" rtl="0" fontAlgn="base">
              <a:spcBef>
                <a:spcPct val="0"/>
              </a:spcBef>
              <a:spcAft>
                <a:spcPct val="0"/>
              </a:spcAft>
              <a:buFont typeface="Arial" charset="0"/>
              <a:defRPr sz="5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t-BR" sz="1100" b="1" dirty="0" smtClean="0">
              <a:latin typeface="+mn-lt"/>
            </a:endParaRPr>
          </a:p>
          <a:p>
            <a:endParaRPr lang="pt-BR" sz="1200" b="1" dirty="0" smtClean="0">
              <a:solidFill>
                <a:srgbClr val="A89385"/>
              </a:solidFill>
              <a:latin typeface="Candara" pitchFamily="34" charset="0"/>
              <a:cs typeface="Lao UI" pitchFamily="34" charset="0"/>
            </a:endParaRPr>
          </a:p>
          <a:p>
            <a:r>
              <a:rPr lang="pt-BR" sz="1200" b="1" dirty="0" smtClean="0">
                <a:solidFill>
                  <a:srgbClr val="A89385"/>
                </a:solidFill>
                <a:latin typeface="Candara" pitchFamily="34" charset="0"/>
                <a:cs typeface="Lao UI" pitchFamily="34" charset="0"/>
              </a:rPr>
              <a:t>A Trajetória do grupo até sua operação e gestão de marcas que possui hoje</a:t>
            </a:r>
            <a:endParaRPr lang="pt-BR" sz="1200" dirty="0" smtClean="0"/>
          </a:p>
          <a:p>
            <a:endParaRPr lang="pt-BR" sz="1200" dirty="0" smtClean="0">
              <a:latin typeface="Century Gothic" pitchFamily="34" charset="0"/>
            </a:endParaRPr>
          </a:p>
          <a:p>
            <a:endParaRPr lang="pt-BR" sz="1200" dirty="0">
              <a:latin typeface="Century Gothic" pitchFamily="34" charset="0"/>
            </a:endParaRPr>
          </a:p>
        </p:txBody>
      </p:sp>
      <p:sp>
        <p:nvSpPr>
          <p:cNvPr id="3" name="Freeform 8"/>
          <p:cNvSpPr>
            <a:spLocks/>
          </p:cNvSpPr>
          <p:nvPr/>
        </p:nvSpPr>
        <p:spPr bwMode="auto">
          <a:xfrm>
            <a:off x="232139" y="1214423"/>
            <a:ext cx="9519114" cy="4357718"/>
          </a:xfrm>
          <a:custGeom>
            <a:avLst/>
            <a:gdLst>
              <a:gd name="T0" fmla="*/ 2697 w 3075"/>
              <a:gd name="T1" fmla="*/ 28 h 1716"/>
              <a:gd name="T2" fmla="*/ 2628 w 3075"/>
              <a:gd name="T3" fmla="*/ 29 h 1716"/>
              <a:gd name="T4" fmla="*/ 1697 w 3075"/>
              <a:gd name="T5" fmla="*/ 31 h 1716"/>
              <a:gd name="T6" fmla="*/ 299 w 3075"/>
              <a:gd name="T7" fmla="*/ 58 h 1716"/>
              <a:gd name="T8" fmla="*/ 53 w 3075"/>
              <a:gd name="T9" fmla="*/ 254 h 1716"/>
              <a:gd name="T10" fmla="*/ 20 w 3075"/>
              <a:gd name="T11" fmla="*/ 567 h 1716"/>
              <a:gd name="T12" fmla="*/ 218 w 3075"/>
              <a:gd name="T13" fmla="*/ 812 h 1716"/>
              <a:gd name="T14" fmla="*/ 448 w 3075"/>
              <a:gd name="T15" fmla="*/ 869 h 1716"/>
              <a:gd name="T16" fmla="*/ 526 w 3075"/>
              <a:gd name="T17" fmla="*/ 869 h 1716"/>
              <a:gd name="T18" fmla="*/ 991 w 3075"/>
              <a:gd name="T19" fmla="*/ 868 h 1716"/>
              <a:gd name="T20" fmla="*/ 2231 w 3075"/>
              <a:gd name="T21" fmla="*/ 865 h 1716"/>
              <a:gd name="T22" fmla="*/ 2580 w 3075"/>
              <a:gd name="T23" fmla="*/ 864 h 1716"/>
              <a:gd name="T24" fmla="*/ 2619 w 3075"/>
              <a:gd name="T25" fmla="*/ 865 h 1716"/>
              <a:gd name="T26" fmla="*/ 2837 w 3075"/>
              <a:gd name="T27" fmla="*/ 922 h 1716"/>
              <a:gd name="T28" fmla="*/ 3026 w 3075"/>
              <a:gd name="T29" fmla="*/ 1151 h 1716"/>
              <a:gd name="T30" fmla="*/ 2937 w 3075"/>
              <a:gd name="T31" fmla="*/ 1576 h 1716"/>
              <a:gd name="T32" fmla="*/ 2665 w 3075"/>
              <a:gd name="T33" fmla="*/ 1700 h 1716"/>
              <a:gd name="T34" fmla="*/ 2511 w 3075"/>
              <a:gd name="T35" fmla="*/ 1703 h 1716"/>
              <a:gd name="T36" fmla="*/ 2511 w 3075"/>
              <a:gd name="T37" fmla="*/ 1715 h 1716"/>
              <a:gd name="T38" fmla="*/ 2666 w 3075"/>
              <a:gd name="T39" fmla="*/ 1712 h 1716"/>
              <a:gd name="T40" fmla="*/ 2948 w 3075"/>
              <a:gd name="T41" fmla="*/ 1586 h 1716"/>
              <a:gd name="T42" fmla="*/ 3042 w 3075"/>
              <a:gd name="T43" fmla="*/ 1145 h 1716"/>
              <a:gd name="T44" fmla="*/ 2846 w 3075"/>
              <a:gd name="T45" fmla="*/ 906 h 1716"/>
              <a:gd name="T46" fmla="*/ 2619 w 3075"/>
              <a:gd name="T47" fmla="*/ 845 h 1716"/>
              <a:gd name="T48" fmla="*/ 2580 w 3075"/>
              <a:gd name="T49" fmla="*/ 845 h 1716"/>
              <a:gd name="T50" fmla="*/ 2231 w 3075"/>
              <a:gd name="T51" fmla="*/ 844 h 1716"/>
              <a:gd name="T52" fmla="*/ 991 w 3075"/>
              <a:gd name="T53" fmla="*/ 841 h 1716"/>
              <a:gd name="T54" fmla="*/ 526 w 3075"/>
              <a:gd name="T55" fmla="*/ 840 h 1716"/>
              <a:gd name="T56" fmla="*/ 449 w 3075"/>
              <a:gd name="T57" fmla="*/ 840 h 1716"/>
              <a:gd name="T58" fmla="*/ 233 w 3075"/>
              <a:gd name="T59" fmla="*/ 784 h 1716"/>
              <a:gd name="T60" fmla="*/ 51 w 3075"/>
              <a:gd name="T61" fmla="*/ 558 h 1716"/>
              <a:gd name="T62" fmla="*/ 82 w 3075"/>
              <a:gd name="T63" fmla="*/ 270 h 1716"/>
              <a:gd name="T64" fmla="*/ 310 w 3075"/>
              <a:gd name="T65" fmla="*/ 92 h 1716"/>
              <a:gd name="T66" fmla="*/ 1697 w 3075"/>
              <a:gd name="T67" fmla="*/ 73 h 1716"/>
              <a:gd name="T68" fmla="*/ 2628 w 3075"/>
              <a:gd name="T69" fmla="*/ 76 h 1716"/>
              <a:gd name="T70" fmla="*/ 2697 w 3075"/>
              <a:gd name="T71" fmla="*/ 76 h 1716"/>
              <a:gd name="T72" fmla="*/ 2706 w 3075"/>
              <a:gd name="T73" fmla="*/ 105 h 1716"/>
              <a:gd name="T74" fmla="*/ 2706 w 3075"/>
              <a:gd name="T75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75" h="1716">
                <a:moveTo>
                  <a:pt x="2706" y="28"/>
                </a:moveTo>
                <a:cubicBezTo>
                  <a:pt x="2697" y="28"/>
                  <a:pt x="2697" y="28"/>
                  <a:pt x="2697" y="28"/>
                </a:cubicBezTo>
                <a:cubicBezTo>
                  <a:pt x="2692" y="29"/>
                  <a:pt x="2692" y="29"/>
                  <a:pt x="2692" y="29"/>
                </a:cubicBezTo>
                <a:cubicBezTo>
                  <a:pt x="2628" y="29"/>
                  <a:pt x="2628" y="29"/>
                  <a:pt x="2628" y="29"/>
                </a:cubicBezTo>
                <a:cubicBezTo>
                  <a:pt x="2318" y="30"/>
                  <a:pt x="2318" y="30"/>
                  <a:pt x="2318" y="30"/>
                </a:cubicBezTo>
                <a:cubicBezTo>
                  <a:pt x="1697" y="31"/>
                  <a:pt x="1697" y="31"/>
                  <a:pt x="1697" y="31"/>
                </a:cubicBezTo>
                <a:cubicBezTo>
                  <a:pt x="457" y="34"/>
                  <a:pt x="457" y="34"/>
                  <a:pt x="457" y="34"/>
                </a:cubicBezTo>
                <a:cubicBezTo>
                  <a:pt x="404" y="35"/>
                  <a:pt x="351" y="42"/>
                  <a:pt x="299" y="58"/>
                </a:cubicBezTo>
                <a:cubicBezTo>
                  <a:pt x="248" y="74"/>
                  <a:pt x="199" y="98"/>
                  <a:pt x="156" y="131"/>
                </a:cubicBezTo>
                <a:cubicBezTo>
                  <a:pt x="114" y="165"/>
                  <a:pt x="78" y="207"/>
                  <a:pt x="53" y="254"/>
                </a:cubicBezTo>
                <a:cubicBezTo>
                  <a:pt x="27" y="302"/>
                  <a:pt x="11" y="354"/>
                  <a:pt x="6" y="408"/>
                </a:cubicBezTo>
                <a:cubicBezTo>
                  <a:pt x="0" y="461"/>
                  <a:pt x="5" y="516"/>
                  <a:pt x="20" y="567"/>
                </a:cubicBezTo>
                <a:cubicBezTo>
                  <a:pt x="35" y="619"/>
                  <a:pt x="60" y="668"/>
                  <a:pt x="94" y="710"/>
                </a:cubicBezTo>
                <a:cubicBezTo>
                  <a:pt x="128" y="751"/>
                  <a:pt x="171" y="786"/>
                  <a:pt x="218" y="812"/>
                </a:cubicBezTo>
                <a:cubicBezTo>
                  <a:pt x="265" y="837"/>
                  <a:pt x="317" y="853"/>
                  <a:pt x="369" y="862"/>
                </a:cubicBezTo>
                <a:cubicBezTo>
                  <a:pt x="395" y="866"/>
                  <a:pt x="422" y="869"/>
                  <a:pt x="448" y="869"/>
                </a:cubicBezTo>
                <a:cubicBezTo>
                  <a:pt x="462" y="870"/>
                  <a:pt x="474" y="870"/>
                  <a:pt x="487" y="870"/>
                </a:cubicBezTo>
                <a:cubicBezTo>
                  <a:pt x="526" y="869"/>
                  <a:pt x="526" y="869"/>
                  <a:pt x="526" y="869"/>
                </a:cubicBezTo>
                <a:cubicBezTo>
                  <a:pt x="681" y="869"/>
                  <a:pt x="681" y="869"/>
                  <a:pt x="681" y="869"/>
                </a:cubicBezTo>
                <a:cubicBezTo>
                  <a:pt x="991" y="868"/>
                  <a:pt x="991" y="868"/>
                  <a:pt x="991" y="868"/>
                </a:cubicBezTo>
                <a:cubicBezTo>
                  <a:pt x="1611" y="867"/>
                  <a:pt x="1611" y="867"/>
                  <a:pt x="1611" y="867"/>
                </a:cubicBezTo>
                <a:cubicBezTo>
                  <a:pt x="2231" y="865"/>
                  <a:pt x="2231" y="865"/>
                  <a:pt x="2231" y="865"/>
                </a:cubicBezTo>
                <a:cubicBezTo>
                  <a:pt x="2541" y="865"/>
                  <a:pt x="2541" y="865"/>
                  <a:pt x="2541" y="865"/>
                </a:cubicBezTo>
                <a:cubicBezTo>
                  <a:pt x="2580" y="864"/>
                  <a:pt x="2580" y="864"/>
                  <a:pt x="2580" y="864"/>
                </a:cubicBezTo>
                <a:cubicBezTo>
                  <a:pt x="2599" y="864"/>
                  <a:pt x="2599" y="864"/>
                  <a:pt x="2599" y="864"/>
                </a:cubicBezTo>
                <a:cubicBezTo>
                  <a:pt x="2606" y="864"/>
                  <a:pt x="2612" y="864"/>
                  <a:pt x="2619" y="865"/>
                </a:cubicBezTo>
                <a:cubicBezTo>
                  <a:pt x="2644" y="865"/>
                  <a:pt x="2669" y="868"/>
                  <a:pt x="2694" y="872"/>
                </a:cubicBezTo>
                <a:cubicBezTo>
                  <a:pt x="2744" y="881"/>
                  <a:pt x="2793" y="897"/>
                  <a:pt x="2837" y="922"/>
                </a:cubicBezTo>
                <a:cubicBezTo>
                  <a:pt x="2881" y="946"/>
                  <a:pt x="2921" y="979"/>
                  <a:pt x="2953" y="1018"/>
                </a:cubicBezTo>
                <a:cubicBezTo>
                  <a:pt x="2985" y="1057"/>
                  <a:pt x="3010" y="1103"/>
                  <a:pt x="3026" y="1151"/>
                </a:cubicBezTo>
                <a:cubicBezTo>
                  <a:pt x="3059" y="1247"/>
                  <a:pt x="3057" y="1354"/>
                  <a:pt x="3020" y="1449"/>
                </a:cubicBezTo>
                <a:cubicBezTo>
                  <a:pt x="3001" y="1496"/>
                  <a:pt x="2973" y="1539"/>
                  <a:pt x="2937" y="1576"/>
                </a:cubicBezTo>
                <a:cubicBezTo>
                  <a:pt x="2902" y="1612"/>
                  <a:pt x="2859" y="1641"/>
                  <a:pt x="2813" y="1661"/>
                </a:cubicBezTo>
                <a:cubicBezTo>
                  <a:pt x="2766" y="1682"/>
                  <a:pt x="2716" y="1694"/>
                  <a:pt x="2665" y="1700"/>
                </a:cubicBezTo>
                <a:cubicBezTo>
                  <a:pt x="2640" y="1702"/>
                  <a:pt x="2614" y="1703"/>
                  <a:pt x="2588" y="1703"/>
                </a:cubicBezTo>
                <a:cubicBezTo>
                  <a:pt x="2511" y="1703"/>
                  <a:pt x="2511" y="1703"/>
                  <a:pt x="2511" y="1703"/>
                </a:cubicBezTo>
                <a:cubicBezTo>
                  <a:pt x="30" y="1709"/>
                  <a:pt x="30" y="1709"/>
                  <a:pt x="30" y="1709"/>
                </a:cubicBezTo>
                <a:cubicBezTo>
                  <a:pt x="2511" y="1715"/>
                  <a:pt x="2511" y="1715"/>
                  <a:pt x="2511" y="1715"/>
                </a:cubicBezTo>
                <a:cubicBezTo>
                  <a:pt x="2588" y="1716"/>
                  <a:pt x="2588" y="1716"/>
                  <a:pt x="2588" y="1716"/>
                </a:cubicBezTo>
                <a:cubicBezTo>
                  <a:pt x="2614" y="1716"/>
                  <a:pt x="2640" y="1715"/>
                  <a:pt x="2666" y="1712"/>
                </a:cubicBezTo>
                <a:cubicBezTo>
                  <a:pt x="2718" y="1707"/>
                  <a:pt x="2770" y="1695"/>
                  <a:pt x="2818" y="1674"/>
                </a:cubicBezTo>
                <a:cubicBezTo>
                  <a:pt x="2866" y="1653"/>
                  <a:pt x="2911" y="1623"/>
                  <a:pt x="2948" y="1586"/>
                </a:cubicBezTo>
                <a:cubicBezTo>
                  <a:pt x="2985" y="1548"/>
                  <a:pt x="3014" y="1503"/>
                  <a:pt x="3034" y="1454"/>
                </a:cubicBezTo>
                <a:cubicBezTo>
                  <a:pt x="3073" y="1357"/>
                  <a:pt x="3075" y="1245"/>
                  <a:pt x="3042" y="1145"/>
                </a:cubicBezTo>
                <a:cubicBezTo>
                  <a:pt x="3025" y="1095"/>
                  <a:pt x="3000" y="1048"/>
                  <a:pt x="2966" y="1007"/>
                </a:cubicBezTo>
                <a:cubicBezTo>
                  <a:pt x="2933" y="966"/>
                  <a:pt x="2892" y="932"/>
                  <a:pt x="2846" y="906"/>
                </a:cubicBezTo>
                <a:cubicBezTo>
                  <a:pt x="2800" y="880"/>
                  <a:pt x="2749" y="863"/>
                  <a:pt x="2698" y="854"/>
                </a:cubicBezTo>
                <a:cubicBezTo>
                  <a:pt x="2672" y="849"/>
                  <a:pt x="2645" y="846"/>
                  <a:pt x="2619" y="845"/>
                </a:cubicBezTo>
                <a:cubicBezTo>
                  <a:pt x="2613" y="845"/>
                  <a:pt x="2606" y="845"/>
                  <a:pt x="2599" y="845"/>
                </a:cubicBezTo>
                <a:cubicBezTo>
                  <a:pt x="2580" y="845"/>
                  <a:pt x="2580" y="845"/>
                  <a:pt x="2580" y="845"/>
                </a:cubicBezTo>
                <a:cubicBezTo>
                  <a:pt x="2541" y="845"/>
                  <a:pt x="2541" y="845"/>
                  <a:pt x="2541" y="845"/>
                </a:cubicBezTo>
                <a:cubicBezTo>
                  <a:pt x="2231" y="844"/>
                  <a:pt x="2231" y="844"/>
                  <a:pt x="2231" y="844"/>
                </a:cubicBezTo>
                <a:cubicBezTo>
                  <a:pt x="1611" y="843"/>
                  <a:pt x="1611" y="843"/>
                  <a:pt x="1611" y="843"/>
                </a:cubicBezTo>
                <a:cubicBezTo>
                  <a:pt x="991" y="841"/>
                  <a:pt x="991" y="841"/>
                  <a:pt x="991" y="841"/>
                </a:cubicBezTo>
                <a:cubicBezTo>
                  <a:pt x="681" y="840"/>
                  <a:pt x="681" y="840"/>
                  <a:pt x="681" y="840"/>
                </a:cubicBezTo>
                <a:cubicBezTo>
                  <a:pt x="526" y="840"/>
                  <a:pt x="526" y="840"/>
                  <a:pt x="526" y="840"/>
                </a:cubicBezTo>
                <a:cubicBezTo>
                  <a:pt x="487" y="840"/>
                  <a:pt x="487" y="840"/>
                  <a:pt x="487" y="840"/>
                </a:cubicBezTo>
                <a:cubicBezTo>
                  <a:pt x="474" y="840"/>
                  <a:pt x="461" y="840"/>
                  <a:pt x="449" y="840"/>
                </a:cubicBezTo>
                <a:cubicBezTo>
                  <a:pt x="424" y="839"/>
                  <a:pt x="399" y="836"/>
                  <a:pt x="374" y="832"/>
                </a:cubicBezTo>
                <a:cubicBezTo>
                  <a:pt x="324" y="824"/>
                  <a:pt x="276" y="808"/>
                  <a:pt x="233" y="784"/>
                </a:cubicBezTo>
                <a:cubicBezTo>
                  <a:pt x="189" y="761"/>
                  <a:pt x="150" y="728"/>
                  <a:pt x="119" y="690"/>
                </a:cubicBezTo>
                <a:cubicBezTo>
                  <a:pt x="88" y="651"/>
                  <a:pt x="65" y="606"/>
                  <a:pt x="51" y="558"/>
                </a:cubicBezTo>
                <a:cubicBezTo>
                  <a:pt x="38" y="511"/>
                  <a:pt x="33" y="460"/>
                  <a:pt x="39" y="411"/>
                </a:cubicBezTo>
                <a:cubicBezTo>
                  <a:pt x="44" y="362"/>
                  <a:pt x="59" y="314"/>
                  <a:pt x="82" y="270"/>
                </a:cubicBezTo>
                <a:cubicBezTo>
                  <a:pt x="106" y="227"/>
                  <a:pt x="139" y="189"/>
                  <a:pt x="178" y="159"/>
                </a:cubicBezTo>
                <a:cubicBezTo>
                  <a:pt x="217" y="128"/>
                  <a:pt x="262" y="106"/>
                  <a:pt x="310" y="92"/>
                </a:cubicBezTo>
                <a:cubicBezTo>
                  <a:pt x="357" y="78"/>
                  <a:pt x="407" y="71"/>
                  <a:pt x="458" y="70"/>
                </a:cubicBezTo>
                <a:cubicBezTo>
                  <a:pt x="1697" y="73"/>
                  <a:pt x="1697" y="73"/>
                  <a:pt x="1697" y="73"/>
                </a:cubicBezTo>
                <a:cubicBezTo>
                  <a:pt x="2318" y="75"/>
                  <a:pt x="2318" y="75"/>
                  <a:pt x="2318" y="75"/>
                </a:cubicBezTo>
                <a:cubicBezTo>
                  <a:pt x="2628" y="76"/>
                  <a:pt x="2628" y="76"/>
                  <a:pt x="2628" y="76"/>
                </a:cubicBezTo>
                <a:cubicBezTo>
                  <a:pt x="2692" y="76"/>
                  <a:pt x="2692" y="76"/>
                  <a:pt x="2692" y="76"/>
                </a:cubicBezTo>
                <a:cubicBezTo>
                  <a:pt x="2697" y="76"/>
                  <a:pt x="2697" y="76"/>
                  <a:pt x="2697" y="76"/>
                </a:cubicBezTo>
                <a:cubicBezTo>
                  <a:pt x="2706" y="76"/>
                  <a:pt x="2706" y="76"/>
                  <a:pt x="2706" y="76"/>
                </a:cubicBezTo>
                <a:cubicBezTo>
                  <a:pt x="2706" y="105"/>
                  <a:pt x="2706" y="105"/>
                  <a:pt x="2706" y="105"/>
                </a:cubicBezTo>
                <a:cubicBezTo>
                  <a:pt x="2847" y="52"/>
                  <a:pt x="2847" y="52"/>
                  <a:pt x="2847" y="52"/>
                </a:cubicBezTo>
                <a:cubicBezTo>
                  <a:pt x="2706" y="0"/>
                  <a:pt x="2706" y="0"/>
                  <a:pt x="2706" y="0"/>
                </a:cubicBezTo>
                <a:lnTo>
                  <a:pt x="2706" y="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2518" tIns="31259" rIns="62518" bIns="31259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4" name="Oval 5"/>
          <p:cNvSpPr/>
          <p:nvPr/>
        </p:nvSpPr>
        <p:spPr>
          <a:xfrm>
            <a:off x="309530" y="5286388"/>
            <a:ext cx="1160868" cy="500066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entury Gothic" pitchFamily="34" charset="0"/>
              </a:rPr>
              <a:t>1971</a:t>
            </a:r>
          </a:p>
        </p:txBody>
      </p:sp>
      <p:sp>
        <p:nvSpPr>
          <p:cNvPr id="5" name="Oval 6"/>
          <p:cNvSpPr/>
          <p:nvPr/>
        </p:nvSpPr>
        <p:spPr>
          <a:xfrm>
            <a:off x="1779962" y="5357826"/>
            <a:ext cx="928694" cy="42862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entury Gothic" pitchFamily="34" charset="0"/>
              </a:rPr>
              <a:t>1994</a:t>
            </a:r>
          </a:p>
        </p:txBody>
      </p:sp>
      <p:sp>
        <p:nvSpPr>
          <p:cNvPr id="6" name="Oval 7"/>
          <p:cNvSpPr/>
          <p:nvPr/>
        </p:nvSpPr>
        <p:spPr>
          <a:xfrm>
            <a:off x="3452802" y="5357826"/>
            <a:ext cx="851303" cy="42862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entury Gothic" pitchFamily="34" charset="0"/>
              </a:rPr>
              <a:t>1997</a:t>
            </a:r>
          </a:p>
        </p:txBody>
      </p:sp>
      <p:sp>
        <p:nvSpPr>
          <p:cNvPr id="7" name="Oval 11"/>
          <p:cNvSpPr/>
          <p:nvPr/>
        </p:nvSpPr>
        <p:spPr>
          <a:xfrm>
            <a:off x="5417347" y="5286388"/>
            <a:ext cx="928694" cy="500066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entury Gothic" pitchFamily="34" charset="0"/>
              </a:rPr>
              <a:t>2006</a:t>
            </a:r>
          </a:p>
        </p:txBody>
      </p:sp>
      <p:sp>
        <p:nvSpPr>
          <p:cNvPr id="8" name="Oval 13"/>
          <p:cNvSpPr/>
          <p:nvPr/>
        </p:nvSpPr>
        <p:spPr>
          <a:xfrm>
            <a:off x="8745167" y="4929198"/>
            <a:ext cx="1006085" cy="42862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entury Gothic" pitchFamily="34" charset="0"/>
              </a:rPr>
              <a:t>2007</a:t>
            </a:r>
          </a:p>
        </p:txBody>
      </p:sp>
      <p:sp>
        <p:nvSpPr>
          <p:cNvPr id="9" name="Oval 15"/>
          <p:cNvSpPr/>
          <p:nvPr/>
        </p:nvSpPr>
        <p:spPr>
          <a:xfrm>
            <a:off x="8435603" y="3286124"/>
            <a:ext cx="928694" cy="42862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entury Gothic" pitchFamily="34" charset="0"/>
              </a:rPr>
              <a:t>2008</a:t>
            </a:r>
          </a:p>
        </p:txBody>
      </p:sp>
      <p:sp>
        <p:nvSpPr>
          <p:cNvPr id="10" name="Oval 17"/>
          <p:cNvSpPr/>
          <p:nvPr/>
        </p:nvSpPr>
        <p:spPr>
          <a:xfrm>
            <a:off x="5726915" y="3143248"/>
            <a:ext cx="1006085" cy="42862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entury Gothic" pitchFamily="34" charset="0"/>
              </a:rPr>
              <a:t>2009</a:t>
            </a:r>
          </a:p>
        </p:txBody>
      </p:sp>
      <p:sp>
        <p:nvSpPr>
          <p:cNvPr id="11" name="Oval 21"/>
          <p:cNvSpPr/>
          <p:nvPr/>
        </p:nvSpPr>
        <p:spPr>
          <a:xfrm>
            <a:off x="3482569" y="1142984"/>
            <a:ext cx="1006085" cy="42862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 smtClean="0">
                <a:solidFill>
                  <a:schemeClr val="bg1"/>
                </a:solidFill>
                <a:latin typeface="Century Gothic" pitchFamily="34" charset="0"/>
              </a:rPr>
              <a:t>2013</a:t>
            </a:r>
            <a:endParaRPr lang="pt-BR" sz="1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Oval 23"/>
          <p:cNvSpPr/>
          <p:nvPr/>
        </p:nvSpPr>
        <p:spPr>
          <a:xfrm>
            <a:off x="1083442" y="3214686"/>
            <a:ext cx="928694" cy="4706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entury Gothic" pitchFamily="34" charset="0"/>
              </a:rPr>
              <a:t>2011</a:t>
            </a:r>
          </a:p>
        </p:txBody>
      </p:sp>
      <p:sp>
        <p:nvSpPr>
          <p:cNvPr id="13" name="TextBox 25"/>
          <p:cNvSpPr txBox="1"/>
          <p:nvPr/>
        </p:nvSpPr>
        <p:spPr>
          <a:xfrm>
            <a:off x="0" y="5857897"/>
            <a:ext cx="1702571" cy="524793"/>
          </a:xfrm>
          <a:prstGeom prst="rect">
            <a:avLst/>
          </a:prstGeom>
          <a:noFill/>
        </p:spPr>
        <p:txBody>
          <a:bodyPr wrap="square" lIns="62518" tIns="31259" rIns="62518" bIns="31259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  <a:cs typeface="Calibri" pitchFamily="34" charset="0"/>
              </a:rPr>
              <a:t>Fundada em 1971 o Grupo Aste iniciou suas operações com as lojas </a:t>
            </a:r>
            <a:r>
              <a:rPr lang="pt-BR" sz="1000" dirty="0" err="1" smtClean="0">
                <a:latin typeface="Candara" pitchFamily="34" charset="0"/>
                <a:cs typeface="Calibri" pitchFamily="34" charset="0"/>
              </a:rPr>
              <a:t>Gutty</a:t>
            </a:r>
            <a:r>
              <a:rPr lang="pt-BR" sz="1000" dirty="0" smtClean="0">
                <a:latin typeface="Candara" pitchFamily="34" charset="0"/>
                <a:cs typeface="Calibri" pitchFamily="34" charset="0"/>
              </a:rPr>
              <a:t> Calçados.</a:t>
            </a:r>
            <a:endParaRPr lang="pt-BR" sz="1000" dirty="0">
              <a:latin typeface="Candara" pitchFamily="34" charset="0"/>
              <a:cs typeface="Calibri" pitchFamily="34" charset="0"/>
            </a:endParaRPr>
          </a:p>
        </p:txBody>
      </p:sp>
      <p:sp>
        <p:nvSpPr>
          <p:cNvPr id="14" name="TextBox 26"/>
          <p:cNvSpPr txBox="1"/>
          <p:nvPr/>
        </p:nvSpPr>
        <p:spPr>
          <a:xfrm>
            <a:off x="1470397" y="4714884"/>
            <a:ext cx="1702606" cy="678682"/>
          </a:xfrm>
          <a:prstGeom prst="rect">
            <a:avLst/>
          </a:prstGeom>
          <a:noFill/>
        </p:spPr>
        <p:txBody>
          <a:bodyPr wrap="square" lIns="62518" tIns="31259" rIns="62518" bIns="31259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O Grupo começou a operar com 7 lojas Hering, aumentando as vendas e operações.</a:t>
            </a:r>
            <a:endParaRPr lang="pt-BR" sz="1000" dirty="0">
              <a:latin typeface="Candara" pitchFamily="34" charset="0"/>
            </a:endParaRPr>
          </a:p>
        </p:txBody>
      </p:sp>
      <p:sp>
        <p:nvSpPr>
          <p:cNvPr id="15" name="TextBox 27"/>
          <p:cNvSpPr txBox="1"/>
          <p:nvPr/>
        </p:nvSpPr>
        <p:spPr>
          <a:xfrm>
            <a:off x="3018227" y="5857898"/>
            <a:ext cx="1863341" cy="524793"/>
          </a:xfrm>
          <a:prstGeom prst="rect">
            <a:avLst/>
          </a:prstGeom>
          <a:noFill/>
        </p:spPr>
        <p:txBody>
          <a:bodyPr wrap="square" lIns="62518" tIns="31259" rIns="62518" bIns="31259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Introduziu a marca Kipling no Brasil e alcançou o 1º lugar no ranking de vendas mundial.</a:t>
            </a:r>
            <a:endParaRPr lang="pt-BR" sz="1000" dirty="0">
              <a:latin typeface="Candara" pitchFamily="34" charset="0"/>
            </a:endParaRPr>
          </a:p>
        </p:txBody>
      </p:sp>
      <p:sp>
        <p:nvSpPr>
          <p:cNvPr id="16" name="TextBox 28"/>
          <p:cNvSpPr txBox="1"/>
          <p:nvPr/>
        </p:nvSpPr>
        <p:spPr>
          <a:xfrm>
            <a:off x="4524373" y="4643452"/>
            <a:ext cx="2595580" cy="576089"/>
          </a:xfrm>
          <a:prstGeom prst="rect">
            <a:avLst/>
          </a:prstGeom>
          <a:noFill/>
        </p:spPr>
        <p:txBody>
          <a:bodyPr wrap="square" lIns="62518" tIns="31259" rIns="62518" bIns="31259" rtlCol="0">
            <a:spAutoFit/>
          </a:bodyPr>
          <a:lstStyle/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 Iniciou a operação da marca americana </a:t>
            </a:r>
            <a:r>
              <a:rPr lang="pt-BR" sz="1000" dirty="0" err="1" smtClean="0">
                <a:latin typeface="Candara" pitchFamily="34" charset="0"/>
              </a:rPr>
              <a:t>Eastpak</a:t>
            </a:r>
            <a:r>
              <a:rPr lang="pt-BR" sz="1000" dirty="0" smtClean="0">
                <a:latin typeface="Candara" pitchFamily="34" charset="0"/>
              </a:rPr>
              <a:t>.</a:t>
            </a:r>
            <a:endParaRPr lang="pt-BR" sz="1000" dirty="0">
              <a:latin typeface="Candara" pitchFamily="34" charset="0"/>
            </a:endParaRPr>
          </a:p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 Vendeu a operação das lojas </a:t>
            </a:r>
            <a:r>
              <a:rPr lang="pt-BR" sz="1000" dirty="0" err="1" smtClean="0">
                <a:latin typeface="Candara" pitchFamily="34" charset="0"/>
              </a:rPr>
              <a:t>Gutty</a:t>
            </a:r>
            <a:r>
              <a:rPr lang="pt-BR" sz="1000" dirty="0" smtClean="0">
                <a:latin typeface="Candara" pitchFamily="34" charset="0"/>
              </a:rPr>
              <a:t> Calçados.</a:t>
            </a:r>
            <a:endParaRPr lang="pt-BR" sz="1000" dirty="0">
              <a:latin typeface="Candara" pitchFamily="34" charset="0"/>
            </a:endParaRPr>
          </a:p>
        </p:txBody>
      </p:sp>
      <p:sp>
        <p:nvSpPr>
          <p:cNvPr id="17" name="TextBox 29"/>
          <p:cNvSpPr txBox="1"/>
          <p:nvPr/>
        </p:nvSpPr>
        <p:spPr>
          <a:xfrm>
            <a:off x="7739082" y="5715016"/>
            <a:ext cx="2012170" cy="729978"/>
          </a:xfrm>
          <a:prstGeom prst="rect">
            <a:avLst/>
          </a:prstGeom>
          <a:noFill/>
        </p:spPr>
        <p:txBody>
          <a:bodyPr wrap="square" lIns="62518" tIns="31259" rIns="62518" bIns="31259" rtlCol="0">
            <a:spAutoFit/>
          </a:bodyPr>
          <a:lstStyle/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endParaRPr lang="pt-BR" sz="1000" dirty="0" smtClean="0">
              <a:latin typeface="Candara" pitchFamily="34" charset="0"/>
            </a:endParaRPr>
          </a:p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 Lançamento da loja de varejo Allbags, uma divisão do grupo com lojas multimarcas e e-commerce.</a:t>
            </a:r>
            <a:endParaRPr lang="pt-BR" sz="1000" dirty="0">
              <a:latin typeface="Candara" pitchFamily="34" charset="0"/>
            </a:endParaRPr>
          </a:p>
        </p:txBody>
      </p:sp>
      <p:sp>
        <p:nvSpPr>
          <p:cNvPr id="18" name="TextBox 31"/>
          <p:cNvSpPr txBox="1"/>
          <p:nvPr/>
        </p:nvSpPr>
        <p:spPr>
          <a:xfrm>
            <a:off x="7429518" y="3786190"/>
            <a:ext cx="2012170" cy="678682"/>
          </a:xfrm>
          <a:prstGeom prst="rect">
            <a:avLst/>
          </a:prstGeom>
          <a:noFill/>
        </p:spPr>
        <p:txBody>
          <a:bodyPr wrap="square" lIns="62518" tIns="31259" rIns="62518" bIns="31259" rtlCol="0">
            <a:spAutoFit/>
          </a:bodyPr>
          <a:lstStyle/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 Em novembro o grupo iniciou a operação de importação e distribuição da marca suíça Victorinox Travel Gear.</a:t>
            </a:r>
            <a:endParaRPr lang="pt-BR" sz="1000" dirty="0">
              <a:latin typeface="Candara" pitchFamily="34" charset="0"/>
            </a:endParaRPr>
          </a:p>
        </p:txBody>
      </p:sp>
      <p:sp>
        <p:nvSpPr>
          <p:cNvPr id="19" name="TextBox 32"/>
          <p:cNvSpPr txBox="1"/>
          <p:nvPr/>
        </p:nvSpPr>
        <p:spPr>
          <a:xfrm>
            <a:off x="5649521" y="2285992"/>
            <a:ext cx="2786082" cy="858218"/>
          </a:xfrm>
          <a:prstGeom prst="rect">
            <a:avLst/>
          </a:prstGeom>
          <a:noFill/>
        </p:spPr>
        <p:txBody>
          <a:bodyPr wrap="square" lIns="62518" tIns="31259" rIns="62518" bIns="31259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Em abril iniciou-se  a operação da marca suíça Wenger.</a:t>
            </a:r>
          </a:p>
          <a:p>
            <a:pPr>
              <a:buFont typeface="Arial" pitchFamily="34" charset="0"/>
              <a:buChar char="•"/>
            </a:pPr>
            <a:endParaRPr lang="pt-BR" sz="1000" dirty="0" smtClean="0">
              <a:latin typeface="Candara" pitchFamily="34" charset="0"/>
            </a:endParaRPr>
          </a:p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 Em outubro, o grupo comprou a distribuição dos produtos New Balance no Brasil.</a:t>
            </a:r>
            <a:endParaRPr lang="pt-BR" sz="1000" dirty="0">
              <a:latin typeface="Candara" pitchFamily="34" charset="0"/>
            </a:endParaRPr>
          </a:p>
        </p:txBody>
      </p:sp>
      <p:sp>
        <p:nvSpPr>
          <p:cNvPr id="20" name="TextBox 33"/>
          <p:cNvSpPr txBox="1"/>
          <p:nvPr/>
        </p:nvSpPr>
        <p:spPr>
          <a:xfrm>
            <a:off x="2476483" y="2643193"/>
            <a:ext cx="2244344" cy="524793"/>
          </a:xfrm>
          <a:prstGeom prst="rect">
            <a:avLst/>
          </a:prstGeom>
          <a:noFill/>
        </p:spPr>
        <p:txBody>
          <a:bodyPr wrap="square" lIns="62518" tIns="31259" rIns="62518" bIns="31259" rtlCol="0">
            <a:spAutoFit/>
          </a:bodyPr>
          <a:lstStyle/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 O Grupo Aste como distribuidor oficial, introduziu a marca Case Logic no Brasil.</a:t>
            </a:r>
            <a:endParaRPr lang="pt-BR" sz="1000" dirty="0">
              <a:latin typeface="Candara" pitchFamily="34" charset="0"/>
            </a:endParaRPr>
          </a:p>
        </p:txBody>
      </p:sp>
      <p:sp>
        <p:nvSpPr>
          <p:cNvPr id="21" name="TextBox 34"/>
          <p:cNvSpPr txBox="1"/>
          <p:nvPr/>
        </p:nvSpPr>
        <p:spPr>
          <a:xfrm>
            <a:off x="541709" y="3786195"/>
            <a:ext cx="1934779" cy="370905"/>
          </a:xfrm>
          <a:prstGeom prst="rect">
            <a:avLst/>
          </a:prstGeom>
          <a:noFill/>
        </p:spPr>
        <p:txBody>
          <a:bodyPr wrap="square" lIns="62518" tIns="31259" rIns="62518" bIns="31259" rtlCol="0">
            <a:spAutoFit/>
          </a:bodyPr>
          <a:lstStyle/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 Início da parceria com a marca italiana Diesel.</a:t>
            </a:r>
            <a:endParaRPr lang="pt-BR" sz="1000" dirty="0">
              <a:latin typeface="Candara" pitchFamily="34" charset="0"/>
            </a:endParaRPr>
          </a:p>
        </p:txBody>
      </p:sp>
      <p:sp>
        <p:nvSpPr>
          <p:cNvPr id="22" name="Oval 35"/>
          <p:cNvSpPr/>
          <p:nvPr/>
        </p:nvSpPr>
        <p:spPr>
          <a:xfrm>
            <a:off x="619095" y="1285860"/>
            <a:ext cx="928694" cy="388970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entury Gothic" pitchFamily="34" charset="0"/>
              </a:rPr>
              <a:t>2012</a:t>
            </a:r>
          </a:p>
        </p:txBody>
      </p:sp>
      <p:sp>
        <p:nvSpPr>
          <p:cNvPr id="23" name="TextBox 36"/>
          <p:cNvSpPr txBox="1"/>
          <p:nvPr/>
        </p:nvSpPr>
        <p:spPr>
          <a:xfrm>
            <a:off x="523845" y="1785926"/>
            <a:ext cx="1720466" cy="729978"/>
          </a:xfrm>
          <a:prstGeom prst="rect">
            <a:avLst/>
          </a:prstGeom>
          <a:noFill/>
        </p:spPr>
        <p:txBody>
          <a:bodyPr wrap="square" lIns="62518" tIns="31259" rIns="62518" bIns="31259" rtlCol="0">
            <a:spAutoFit/>
          </a:bodyPr>
          <a:lstStyle/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Início da parceria com a marca Coach, com abertura de 3 lojas.</a:t>
            </a:r>
          </a:p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 3 lojas Diesel inauguradas.</a:t>
            </a:r>
            <a:endParaRPr lang="pt-BR" sz="1000" dirty="0">
              <a:latin typeface="Candara" pitchFamily="34" charset="0"/>
            </a:endParaRPr>
          </a:p>
        </p:txBody>
      </p:sp>
      <p:sp>
        <p:nvSpPr>
          <p:cNvPr id="24" name="Rectangle 37"/>
          <p:cNvSpPr/>
          <p:nvPr/>
        </p:nvSpPr>
        <p:spPr>
          <a:xfrm>
            <a:off x="5572129" y="3643314"/>
            <a:ext cx="1702606" cy="832570"/>
          </a:xfrm>
          <a:prstGeom prst="rect">
            <a:avLst/>
          </a:prstGeom>
          <a:noFill/>
        </p:spPr>
        <p:txBody>
          <a:bodyPr wrap="square" lIns="62518" tIns="31259" rIns="62518" bIns="31259" rtlCol="0">
            <a:spAutoFit/>
          </a:bodyPr>
          <a:lstStyle/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r>
              <a:rPr lang="pt-BR" sz="1000" dirty="0" smtClean="0"/>
              <a:t> </a:t>
            </a:r>
            <a:r>
              <a:rPr lang="pt-BR" sz="1000" dirty="0" smtClean="0">
                <a:latin typeface="Candara" pitchFamily="34" charset="0"/>
              </a:rPr>
              <a:t>Foi aberta a primeira loja The North Face com um provador climatizado, introduzindo o conceito à marca.</a:t>
            </a:r>
            <a:endParaRPr lang="pt-BR" sz="1000" i="1" dirty="0">
              <a:latin typeface="Candara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03" y="4643446"/>
            <a:ext cx="928694" cy="24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8" y="2357430"/>
            <a:ext cx="501137" cy="35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03" y="3714752"/>
            <a:ext cx="859902" cy="35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86" y="2815638"/>
            <a:ext cx="720331" cy="32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79" r="15289" b="15566"/>
          <a:stretch/>
        </p:blipFill>
        <p:spPr bwMode="auto">
          <a:xfrm>
            <a:off x="5185174" y="3429000"/>
            <a:ext cx="439660" cy="32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558" y="2857496"/>
            <a:ext cx="851303" cy="35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26" y="4929208"/>
            <a:ext cx="1083476" cy="41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62" y="5857892"/>
            <a:ext cx="1006085" cy="4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Oval 21"/>
          <p:cNvSpPr/>
          <p:nvPr/>
        </p:nvSpPr>
        <p:spPr>
          <a:xfrm>
            <a:off x="3095612" y="3143248"/>
            <a:ext cx="1006085" cy="42862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entury Gothic" pitchFamily="34" charset="0"/>
              </a:rPr>
              <a:t>2010</a:t>
            </a:r>
          </a:p>
        </p:txBody>
      </p:sp>
      <p:sp>
        <p:nvSpPr>
          <p:cNvPr id="41" name="Oval 21"/>
          <p:cNvSpPr/>
          <p:nvPr/>
        </p:nvSpPr>
        <p:spPr>
          <a:xfrm>
            <a:off x="6500823" y="1071546"/>
            <a:ext cx="1006085" cy="42862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62518" tIns="31259" rIns="62518" bIns="31259" rtlCol="0" anchor="ctr"/>
          <a:lstStyle/>
          <a:p>
            <a:pPr algn="ctr"/>
            <a:r>
              <a:rPr lang="pt-BR" sz="1000" b="1" dirty="0" smtClean="0">
                <a:solidFill>
                  <a:schemeClr val="bg1"/>
                </a:solidFill>
                <a:latin typeface="Century Gothic" pitchFamily="34" charset="0"/>
              </a:rPr>
              <a:t>2014</a:t>
            </a:r>
            <a:endParaRPr lang="pt-BR" sz="1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6965170" y="4857760"/>
            <a:ext cx="1934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5"/>
              </a:spcBef>
              <a:spcAft>
                <a:spcPts val="205"/>
              </a:spcAft>
              <a:buFont typeface="Arial" pitchFamily="34" charset="0"/>
              <a:buChar char="•"/>
            </a:pPr>
            <a:r>
              <a:rPr lang="pt-BR" sz="1000" dirty="0" smtClean="0">
                <a:latin typeface="Candara" pitchFamily="34" charset="0"/>
              </a:rPr>
              <a:t> O grupo iniciou a operação de importação e distribuição dos produtos da marca Jansport.</a:t>
            </a:r>
          </a:p>
        </p:txBody>
      </p:sp>
      <p:pic>
        <p:nvPicPr>
          <p:cNvPr id="1026" name="Picture 2" descr="C:\Users\carolina\AppData\Local\Microsoft\Windows\Temporary Internet Files\Content.Outlook\0UMF0X23\coach logo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25183" y="1500185"/>
            <a:ext cx="758405" cy="317011"/>
          </a:xfrm>
          <a:prstGeom prst="rect">
            <a:avLst/>
          </a:prstGeom>
          <a:noFill/>
        </p:spPr>
      </p:pic>
      <p:sp>
        <p:nvSpPr>
          <p:cNvPr id="43" name="CaixaDeTexto 42"/>
          <p:cNvSpPr txBox="1"/>
          <p:nvPr/>
        </p:nvSpPr>
        <p:spPr>
          <a:xfrm>
            <a:off x="2476486" y="1643050"/>
            <a:ext cx="2863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latin typeface="Candara" pitchFamily="34" charset="0"/>
              </a:rPr>
              <a:t>Expansão das lojas Diesel, totalizando 10 lojas ao final do ano. Novas lojas Coach e a  inauguração da 1ª </a:t>
            </a:r>
            <a:r>
              <a:rPr lang="pt-BR" sz="1000" i="1" dirty="0" err="1" smtClean="0">
                <a:latin typeface="Candara" pitchFamily="34" charset="0"/>
              </a:rPr>
              <a:t>Concept</a:t>
            </a:r>
            <a:r>
              <a:rPr lang="pt-BR" sz="1000" i="1" dirty="0" smtClean="0">
                <a:latin typeface="Candara" pitchFamily="34" charset="0"/>
              </a:rPr>
              <a:t> </a:t>
            </a:r>
            <a:r>
              <a:rPr lang="pt-BR" sz="1000" i="1" dirty="0" err="1" smtClean="0">
                <a:latin typeface="Candara" pitchFamily="34" charset="0"/>
              </a:rPr>
              <a:t>Store</a:t>
            </a:r>
            <a:r>
              <a:rPr lang="pt-BR" sz="1000" i="1" dirty="0" smtClean="0">
                <a:latin typeface="Candara" pitchFamily="34" charset="0"/>
              </a:rPr>
              <a:t> </a:t>
            </a:r>
            <a:r>
              <a:rPr lang="pt-BR" sz="1000" dirty="0" smtClean="0">
                <a:latin typeface="Candara" pitchFamily="34" charset="0"/>
              </a:rPr>
              <a:t>da marca New Balance no Brasil.</a:t>
            </a:r>
            <a:endParaRPr lang="pt-BR" sz="1000" dirty="0">
              <a:latin typeface="Candara" pitchFamily="34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5494738" y="1571613"/>
            <a:ext cx="31730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latin typeface="Candara" pitchFamily="34" charset="0"/>
              </a:rPr>
              <a:t>No ano de 2014 o Grupo Aste planeja continuar a expansão do negócios com a abertura de 18 lojas físicas + 3 e-commerce.</a:t>
            </a:r>
            <a:endParaRPr lang="pt-BR" sz="1000" dirty="0">
              <a:latin typeface="Candara" pitchFamily="34" charset="0"/>
            </a:endParaRPr>
          </a:p>
        </p:txBody>
      </p:sp>
      <p:cxnSp>
        <p:nvCxnSpPr>
          <p:cNvPr id="46" name="Conector reto 45"/>
          <p:cNvCxnSpPr/>
          <p:nvPr/>
        </p:nvCxnSpPr>
        <p:spPr>
          <a:xfrm>
            <a:off x="1315616" y="357166"/>
            <a:ext cx="8438073" cy="158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ângulo 47"/>
          <p:cNvSpPr/>
          <p:nvPr/>
        </p:nvSpPr>
        <p:spPr>
          <a:xfrm>
            <a:off x="154749" y="142853"/>
            <a:ext cx="1154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A89385"/>
                </a:solidFill>
                <a:latin typeface="Candara" pitchFamily="34" charset="0"/>
                <a:cs typeface="Lao UI" pitchFamily="34" charset="0"/>
              </a:rPr>
              <a:t>HISTÓRIA</a:t>
            </a:r>
            <a:endParaRPr lang="pt-BR" dirty="0"/>
          </a:p>
        </p:txBody>
      </p:sp>
      <p:pic>
        <p:nvPicPr>
          <p:cNvPr id="45" name="Imagem 44" descr="allbag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954559" y="5500702"/>
            <a:ext cx="951447" cy="441630"/>
          </a:xfrm>
          <a:prstGeom prst="rect">
            <a:avLst/>
          </a:prstGeom>
        </p:spPr>
      </p:pic>
      <p:pic>
        <p:nvPicPr>
          <p:cNvPr id="47" name="Imagem 46" descr="Eastpak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81627" y="5857892"/>
            <a:ext cx="1071571" cy="405898"/>
          </a:xfrm>
          <a:prstGeom prst="rect">
            <a:avLst/>
          </a:prstGeom>
        </p:spPr>
      </p:pic>
      <p:pic>
        <p:nvPicPr>
          <p:cNvPr id="49" name="Imagem 48" descr="New Balanc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81628" y="2857496"/>
            <a:ext cx="342896" cy="3428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508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>
            <a:off x="2" y="3501008"/>
            <a:ext cx="526503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5315851" y="3212979"/>
            <a:ext cx="26164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00" b="1" dirty="0" smtClean="0">
                <a:solidFill>
                  <a:srgbClr val="A89385"/>
                </a:solidFill>
                <a:latin typeface="Candara" pitchFamily="34" charset="0"/>
                <a:cs typeface="Lao UI" pitchFamily="34" charset="0"/>
              </a:rPr>
              <a:t>Marcas do Grupo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84900" y="755412"/>
            <a:ext cx="219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A89385"/>
                </a:solidFill>
                <a:latin typeface="Candara" pitchFamily="34" charset="0"/>
                <a:cs typeface="Lao UI" pitchFamily="34" charset="0"/>
              </a:rPr>
              <a:t>MARCAS DO GRUPO</a:t>
            </a:r>
            <a:endParaRPr lang="pt-BR" dirty="0"/>
          </a:p>
        </p:txBody>
      </p:sp>
      <p:cxnSp>
        <p:nvCxnSpPr>
          <p:cNvPr id="16" name="Conector reto 15"/>
          <p:cNvCxnSpPr/>
          <p:nvPr/>
        </p:nvCxnSpPr>
        <p:spPr>
          <a:xfrm>
            <a:off x="2846766" y="971436"/>
            <a:ext cx="705923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96" y="1857364"/>
            <a:ext cx="2089562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8" name="AutoShape 8" descr="data:image/jpeg;base64,/9j/4AAQSkZJRgABAQAAAQABAAD/2wCEAAkGBxQTEBUUEhQTFRUUFRQaGRUYFRQYFxYYGBcXFhQTFRYaHCggGRolGxgUITIiJikrLi4uGB8zODMsOiguLisBCgoKBQUFDgUFDisZExkrKysrKysrKysrKysrKysrKysrKysrKysrKysrKysrKysrKysrKysrKysrKysrKysrK//AABEIAL0BCgMBIgACEQEDEQH/xAAbAAEAAgMBAQAAAAAAAAAAAAAABgcDBAUBAv/EAEEQAAIBAgIIAwYEAwUJAQAAAAECAAMRBBIFBiExQVFhcRMigTJCUpGhsRQjcsEHYrJTg5LR8DM0Q1SCk6LS4iT/xAAUAQEAAAAAAAAAAAAAAAAAAAAA/8QAFBEBAAAAAAAAAAAAAAAAAAAAAP/aAAwDAQACEQMRAD8AvCIiAiIgIiICIiAiIgIiICJq6Qx6UabVKhsq/U8ABxJkSP8AEFc3+wbLzzjN/htb6wJvE5+itL0sQt6TA813Mv6l/fdOhAREQEREBERAREQEREBERAREQEREBERAREQEREBERAREQEREBERAh38SVbwKRF8oqG/fKct//KRnV3Q9PFB0zlKw8yXsUZeII33v1495ZukcEtam1N9qsLduRHUGx9JU9VKmDxPJ6TbDwYcD+kj7wGNwFfCVAWDIwPldTsP6WH2+klGgteNyYof3qj+tR9x8pKcFiKeLw6sVDI42qwvY7ipHMGRTTuo9rvhjfj4bH+hj9j84E3oV1dQyMGU7iCCD2MyyntHaTr4SoQpZCD5qbg2PdTu7ixk+0FrbSr2Vvyqh90nyk/yNx7Hb3gSOJ4J7AREQEREBERAREQEREBERAREQEREBERAREQEREBMWIxKouZ2VVHFiAPmZlMq3XjSD1MW6EnJSsqrwvYFmtzuT6QLHwek6NUkU6tNyN4VgT3tNq8p3E6PrYco7BluAUqKbjaLizDj0kn0DruRZMV/3QP61H3Hy4wJ5IrrzoXxaXioPzKQ9WTeR3G8esktCurqGQhlO0EG4PYz7MCtNRtNeDW8Nz+XVIHRX3Kex3H05Sy5VuuOhfw9e6i1KpcryU+8n7joekmOpmmvHo5XN6lOwbmw91/pY9RA6Ol9C0sQtqi3IGxhsZex/bdK+07qnWoXZR4lP4gPMB/Ov7jZ2lpxaBV2gtbqtCyverT5E+Zf0tx7H6SwtEaWpYhM1Jr2tcHYynkROTp7VClXuyWpVDxA8rfqX9x9Y1S1cbC52dwzPlFlvlABJ3nedsCSxEXgIiICIiAiIgIiICIiAiIgIiICIiAiIgIiIAyvv4g6IyuMQg2PZX6Nayt6gW9BzlgzXx2FWrTam4urgg/5jqN8CH6i6TWrTbC1gGsCVDWOZOKbeW/sek+NPakb3wp/uif6GP2PzkXxNGphMTa9npNcHgw4HsQfqRLW0TpBa9FaqbmG0ciNjKexvAq3R2lK+EqELdbHzU2Bse6nceok/0FrTRxFlP5dT4GO/9De9239Ju6Z0JSxK2qLtG5xsYevEdDslead1YrYe7AeJT+NRu/Uu8d90CxNO6MXEUGptvO1T8LD2T+3YmVjozGPhMSCQQUYq68xezL+49J1tA65VKVlrXqpz99R394d9vWZtccPSroMXh2DDYtS2wjgrMN4PDb0gT7C4haiK6G6sAQeYMzSD/wAOdJE56DbQozp0BNmHa5B9TJveAJkQ0/rotJjToKHYbC5JyA8hb2voJqa4a1XvQw7dHqD6op+59JyNVtWmxLZ3utFTv3Fz8K9OZgZqevWJBuRSYcspHyIaTHV7WOnigQPJUAuUJ+qn3hMOM1PwrU8q08htsdS1x1Nz5vWV9jsJWwdcAkq67VcbmHxL06ehgXCJ7OBqvrEuJSxstVR5l4EfGvTpwneBgexEQEREBERAREQEREBERAREQEREBERAREQIpr5obxaXioPPSG3mycR6b/nI/qLpnwq3hMfJVOz+V+B9d3yllMJVGtmh/wAPXOXZTe5Tp8Seh+loFriGE4WqGmPxFAZj+ZTsr9fhf1H1BnegRPT2plOrd6Nqb8vcbuPdPb5SFV9B4lGKmjVv/KpYHlYjYZcM+YEW1J0A9ANUqizuAAvwrv29SbfKc/XDWm96FBuYeoPkUQ/czzXDWq96FA8w9QH5oh+5nK1U1aOJbO4IojjuLn4V6cz/AKANVdWziGzuCKKnfxcj3V6cz/oWbRohVCqAqqAABuAHARRohVCqAAAAANwA4CZICc7TeiKeJplKg/Sw3qeY/wAuM6MGBTmLw1XCYi18roQVYbiOBHMHaCO4loav6WGJoioNh3MvwsN47cR3nP120T42HLgfmUgWXmV99fkL9xIpqHpHw8TkJ8tYW6ZhcofuPWBZ0QIgIiICIiAiIgIiICIiAiIgIiICIiAiIgJytZNEjE0GTZmHmQ8mG70O4951Z4RAqLQOk2wuJDEEAErUXja9iLcwdvp1lt0qgYAqbgi4PMHcZB9ddW3ap41BC2f21XeG4PbqN9uXWSHVLC1KWERKuxhm2Heqk3VT6QOyTIJrjrTe9Cg2zc9QfVEP3PoJk141iZScPSNjb8xhvF/cHLZvPW042qmrRxBz1LrRU+rke6vTmYDVTVs4lg73WiD2Ln4V6cz8ulm0aSqoVQAoFgBuA5Ce0aQVQqgBVFgALAAbgJ9wPl3AFyQAN5O4dzOfR09hnbItamW5Zht6A7jI3/EjFsFpUwSFcuzdcuWwPTzE/KQIwLyvPZw9TMW1XBozkkgstzxCmwPXZb5TuQPGEpzGL+HxTAf8GsSOyvdfpaXGZUOth/8A2V/1n7C8C3Ua+3nPqYcIPIv6V+wmaAiIgIiICIiAiIgIiICIiAiIgIiICIiAiIgLT5M+p4RApvGHPinzn2qzBjyBcg/IS4aFJUUKoAVQAANwA3CVrrvoc0q7VVH5dU3v8Ln2lPc3PqZ2NTtac1qFc+bYEcn2uSN15Hj9wm0TwGewOVrDoRcVTyk5WU3V9+U8dnEHlIhR1BrZrNUpheYzE+ikD7yxIga2j8EtGmtNBZUFhz7nqd82YnhgfNWoFBJ2AAknkBtJlOqDicV1rVfozbfkD9JN9fdM+HS8BD56ntfyp/8AW7tecf8Ah5owvWNYjy0ti9XI/Zb/ADECxVE9ngnsBERAREQEREBERAREQEREBERAREQEREBERAREQMOKw61EKOAysLEHjKv1n1dbDPmW7UmPlbip+BuvI8Za0xYigrqVcBlYWIO4iBCdVdbwAKWJNrbFqn7P/wC3z5yco4IuNoO48+oleaf1LemS+HvUT4PfXt8Q+vecTR2mcRhyVR2UDejC4H/Sd3paBcESvsP/ABAqAeeijHmrMv0IaZan8QTby0AO9Un6BBAnd5HtY9aKeHBRbPV4KNynm5G7tv7b5C9I62YmqLZxTU8KYy/Nrk/WfOhdWa2IINslP+0YHb+kb2+3WBq4PC1sZiLXLO5uzHcBxY8h09Ja2i8AtCktNNyjfxJ3lj1JmLQ2iKeGp5KY/Ux9pjzJ/adGAiIgIiICIiAiIgIiICIiAiIgIiICIiAiIgIiICIiAiIgeETTx2iqNb/a01fqRt9GG2bsQIxW1GwzbvFT9Lg/1Az4p6h4cHa1ZuhZP2QSVRA5WA1dw1LalJb82ux9C17TqWnsQEREBERAREQEREBERAREQEREBERARPCZgXHUzUNMOpqAXKXGYDmRA2ImvWx1NXVGdQ7+ypIBbsOMz3gexNbCY+nVzeG6PlNjlYGx5G09q46mrrTZ1Dv7KlgC3YQNiJjq1gqlmICgEkncANpJmtitK0aYU1KtNA21SzAZhzHOBuxNbB46nVF6To45qwPztGKx1OnbxHRMxsMxAuel4GzE+HqAC5IAG0k7ABzM5o1jwv8AzFH/ABiB1YmFsUgKjMvn9nb7WzN5eezbPmnjqbVDTV0LqLlAwzDuIGxExVq6rbMQtyFFzvY7AB1M8xWLSmuaoyoo95iAIGaJ8UqoYAqQQRcEG4IO4gxVqBQSxAAFySbADmTA+4nPw2m8PUbKlakzHcA63PYcZt1K6qVDEAubKCdrEC5A57AYGWJir11RSzkKo3kmwHDaYr4hUUs7KqjeWIAHqYGWJqYPSdGrfwqtN7b8rAn5CZqeIUsygglLZgDtW4uL9xAyxMNPEqWZQylltmUHat91xwmaAiIgIiICIiAiIgeNIVghZqGL/tsVVBP8lUGnTHbyIfWSzSdN2o1FpkB2RwpO4MQQCZoYzQ+bBCghAZFp5SdwamVIPzH1gcXTVI1HxdZdpwwoBDyNM+NUt87Tt6waSFPBvVU2LIMh6vsU+l7+k+tEaNZKLrVyl6z1HqZb5b1PdF+AFh6TTw+hqmTC06hQrQLF9pOYqCtHht2G57QOfo7E4elisMtCrTYNS8FwrA+ZfNTc25nMPUTZx+jxXxldDsP4eiVbijh3KsOxnT03orxKJFMItQFWRrAWZWDC5A3bLes+6GCYYt6xy5Wo00sDtzKzE+m0QOdU0gauAxAqC1alSqpUXkwQ+YdGG0d584CmDi6VwDbApvF7ecbpm09oao7M+HKBqlNqVQMSFZCCFbYD5lvs+U9r6Or06tOpQ8JytAUmV2ZRsIOYEAwMencMtF6WIpAI/i00YKLCojsFKsBvI2EHpNHSWJw9XFV1r1aaqlLwUDEDzP5qji/EeUX6GdSlo6tVqJUxJp2pnMlKnmK59wd2IBJHAWmfQuihTpWqqjVGZ3c2uCzMSbEjcNg9IHIqY7xdDuxNyKLIxB3lPKTfra/rNzHaSpUmSj4D1HamCFSmpBG61zb15TzFaEfJi6dPIErgFBcjK5Wz32bAbKfUzoaS0Utamqk5XSxSoPaRhuZTy6cYHEwuEekMAlTYwq1fLe+UGnUIQHjYED0mKjgmIr1qQ/Oo4yuV/nW4z0j0I+tp1/wNdzhmqmnnou5cqTYgoyKyi283Bt1M2dD4JqXjZrfmV6tQW+FiLX6wOdpfGLWoYaonsticOeo820HqDcek+NPY2l+MoU6zoqU1aq2YgAt7FNdu/exnuJ0DU8YeEUFBq1Osym90dDdsgtazbPWb+B0ZarXqVQjNUcZeNqaqFQbRsO8nvA1NT8Svh1KSMGWjVYKwNwabHNT29iR6TNrl/uNbsv8AWszU9GlMX4qBQjUsjqNnmVrowAHIsJl07gTXw9SkpALjYTuuCCL9NkDVxeGo1qjYd6BsEDeJkAXabAI42hh+xnIweIZ/wWc5mTEV6ZY+9kSoobuQJ06gx1QZT+Hog73VndgOOVSAL9594nQYFCklE5HoMGpsdozC+bPzDXa/eA1x/wBxrdk/rWYfw64jHVRVGZMOKWRD7OZwWNQjidwEVsFisRZK/gpSDKWCF2aplIIXaBlBI28Zs6R0dU8Xx8OyrUy5WVgclRRtAa20EcDAyY7QtOoVZR4dRGBWogAYW3qeakbLGR7F490xuIpIRTNZ6K+M3s0/ytw4FzwBnXOExVYqKzU6VNSCVpM5dyDcKXIGVb8pmTRAariTVVWp1/Dsv6Uym/I33Wgbei9HJQTKgO03Zibs7HezHiZuzl6JwdWiWRn8SiAPDZifEXmjfEBwO+dQQEREBERAREQEREBERAREQEREBERAREQEREBERAREQEREBERAREQEREBERAREQERED//Z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1" name="Imagem 20" descr="the north fa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7182" y="3357562"/>
            <a:ext cx="1143008" cy="1143008"/>
          </a:xfrm>
          <a:prstGeom prst="rect">
            <a:avLst/>
          </a:prstGeom>
        </p:spPr>
      </p:pic>
      <p:pic>
        <p:nvPicPr>
          <p:cNvPr id="24" name="Imagem 23" descr="New Balan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3910" y="4872054"/>
            <a:ext cx="1128714" cy="1128714"/>
          </a:xfrm>
          <a:prstGeom prst="rect">
            <a:avLst/>
          </a:prstGeom>
        </p:spPr>
      </p:pic>
      <p:pic>
        <p:nvPicPr>
          <p:cNvPr id="26" name="Imagem 25" descr="diesel_log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9" y="5072084"/>
            <a:ext cx="1309662" cy="793219"/>
          </a:xfrm>
          <a:prstGeom prst="rect">
            <a:avLst/>
          </a:prstGeom>
        </p:spPr>
      </p:pic>
      <p:pic>
        <p:nvPicPr>
          <p:cNvPr id="27" name="Imagem 26" descr="logocoach.jpg"/>
          <p:cNvPicPr>
            <a:picLocks noChangeAspect="1"/>
          </p:cNvPicPr>
          <p:nvPr/>
        </p:nvPicPr>
        <p:blipFill>
          <a:blip r:embed="rId8" cstate="print"/>
          <a:srcRect l="5556" t="5556" r="5554" b="5554"/>
          <a:stretch>
            <a:fillRect/>
          </a:stretch>
        </p:blipFill>
        <p:spPr>
          <a:xfrm>
            <a:off x="7524768" y="4786322"/>
            <a:ext cx="1143008" cy="1143008"/>
          </a:xfrm>
          <a:prstGeom prst="rect">
            <a:avLst/>
          </a:prstGeom>
        </p:spPr>
      </p:pic>
      <p:pic>
        <p:nvPicPr>
          <p:cNvPr id="28" name="Imagem 27" descr="allbag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24636" y="1857364"/>
            <a:ext cx="1952604" cy="9063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52736" y="5072084"/>
            <a:ext cx="1638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carolina\AppData\Local\Microsoft\Windows\Temporary Internet Files\Content.Outlook\0UMF0X23\wenger-logo-medi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38889" y="3714760"/>
            <a:ext cx="2233594" cy="442793"/>
          </a:xfrm>
          <a:prstGeom prst="rect">
            <a:avLst/>
          </a:prstGeom>
          <a:noFill/>
        </p:spPr>
      </p:pic>
      <p:pic>
        <p:nvPicPr>
          <p:cNvPr id="19" name="Imagem 18" descr="Victorinox (Positiva)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2542" y="3571876"/>
            <a:ext cx="1487677" cy="647696"/>
          </a:xfrm>
          <a:prstGeom prst="rect">
            <a:avLst/>
          </a:prstGeom>
        </p:spPr>
      </p:pic>
      <p:pic>
        <p:nvPicPr>
          <p:cNvPr id="20" name="Picture 11" descr="T:\Carolina Kusano\JanSport\Logo Discover Freedom Sizes\Logo JS_Alta.jpg"/>
          <p:cNvPicPr>
            <a:picLocks noChangeAspect="1" noChangeArrowheads="1"/>
          </p:cNvPicPr>
          <p:nvPr/>
        </p:nvPicPr>
        <p:blipFill>
          <a:blip r:embed="rId13" cstate="print"/>
          <a:srcRect l="5882" t="8719"/>
          <a:stretch>
            <a:fillRect/>
          </a:stretch>
        </p:blipFill>
        <p:spPr bwMode="auto">
          <a:xfrm>
            <a:off x="4095744" y="1785936"/>
            <a:ext cx="1285884" cy="841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>
            <a:off x="2" y="3501008"/>
            <a:ext cx="526503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5315851" y="3212979"/>
            <a:ext cx="37257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00" b="1" dirty="0" smtClean="0">
                <a:solidFill>
                  <a:srgbClr val="A89385"/>
                </a:solidFill>
                <a:latin typeface="Candara" pitchFamily="34" charset="0"/>
                <a:cs typeface="Lao UI" pitchFamily="34" charset="0"/>
              </a:rPr>
              <a:t>Estrutura Organizacional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619407" y="6321953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16469" y="318302"/>
            <a:ext cx="389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200" dirty="0" smtClean="0">
                <a:solidFill>
                  <a:srgbClr val="D7B5A9"/>
                </a:solidFill>
                <a:latin typeface="Candara" pitchFamily="34" charset="0"/>
                <a:cs typeface="Microsoft New Tai Lue" pitchFamily="34" charset="0"/>
              </a:rPr>
              <a:t>ESTRUTURA ORGANIZACIONAL</a:t>
            </a:r>
            <a:endParaRPr lang="pt-BR" b="1" spc="200" dirty="0">
              <a:solidFill>
                <a:srgbClr val="D7B5A9"/>
              </a:solidFill>
              <a:latin typeface="Candara" pitchFamily="34" charset="0"/>
              <a:cs typeface="Microsoft New Tai Lue" pitchFamily="34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4640965" y="502968"/>
            <a:ext cx="526503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238098" y="785793"/>
            <a:ext cx="94298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  <a:cs typeface="Lao UI" pitchFamily="34" charset="0"/>
              </a:rPr>
              <a:t>A maior parte das marcas do Grupo Aste possui uma estrutura organizacional como o modelo abaixo, mas dependendo da marca, a organização pode mudar e possuir um número maior de supervisores e departamentos específicos. Cada marca tem sua própria estrutura comercial: </a:t>
            </a:r>
            <a:r>
              <a:rPr lang="pt-B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  <a:cs typeface="Lao UI" pitchFamily="34" charset="0"/>
              </a:rPr>
              <a:t>Brand</a:t>
            </a:r>
            <a:r>
              <a:rPr 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  <a:cs typeface="Lao UI" pitchFamily="34" charset="0"/>
              </a:rPr>
              <a:t> Manager, departamento de marketing, departamento de produtos, supervisor de varejo e gerente de vendas</a:t>
            </a:r>
            <a:r>
              <a:rPr 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ao UI" pitchFamily="34" charset="0"/>
              </a:rPr>
              <a:t>. </a:t>
            </a:r>
            <a:endParaRPr lang="pt-BR" sz="1100" dirty="0">
              <a:solidFill>
                <a:schemeClr val="tx1">
                  <a:lumMod val="75000"/>
                  <a:lumOff val="25000"/>
                </a:schemeClr>
              </a:solidFill>
              <a:cs typeface="Lao UI" pitchFamily="34" charset="0"/>
            </a:endParaRPr>
          </a:p>
        </p:txBody>
      </p:sp>
      <p:graphicFrame>
        <p:nvGraphicFramePr>
          <p:cNvPr id="26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52203926"/>
              </p:ext>
            </p:extLst>
          </p:nvPr>
        </p:nvGraphicFramePr>
        <p:xfrm>
          <a:off x="232143" y="1428736"/>
          <a:ext cx="9221455" cy="542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CaixaDeTexto 26"/>
          <p:cNvSpPr txBox="1"/>
          <p:nvPr/>
        </p:nvSpPr>
        <p:spPr>
          <a:xfrm>
            <a:off x="5107783" y="4786322"/>
            <a:ext cx="2165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 err="1" smtClean="0">
                <a:latin typeface="Candara" pitchFamily="34" charset="0"/>
              </a:rPr>
              <a:t>Todos</a:t>
            </a:r>
            <a:r>
              <a:rPr lang="en-US" sz="1050" dirty="0" smtClean="0">
                <a:latin typeface="Candara" pitchFamily="34" charset="0"/>
              </a:rPr>
              <a:t> </a:t>
            </a:r>
            <a:r>
              <a:rPr lang="en-US" sz="1050" dirty="0" err="1" smtClean="0">
                <a:latin typeface="Candara" pitchFamily="34" charset="0"/>
              </a:rPr>
              <a:t>os</a:t>
            </a:r>
            <a:r>
              <a:rPr lang="en-US" sz="1050" dirty="0" smtClean="0">
                <a:latin typeface="Candara" pitchFamily="34" charset="0"/>
              </a:rPr>
              <a:t> </a:t>
            </a:r>
            <a:r>
              <a:rPr lang="en-US" sz="1050" dirty="0" err="1" smtClean="0">
                <a:latin typeface="Candara" pitchFamily="34" charset="0"/>
              </a:rPr>
              <a:t>produtos</a:t>
            </a:r>
            <a:r>
              <a:rPr lang="en-US" sz="1050" dirty="0" smtClean="0">
                <a:latin typeface="Candara" pitchFamily="34" charset="0"/>
              </a:rPr>
              <a:t> </a:t>
            </a:r>
            <a:r>
              <a:rPr lang="en-US" sz="1050" dirty="0" err="1" smtClean="0">
                <a:latin typeface="Candara" pitchFamily="34" charset="0"/>
              </a:rPr>
              <a:t>serão</a:t>
            </a:r>
            <a:r>
              <a:rPr lang="en-US" sz="1050" dirty="0" smtClean="0">
                <a:latin typeface="Candara" pitchFamily="34" charset="0"/>
              </a:rPr>
              <a:t> </a:t>
            </a:r>
            <a:r>
              <a:rPr lang="en-US" sz="1050" dirty="0" err="1" smtClean="0">
                <a:latin typeface="Candara" pitchFamily="34" charset="0"/>
              </a:rPr>
              <a:t>enviados</a:t>
            </a:r>
            <a:r>
              <a:rPr lang="en-US" sz="1050" dirty="0" smtClean="0">
                <a:latin typeface="Candara" pitchFamily="34" charset="0"/>
              </a:rPr>
              <a:t> à Vitória (ES), </a:t>
            </a:r>
            <a:r>
              <a:rPr lang="en-US" sz="1050" dirty="0" err="1" smtClean="0">
                <a:latin typeface="Candara" pitchFamily="34" charset="0"/>
              </a:rPr>
              <a:t>onde</a:t>
            </a:r>
            <a:r>
              <a:rPr lang="en-US" sz="1050" dirty="0" smtClean="0">
                <a:latin typeface="Candara" pitchFamily="34" charset="0"/>
              </a:rPr>
              <a:t> </a:t>
            </a:r>
            <a:r>
              <a:rPr lang="en-US" sz="1050" dirty="0" err="1" smtClean="0">
                <a:latin typeface="Candara" pitchFamily="34" charset="0"/>
              </a:rPr>
              <a:t>ficam</a:t>
            </a:r>
            <a:r>
              <a:rPr lang="en-US" sz="1050" dirty="0" smtClean="0">
                <a:latin typeface="Candara" pitchFamily="34" charset="0"/>
              </a:rPr>
              <a:t> </a:t>
            </a:r>
            <a:r>
              <a:rPr lang="en-US" sz="1050" dirty="0" err="1" smtClean="0">
                <a:latin typeface="Candara" pitchFamily="34" charset="0"/>
              </a:rPr>
              <a:t>os</a:t>
            </a:r>
            <a:r>
              <a:rPr lang="en-US" sz="1050" dirty="0" smtClean="0">
                <a:latin typeface="Candara" pitchFamily="34" charset="0"/>
              </a:rPr>
              <a:t> </a:t>
            </a:r>
            <a:r>
              <a:rPr lang="en-US" sz="1050" dirty="0" err="1" smtClean="0">
                <a:latin typeface="Candara" pitchFamily="34" charset="0"/>
              </a:rPr>
              <a:t>armazéns</a:t>
            </a:r>
            <a:r>
              <a:rPr lang="en-US" sz="1050" dirty="0" smtClean="0">
                <a:latin typeface="Candara" pitchFamily="34" charset="0"/>
              </a:rPr>
              <a:t>. </a:t>
            </a:r>
            <a:r>
              <a:rPr lang="en-US" sz="1050" dirty="0" err="1" smtClean="0">
                <a:latin typeface="Candara" pitchFamily="34" charset="0"/>
              </a:rPr>
              <a:t>Todas</a:t>
            </a:r>
            <a:r>
              <a:rPr lang="en-US" sz="1050" dirty="0" smtClean="0">
                <a:latin typeface="Candara" pitchFamily="34" charset="0"/>
              </a:rPr>
              <a:t> as </a:t>
            </a:r>
            <a:r>
              <a:rPr lang="en-US" sz="1050" dirty="0" err="1" smtClean="0">
                <a:latin typeface="Candara" pitchFamily="34" charset="0"/>
              </a:rPr>
              <a:t>lojas</a:t>
            </a:r>
            <a:r>
              <a:rPr lang="en-US" sz="1050" dirty="0" smtClean="0">
                <a:latin typeface="Candara" pitchFamily="34" charset="0"/>
              </a:rPr>
              <a:t> do Brasil </a:t>
            </a:r>
            <a:r>
              <a:rPr lang="en-US" sz="1050" dirty="0" err="1" smtClean="0">
                <a:latin typeface="Candara" pitchFamily="34" charset="0"/>
              </a:rPr>
              <a:t>são</a:t>
            </a:r>
            <a:r>
              <a:rPr lang="en-US" sz="1050" dirty="0" smtClean="0">
                <a:latin typeface="Candara" pitchFamily="34" charset="0"/>
              </a:rPr>
              <a:t> </a:t>
            </a:r>
            <a:r>
              <a:rPr lang="en-US" sz="1050" dirty="0" err="1" smtClean="0">
                <a:latin typeface="Candara" pitchFamily="34" charset="0"/>
              </a:rPr>
              <a:t>abastecidas</a:t>
            </a:r>
            <a:r>
              <a:rPr lang="en-US" sz="1050" dirty="0" smtClean="0">
                <a:latin typeface="Candara" pitchFamily="34" charset="0"/>
              </a:rPr>
              <a:t> </a:t>
            </a:r>
            <a:r>
              <a:rPr lang="en-US" sz="1050" dirty="0" err="1" smtClean="0">
                <a:latin typeface="Candara" pitchFamily="34" charset="0"/>
              </a:rPr>
              <a:t>por</a:t>
            </a:r>
            <a:r>
              <a:rPr lang="en-US" sz="1050" dirty="0" smtClean="0">
                <a:latin typeface="Candara" pitchFamily="34" charset="0"/>
              </a:rPr>
              <a:t> </a:t>
            </a:r>
            <a:r>
              <a:rPr lang="en-US" sz="1050" dirty="0" err="1" smtClean="0">
                <a:latin typeface="Candara" pitchFamily="34" charset="0"/>
              </a:rPr>
              <a:t>lá</a:t>
            </a:r>
            <a:r>
              <a:rPr lang="en-US" sz="1050" dirty="0" smtClean="0">
                <a:latin typeface="Candara" pitchFamily="34" charset="0"/>
              </a:rPr>
              <a:t>.</a:t>
            </a:r>
            <a:endParaRPr lang="pt-BR" sz="1050" dirty="0">
              <a:latin typeface="Candara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238093" y="5786464"/>
            <a:ext cx="778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ndara" pitchFamily="34" charset="0"/>
              </a:rPr>
              <a:t>O </a:t>
            </a:r>
            <a:r>
              <a:rPr lang="en-US" sz="1200" dirty="0" err="1" smtClean="0">
                <a:latin typeface="Candara" pitchFamily="34" charset="0"/>
              </a:rPr>
              <a:t>escritório</a:t>
            </a:r>
            <a:r>
              <a:rPr lang="en-US" sz="1200" dirty="0" smtClean="0">
                <a:latin typeface="Candara" pitchFamily="34" charset="0"/>
              </a:rPr>
              <a:t>  central do Grupo Aste </a:t>
            </a:r>
            <a:r>
              <a:rPr lang="en-US" sz="1200" dirty="0" err="1" smtClean="0">
                <a:latin typeface="Candara" pitchFamily="34" charset="0"/>
              </a:rPr>
              <a:t>conta</a:t>
            </a:r>
            <a:r>
              <a:rPr lang="en-US" sz="1200" dirty="0" smtClean="0">
                <a:latin typeface="Candara" pitchFamily="34" charset="0"/>
              </a:rPr>
              <a:t> com </a:t>
            </a:r>
            <a:r>
              <a:rPr lang="en-US" sz="1200" dirty="0" err="1" smtClean="0">
                <a:latin typeface="Candara" pitchFamily="34" charset="0"/>
              </a:rPr>
              <a:t>aproximadamente</a:t>
            </a:r>
            <a:r>
              <a:rPr lang="en-US" sz="1200" dirty="0" smtClean="0">
                <a:latin typeface="Candara" pitchFamily="34" charset="0"/>
              </a:rPr>
              <a:t> 165 </a:t>
            </a:r>
            <a:r>
              <a:rPr lang="en-US" sz="1200" dirty="0" err="1" smtClean="0">
                <a:latin typeface="Candara" pitchFamily="34" charset="0"/>
              </a:rPr>
              <a:t>funcionários</a:t>
            </a:r>
            <a:r>
              <a:rPr lang="en-US" sz="1200" dirty="0" smtClean="0">
                <a:latin typeface="Candara" pitchFamily="34" charset="0"/>
              </a:rPr>
              <a:t> e o </a:t>
            </a:r>
            <a:r>
              <a:rPr lang="en-US" sz="1200" dirty="0" err="1" smtClean="0">
                <a:latin typeface="Candara" pitchFamily="34" charset="0"/>
              </a:rPr>
              <a:t>centro</a:t>
            </a:r>
            <a:r>
              <a:rPr lang="en-US" sz="1200" dirty="0" smtClean="0">
                <a:latin typeface="Candara" pitchFamily="34" charset="0"/>
              </a:rPr>
              <a:t> de </a:t>
            </a:r>
            <a:r>
              <a:rPr lang="en-US" sz="1200" dirty="0" err="1" smtClean="0">
                <a:latin typeface="Candara" pitchFamily="34" charset="0"/>
              </a:rPr>
              <a:t>distribuição</a:t>
            </a:r>
            <a:r>
              <a:rPr lang="en-US" sz="1200" dirty="0" smtClean="0">
                <a:latin typeface="Candara" pitchFamily="34" charset="0"/>
              </a:rPr>
              <a:t> em Vitória (ES) com </a:t>
            </a:r>
            <a:r>
              <a:rPr lang="en-US" sz="1200" dirty="0" err="1" smtClean="0">
                <a:latin typeface="Candara" pitchFamily="34" charset="0"/>
              </a:rPr>
              <a:t>cerca</a:t>
            </a:r>
            <a:r>
              <a:rPr lang="en-US" sz="1200" dirty="0" smtClean="0">
                <a:latin typeface="Candara" pitchFamily="34" charset="0"/>
              </a:rPr>
              <a:t> de  102. </a:t>
            </a:r>
            <a:r>
              <a:rPr lang="en-US" sz="1200" dirty="0" err="1" smtClean="0">
                <a:latin typeface="Candara" pitchFamily="34" charset="0"/>
              </a:rPr>
              <a:t>Totalizando</a:t>
            </a:r>
            <a:r>
              <a:rPr lang="en-US" sz="1200" dirty="0" smtClean="0">
                <a:latin typeface="Candara" pitchFamily="34" charset="0"/>
              </a:rPr>
              <a:t> </a:t>
            </a:r>
            <a:r>
              <a:rPr lang="en-US" sz="1200" dirty="0" err="1" smtClean="0">
                <a:latin typeface="Candara" pitchFamily="34" charset="0"/>
              </a:rPr>
              <a:t>mais</a:t>
            </a:r>
            <a:r>
              <a:rPr lang="en-US" sz="1200" dirty="0" smtClean="0">
                <a:latin typeface="Candara" pitchFamily="34" charset="0"/>
              </a:rPr>
              <a:t> de 1000 </a:t>
            </a:r>
            <a:r>
              <a:rPr lang="en-US" sz="1200" dirty="0" err="1" smtClean="0">
                <a:latin typeface="Candara" pitchFamily="34" charset="0"/>
              </a:rPr>
              <a:t>funcionários</a:t>
            </a:r>
            <a:r>
              <a:rPr lang="en-US" sz="1200" dirty="0" smtClean="0">
                <a:latin typeface="Candara" pitchFamily="34" charset="0"/>
              </a:rPr>
              <a:t>, </a:t>
            </a:r>
            <a:r>
              <a:rPr lang="en-US" sz="1200" dirty="0" err="1" smtClean="0">
                <a:latin typeface="Candara" pitchFamily="34" charset="0"/>
              </a:rPr>
              <a:t>contando</a:t>
            </a:r>
            <a:r>
              <a:rPr lang="en-US" sz="1200" dirty="0" smtClean="0">
                <a:latin typeface="Candara" pitchFamily="34" charset="0"/>
              </a:rPr>
              <a:t> com a </a:t>
            </a:r>
            <a:r>
              <a:rPr lang="en-US" sz="1200" dirty="0" err="1" smtClean="0">
                <a:latin typeface="Candara" pitchFamily="34" charset="0"/>
              </a:rPr>
              <a:t>equipe</a:t>
            </a:r>
            <a:r>
              <a:rPr lang="en-US" sz="1200" dirty="0" smtClean="0">
                <a:latin typeface="Candara" pitchFamily="34" charset="0"/>
              </a:rPr>
              <a:t> de </a:t>
            </a:r>
            <a:r>
              <a:rPr lang="en-US" sz="1200" dirty="0" err="1" smtClean="0">
                <a:latin typeface="Candara" pitchFamily="34" charset="0"/>
              </a:rPr>
              <a:t>varejo</a:t>
            </a:r>
            <a:r>
              <a:rPr lang="en-US" sz="1200" dirty="0" smtClean="0">
                <a:latin typeface="Candara" pitchFamily="34" charset="0"/>
              </a:rPr>
              <a:t>.</a:t>
            </a:r>
            <a:endParaRPr lang="pt-BR" sz="1200" dirty="0">
              <a:latin typeface="Candara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238092" y="5715016"/>
            <a:ext cx="7929618" cy="571504"/>
          </a:xfrm>
          <a:prstGeom prst="rect">
            <a:avLst/>
          </a:prstGeom>
          <a:noFill/>
          <a:ln>
            <a:solidFill>
              <a:srgbClr val="AC8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3" name="Group 25"/>
          <p:cNvGrpSpPr>
            <a:grpSpLocks/>
          </p:cNvGrpSpPr>
          <p:nvPr/>
        </p:nvGrpSpPr>
        <p:grpSpPr bwMode="auto">
          <a:xfrm rot="5400000">
            <a:off x="7026230" y="2550913"/>
            <a:ext cx="144016" cy="2574286"/>
            <a:chOff x="1503" y="1891"/>
            <a:chExt cx="768" cy="581"/>
          </a:xfrm>
        </p:grpSpPr>
        <p:sp>
          <p:nvSpPr>
            <p:cNvPr id="34" name="Line 17"/>
            <p:cNvSpPr>
              <a:spLocks noChangeShapeType="1"/>
            </p:cNvSpPr>
            <p:nvPr/>
          </p:nvSpPr>
          <p:spPr bwMode="auto">
            <a:xfrm>
              <a:off x="1503" y="1891"/>
              <a:ext cx="0" cy="577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>
              <a:off x="1503" y="2472"/>
              <a:ext cx="768" cy="0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</p:grpSp>
      <p:sp>
        <p:nvSpPr>
          <p:cNvPr id="36" name="CaixaDeTexto 35"/>
          <p:cNvSpPr txBox="1"/>
          <p:nvPr/>
        </p:nvSpPr>
        <p:spPr>
          <a:xfrm>
            <a:off x="5107782" y="3929066"/>
            <a:ext cx="2166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Uma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 </a:t>
            </a:r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empresa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 </a:t>
            </a:r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parceira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, a Webbsys </a:t>
            </a:r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oferece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 o </a:t>
            </a:r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sistema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 de CRM </a:t>
            </a:r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que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 </a:t>
            </a:r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integra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 as </a:t>
            </a:r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marcas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 com o </a:t>
            </a:r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perfil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 de </a:t>
            </a:r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cada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 </a:t>
            </a:r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consumidor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 e as </a:t>
            </a:r>
            <a:r>
              <a:rPr lang="en-US" sz="1050" dirty="0" err="1" smtClean="0">
                <a:solidFill>
                  <a:srgbClr val="311211"/>
                </a:solidFill>
                <a:latin typeface="Candara" pitchFamily="34" charset="0"/>
              </a:rPr>
              <a:t>marcas</a:t>
            </a:r>
            <a:r>
              <a:rPr lang="en-US" sz="1050" dirty="0" smtClean="0">
                <a:solidFill>
                  <a:srgbClr val="311211"/>
                </a:solidFill>
                <a:latin typeface="Candara" pitchFamily="34" charset="0"/>
              </a:rPr>
              <a:t>.</a:t>
            </a:r>
            <a:endParaRPr lang="pt-BR" sz="1050" dirty="0">
              <a:solidFill>
                <a:srgbClr val="311211"/>
              </a:solidFill>
              <a:latin typeface="Candara" pitchFamily="34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2066684" y="4603786"/>
            <a:ext cx="145756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 smtClean="0">
                <a:solidFill>
                  <a:srgbClr val="311211"/>
                </a:solidFill>
                <a:latin typeface="Candara" pitchFamily="34" charset="0"/>
              </a:rPr>
              <a:t>Há</a:t>
            </a:r>
            <a:r>
              <a:rPr lang="en-US" sz="1100" dirty="0" smtClean="0">
                <a:solidFill>
                  <a:srgbClr val="311211"/>
                </a:solidFill>
                <a:latin typeface="Candara" pitchFamily="34" charset="0"/>
              </a:rPr>
              <a:t> </a:t>
            </a:r>
            <a:r>
              <a:rPr lang="en-US" sz="1100" dirty="0" err="1" smtClean="0">
                <a:solidFill>
                  <a:srgbClr val="311211"/>
                </a:solidFill>
                <a:latin typeface="Candara" pitchFamily="34" charset="0"/>
              </a:rPr>
              <a:t>uma</a:t>
            </a:r>
            <a:r>
              <a:rPr lang="en-US" sz="1100" dirty="0" smtClean="0">
                <a:solidFill>
                  <a:srgbClr val="311211"/>
                </a:solidFill>
                <a:latin typeface="Candara" pitchFamily="34" charset="0"/>
              </a:rPr>
              <a:t> </a:t>
            </a:r>
            <a:r>
              <a:rPr lang="en-US" sz="1100" dirty="0" err="1" smtClean="0">
                <a:solidFill>
                  <a:srgbClr val="311211"/>
                </a:solidFill>
                <a:latin typeface="Candara" pitchFamily="34" charset="0"/>
              </a:rPr>
              <a:t>agência</a:t>
            </a:r>
            <a:r>
              <a:rPr lang="en-US" sz="1100" dirty="0" smtClean="0">
                <a:solidFill>
                  <a:srgbClr val="311211"/>
                </a:solidFill>
                <a:latin typeface="Candara" pitchFamily="34" charset="0"/>
              </a:rPr>
              <a:t> de </a:t>
            </a:r>
            <a:r>
              <a:rPr lang="en-US" sz="1100" dirty="0" err="1" smtClean="0">
                <a:solidFill>
                  <a:srgbClr val="311211"/>
                </a:solidFill>
                <a:latin typeface="Candara" pitchFamily="34" charset="0"/>
              </a:rPr>
              <a:t>Relações</a:t>
            </a:r>
            <a:r>
              <a:rPr lang="en-US" sz="1100" dirty="0" smtClean="0">
                <a:solidFill>
                  <a:srgbClr val="311211"/>
                </a:solidFill>
                <a:latin typeface="Candara" pitchFamily="34" charset="0"/>
              </a:rPr>
              <a:t> </a:t>
            </a:r>
            <a:r>
              <a:rPr lang="en-US" sz="1100" dirty="0" err="1" smtClean="0">
                <a:solidFill>
                  <a:srgbClr val="311211"/>
                </a:solidFill>
                <a:latin typeface="Candara" pitchFamily="34" charset="0"/>
              </a:rPr>
              <a:t>Públicas</a:t>
            </a:r>
            <a:r>
              <a:rPr lang="en-US" sz="1100" dirty="0" smtClean="0">
                <a:solidFill>
                  <a:srgbClr val="311211"/>
                </a:solidFill>
                <a:latin typeface="Candara" pitchFamily="34" charset="0"/>
              </a:rPr>
              <a:t> </a:t>
            </a:r>
            <a:r>
              <a:rPr lang="en-US" sz="1100" dirty="0" err="1" smtClean="0">
                <a:solidFill>
                  <a:srgbClr val="311211"/>
                </a:solidFill>
                <a:latin typeface="Candara" pitchFamily="34" charset="0"/>
              </a:rPr>
              <a:t>parceira</a:t>
            </a:r>
            <a:r>
              <a:rPr lang="en-US" sz="1100" dirty="0" smtClean="0">
                <a:solidFill>
                  <a:srgbClr val="311211"/>
                </a:solidFill>
                <a:latin typeface="Candara" pitchFamily="34" charset="0"/>
              </a:rPr>
              <a:t>, </a:t>
            </a:r>
            <a:r>
              <a:rPr lang="en-US" sz="1100" dirty="0" err="1" smtClean="0">
                <a:solidFill>
                  <a:srgbClr val="311211"/>
                </a:solidFill>
                <a:latin typeface="Candara" pitchFamily="34" charset="0"/>
              </a:rPr>
              <a:t>para</a:t>
            </a:r>
            <a:r>
              <a:rPr lang="en-US" sz="1100" dirty="0" smtClean="0">
                <a:solidFill>
                  <a:srgbClr val="311211"/>
                </a:solidFill>
                <a:latin typeface="Candara" pitchFamily="34" charset="0"/>
              </a:rPr>
              <a:t> </a:t>
            </a:r>
            <a:r>
              <a:rPr lang="en-US" sz="1100" dirty="0" err="1" smtClean="0">
                <a:solidFill>
                  <a:srgbClr val="311211"/>
                </a:solidFill>
                <a:latin typeface="Candara" pitchFamily="34" charset="0"/>
              </a:rPr>
              <a:t>melhor</a:t>
            </a:r>
            <a:r>
              <a:rPr lang="en-US" sz="1100" dirty="0" smtClean="0">
                <a:solidFill>
                  <a:srgbClr val="311211"/>
                </a:solidFill>
                <a:latin typeface="Candara" pitchFamily="34" charset="0"/>
              </a:rPr>
              <a:t> </a:t>
            </a:r>
            <a:r>
              <a:rPr lang="en-US" sz="1100" dirty="0" err="1" smtClean="0">
                <a:solidFill>
                  <a:srgbClr val="311211"/>
                </a:solidFill>
                <a:latin typeface="Candara" pitchFamily="34" charset="0"/>
              </a:rPr>
              <a:t>penetração</a:t>
            </a:r>
            <a:r>
              <a:rPr lang="en-US" sz="1100" dirty="0" smtClean="0">
                <a:solidFill>
                  <a:srgbClr val="311211"/>
                </a:solidFill>
                <a:latin typeface="Candara" pitchFamily="34" charset="0"/>
              </a:rPr>
              <a:t> no </a:t>
            </a:r>
            <a:r>
              <a:rPr lang="en-US" sz="1100" dirty="0" err="1" smtClean="0">
                <a:solidFill>
                  <a:srgbClr val="311211"/>
                </a:solidFill>
                <a:latin typeface="Candara" pitchFamily="34" charset="0"/>
              </a:rPr>
              <a:t>mercado</a:t>
            </a:r>
            <a:r>
              <a:rPr lang="en-US" sz="1100" dirty="0" smtClean="0">
                <a:solidFill>
                  <a:srgbClr val="311211"/>
                </a:solidFill>
                <a:latin typeface="Candara" pitchFamily="34" charset="0"/>
              </a:rPr>
              <a:t>.</a:t>
            </a:r>
            <a:endParaRPr lang="pt-BR" sz="1100" dirty="0">
              <a:solidFill>
                <a:srgbClr val="311211"/>
              </a:solidFill>
              <a:latin typeface="Candara" pitchFamily="34" charset="0"/>
            </a:endParaRPr>
          </a:p>
        </p:txBody>
      </p:sp>
      <p:grpSp>
        <p:nvGrpSpPr>
          <p:cNvPr id="38" name="Group 25"/>
          <p:cNvGrpSpPr>
            <a:grpSpLocks/>
          </p:cNvGrpSpPr>
          <p:nvPr/>
        </p:nvGrpSpPr>
        <p:grpSpPr bwMode="auto">
          <a:xfrm rot="5400000" flipV="1">
            <a:off x="2220703" y="3841054"/>
            <a:ext cx="504056" cy="936104"/>
            <a:chOff x="1503" y="1891"/>
            <a:chExt cx="768" cy="581"/>
          </a:xfrm>
        </p:grpSpPr>
        <p:sp>
          <p:nvSpPr>
            <p:cNvPr id="39" name="Line 17"/>
            <p:cNvSpPr>
              <a:spLocks noChangeShapeType="1"/>
            </p:cNvSpPr>
            <p:nvPr/>
          </p:nvSpPr>
          <p:spPr bwMode="auto">
            <a:xfrm>
              <a:off x="1503" y="1891"/>
              <a:ext cx="0" cy="577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>
              <a:off x="1503" y="2472"/>
              <a:ext cx="768" cy="0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9956" y="6417336"/>
            <a:ext cx="2263570" cy="1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P spid="27" grpId="0"/>
      <p:bldP spid="28" grpId="0"/>
      <p:bldP spid="32" grpId="0" animBg="1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>
            <a:off x="0" y="3501008"/>
            <a:ext cx="6513173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6649143" y="3212976"/>
            <a:ext cx="1920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spc="200" dirty="0" smtClean="0">
                <a:solidFill>
                  <a:srgbClr val="D7B5A9"/>
                </a:solidFill>
                <a:latin typeface="Microsoft New Tai Lue" pitchFamily="34" charset="0"/>
                <a:cs typeface="Microsoft New Tai Lue" pitchFamily="34" charset="0"/>
              </a:rPr>
              <a:t>Portfólio</a:t>
            </a:r>
            <a:endParaRPr lang="pt-BR" sz="2800" b="1" spc="200" dirty="0">
              <a:solidFill>
                <a:srgbClr val="D7B5A9"/>
              </a:solidFill>
              <a:latin typeface="Microsoft New Tai Lue" pitchFamily="34" charset="0"/>
              <a:cs typeface="Microsoft New Tai Lue" pitchFamily="34" charset="0"/>
            </a:endParaRPr>
          </a:p>
        </p:txBody>
      </p:sp>
      <p:cxnSp>
        <p:nvCxnSpPr>
          <p:cNvPr id="10" name="Conector reto 9"/>
          <p:cNvCxnSpPr/>
          <p:nvPr/>
        </p:nvCxnSpPr>
        <p:spPr>
          <a:xfrm>
            <a:off x="8619407" y="6309320"/>
            <a:ext cx="12865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0" y="6669360"/>
            <a:ext cx="8501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956" y="6429396"/>
            <a:ext cx="2263570" cy="16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6080</TotalTime>
  <Words>2251</Words>
  <Application>Microsoft Office PowerPoint</Application>
  <PresentationFormat>Papel A4 (210 x 297 mm)</PresentationFormat>
  <Paragraphs>313</Paragraphs>
  <Slides>38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Leandro Rodrigues</dc:creator>
  <cp:lastModifiedBy>carolina</cp:lastModifiedBy>
  <cp:revision>671</cp:revision>
  <dcterms:created xsi:type="dcterms:W3CDTF">2011-06-16T17:54:31Z</dcterms:created>
  <dcterms:modified xsi:type="dcterms:W3CDTF">2014-05-07T17:15:44Z</dcterms:modified>
</cp:coreProperties>
</file>